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439" r:id="rId3"/>
    <p:sldId id="397" r:id="rId4"/>
    <p:sldId id="398" r:id="rId5"/>
    <p:sldId id="399" r:id="rId6"/>
    <p:sldId id="401" r:id="rId7"/>
    <p:sldId id="402" r:id="rId8"/>
    <p:sldId id="404" r:id="rId9"/>
    <p:sldId id="400" r:id="rId10"/>
    <p:sldId id="403" r:id="rId11"/>
    <p:sldId id="406" r:id="rId12"/>
    <p:sldId id="405" r:id="rId13"/>
    <p:sldId id="408" r:id="rId14"/>
    <p:sldId id="407" r:id="rId15"/>
    <p:sldId id="411" r:id="rId16"/>
    <p:sldId id="413" r:id="rId17"/>
    <p:sldId id="414" r:id="rId18"/>
    <p:sldId id="415" r:id="rId19"/>
    <p:sldId id="416" r:id="rId20"/>
    <p:sldId id="417" r:id="rId21"/>
    <p:sldId id="418" r:id="rId22"/>
    <p:sldId id="419" r:id="rId23"/>
    <p:sldId id="420" r:id="rId24"/>
    <p:sldId id="421" r:id="rId25"/>
    <p:sldId id="438" r:id="rId26"/>
    <p:sldId id="424" r:id="rId27"/>
    <p:sldId id="425" r:id="rId28"/>
    <p:sldId id="428" r:id="rId29"/>
    <p:sldId id="427" r:id="rId30"/>
    <p:sldId id="429" r:id="rId31"/>
    <p:sldId id="430" r:id="rId32"/>
    <p:sldId id="431" r:id="rId33"/>
    <p:sldId id="432" r:id="rId34"/>
    <p:sldId id="433" r:id="rId35"/>
    <p:sldId id="434" r:id="rId36"/>
    <p:sldId id="435" r:id="rId37"/>
    <p:sldId id="436" r:id="rId38"/>
    <p:sldId id="437" r:id="rId39"/>
  </p:sldIdLst>
  <p:sldSz cx="12192000" cy="6858000"/>
  <p:notesSz cx="7099300" cy="102346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51" userDrawn="1">
          <p15:clr>
            <a:srgbClr val="A4A3A4"/>
          </p15:clr>
        </p15:guide>
        <p15:guide id="2" pos="4929" userDrawn="1">
          <p15:clr>
            <a:srgbClr val="A4A3A4"/>
          </p15:clr>
        </p15:guide>
        <p15:guide id="3" orient="horz" pos="777" userDrawn="1">
          <p15:clr>
            <a:srgbClr val="A4A3A4"/>
          </p15:clr>
        </p15:guide>
        <p15:guide id="4" orient="horz" pos="436" userDrawn="1">
          <p15:clr>
            <a:srgbClr val="A4A3A4"/>
          </p15:clr>
        </p15:guide>
        <p15:guide id="5" pos="166" userDrawn="1">
          <p15:clr>
            <a:srgbClr val="A4A3A4"/>
          </p15:clr>
        </p15:guide>
        <p15:guide id="6" orient="horz" pos="3045" userDrawn="1">
          <p15:clr>
            <a:srgbClr val="A4A3A4"/>
          </p15:clr>
        </p15:guide>
        <p15:guide id="7" orient="horz" pos="2500" userDrawn="1">
          <p15:clr>
            <a:srgbClr val="A4A3A4"/>
          </p15:clr>
        </p15:guide>
        <p15:guide id="8" pos="1912" userDrawn="1">
          <p15:clr>
            <a:srgbClr val="A4A3A4"/>
          </p15:clr>
        </p15:guide>
        <p15:guide id="9" orient="horz" pos="1298" userDrawn="1">
          <p15:clr>
            <a:srgbClr val="A4A3A4"/>
          </p15:clr>
        </p15:guide>
        <p15:guide id="10" pos="35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ra Adelsköld" initials="NA" lastIdx="29" clrIdx="0">
    <p:extLst>
      <p:ext uri="{19B8F6BF-5375-455C-9EA6-DF929625EA0E}">
        <p15:presenceInfo xmlns:p15="http://schemas.microsoft.com/office/powerpoint/2012/main" userId="S-1-5-21-1060284298-1343024091-682003330-20842" providerId="AD"/>
      </p:ext>
    </p:extLst>
  </p:cmAuthor>
  <p:cmAuthor id="2" name="Maria Capandegui Widén" initials="MCW" lastIdx="3" clrIdx="1">
    <p:extLst>
      <p:ext uri="{19B8F6BF-5375-455C-9EA6-DF929625EA0E}">
        <p15:presenceInfo xmlns:p15="http://schemas.microsoft.com/office/powerpoint/2012/main" userId="S::maria.widen@slu.se::5cfab991-0bf4-4ff9-9acf-5927e46d344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D96"/>
    <a:srgbClr val="154734"/>
    <a:srgbClr val="502B3A"/>
    <a:srgbClr val="DCDCDC"/>
    <a:srgbClr val="EBC5C6"/>
    <a:srgbClr val="FFFFFF"/>
    <a:srgbClr val="D7828D"/>
    <a:srgbClr val="CB506A"/>
    <a:srgbClr val="C4004E"/>
    <a:srgbClr val="EF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12" autoAdjust="0"/>
    <p:restoredTop sz="86441" autoAdjust="0"/>
  </p:normalViewPr>
  <p:slideViewPr>
    <p:cSldViewPr snapToGrid="0">
      <p:cViewPr>
        <p:scale>
          <a:sx n="90" d="100"/>
          <a:sy n="90" d="100"/>
        </p:scale>
        <p:origin x="1680" y="132"/>
      </p:cViewPr>
      <p:guideLst>
        <p:guide pos="551"/>
        <p:guide pos="4929"/>
        <p:guide orient="horz" pos="777"/>
        <p:guide orient="horz" pos="436"/>
        <p:guide pos="166"/>
        <p:guide orient="horz" pos="3045"/>
        <p:guide orient="horz" pos="2500"/>
        <p:guide pos="1912"/>
        <p:guide orient="horz" pos="1298"/>
        <p:guide pos="3568"/>
      </p:guideLst>
    </p:cSldViewPr>
  </p:slideViewPr>
  <p:outlineViewPr>
    <p:cViewPr>
      <p:scale>
        <a:sx n="33" d="100"/>
        <a:sy n="33" d="100"/>
      </p:scale>
      <p:origin x="0" y="0"/>
    </p:cViewPr>
  </p:outlineViewPr>
  <p:notesTextViewPr>
    <p:cViewPr>
      <p:scale>
        <a:sx n="150" d="100"/>
        <a:sy n="150" d="100"/>
      </p:scale>
      <p:origin x="0" y="0"/>
    </p:cViewPr>
  </p:notesTextViewPr>
  <p:notesViewPr>
    <p:cSldViewPr snapToGrid="0">
      <p:cViewPr varScale="1">
        <p:scale>
          <a:sx n="121" d="100"/>
          <a:sy n="121" d="100"/>
        </p:scale>
        <p:origin x="50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1" y="0"/>
            <a:ext cx="3076363" cy="513508"/>
          </a:xfrm>
          <a:prstGeom prst="rect">
            <a:avLst/>
          </a:prstGeom>
        </p:spPr>
        <p:txBody>
          <a:bodyPr vert="horz" lIns="99075" tIns="49538" rIns="99075" bIns="49538" rtlCol="0"/>
          <a:lstStyle>
            <a:lvl1pPr algn="l">
              <a:defRPr sz="1300"/>
            </a:lvl1pPr>
          </a:lstStyle>
          <a:p>
            <a:endParaRPr lang="sv-SE"/>
          </a:p>
        </p:txBody>
      </p:sp>
      <p:sp>
        <p:nvSpPr>
          <p:cNvPr id="3" name="Platshållare för datum 2"/>
          <p:cNvSpPr>
            <a:spLocks noGrp="1"/>
          </p:cNvSpPr>
          <p:nvPr>
            <p:ph type="dt" idx="1"/>
          </p:nvPr>
        </p:nvSpPr>
        <p:spPr>
          <a:xfrm>
            <a:off x="4021295" y="0"/>
            <a:ext cx="3076363" cy="513508"/>
          </a:xfrm>
          <a:prstGeom prst="rect">
            <a:avLst/>
          </a:prstGeom>
        </p:spPr>
        <p:txBody>
          <a:bodyPr vert="horz" lIns="99075" tIns="49538" rIns="99075" bIns="49538" rtlCol="0"/>
          <a:lstStyle>
            <a:lvl1pPr algn="r">
              <a:defRPr sz="1300"/>
            </a:lvl1pPr>
          </a:lstStyle>
          <a:p>
            <a:fld id="{CB91B015-B432-604B-91B7-3C18364E816A}" type="datetimeFigureOut">
              <a:rPr lang="sv-SE" smtClean="0"/>
              <a:t>2026-04-07</a:t>
            </a:fld>
            <a:endParaRPr lang="sv-SE"/>
          </a:p>
        </p:txBody>
      </p:sp>
      <p:sp>
        <p:nvSpPr>
          <p:cNvPr id="4" name="Platshållare för bildobjekt 3"/>
          <p:cNvSpPr>
            <a:spLocks noGrp="1" noRot="1" noChangeAspect="1"/>
          </p:cNvSpPr>
          <p:nvPr>
            <p:ph type="sldImg" idx="2"/>
          </p:nvPr>
        </p:nvSpPr>
        <p:spPr>
          <a:xfrm>
            <a:off x="481013" y="1279525"/>
            <a:ext cx="6138862" cy="3454400"/>
          </a:xfrm>
          <a:prstGeom prst="rect">
            <a:avLst/>
          </a:prstGeom>
          <a:noFill/>
          <a:ln w="12700">
            <a:solidFill>
              <a:prstClr val="black"/>
            </a:solidFill>
          </a:ln>
        </p:spPr>
        <p:txBody>
          <a:bodyPr vert="horz" lIns="99075" tIns="49538" rIns="99075" bIns="49538" rtlCol="0" anchor="ctr"/>
          <a:lstStyle/>
          <a:p>
            <a:endParaRPr lang="sv-SE"/>
          </a:p>
        </p:txBody>
      </p:sp>
      <p:sp>
        <p:nvSpPr>
          <p:cNvPr id="5" name="Platshållare för anteckningar 4"/>
          <p:cNvSpPr>
            <a:spLocks noGrp="1"/>
          </p:cNvSpPr>
          <p:nvPr>
            <p:ph type="body" sz="quarter" idx="3"/>
          </p:nvPr>
        </p:nvSpPr>
        <p:spPr>
          <a:xfrm>
            <a:off x="709930" y="4925408"/>
            <a:ext cx="5679440" cy="4029879"/>
          </a:xfrm>
          <a:prstGeom prst="rect">
            <a:avLst/>
          </a:prstGeom>
        </p:spPr>
        <p:txBody>
          <a:bodyPr vert="horz" lIns="99075" tIns="49538" rIns="99075" bIns="49538"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1" y="9721108"/>
            <a:ext cx="3076363" cy="513507"/>
          </a:xfrm>
          <a:prstGeom prst="rect">
            <a:avLst/>
          </a:prstGeom>
        </p:spPr>
        <p:txBody>
          <a:bodyPr vert="horz" lIns="99075" tIns="49538" rIns="99075" bIns="49538" rtlCol="0" anchor="b"/>
          <a:lstStyle>
            <a:lvl1pPr algn="l">
              <a:defRPr sz="1300"/>
            </a:lvl1pPr>
          </a:lstStyle>
          <a:p>
            <a:endParaRPr lang="sv-SE"/>
          </a:p>
        </p:txBody>
      </p:sp>
      <p:sp>
        <p:nvSpPr>
          <p:cNvPr id="7" name="Platshållare för bildnummer 6"/>
          <p:cNvSpPr>
            <a:spLocks noGrp="1"/>
          </p:cNvSpPr>
          <p:nvPr>
            <p:ph type="sldNum" sz="quarter" idx="5"/>
          </p:nvPr>
        </p:nvSpPr>
        <p:spPr>
          <a:xfrm>
            <a:off x="4021295" y="9721108"/>
            <a:ext cx="3076363" cy="513507"/>
          </a:xfrm>
          <a:prstGeom prst="rect">
            <a:avLst/>
          </a:prstGeom>
        </p:spPr>
        <p:txBody>
          <a:bodyPr vert="horz" lIns="99075" tIns="49538" rIns="99075" bIns="49538" rtlCol="0" anchor="b"/>
          <a:lstStyle>
            <a:lvl1pPr algn="r">
              <a:defRPr sz="1300"/>
            </a:lvl1pPr>
          </a:lstStyle>
          <a:p>
            <a:fld id="{86D60DCC-96EC-F048-A79B-66C0638B630C}" type="slidenum">
              <a:rPr lang="sv-SE" smtClean="0"/>
              <a:t>‹#›</a:t>
            </a:fld>
            <a:endParaRPr lang="sv-SE"/>
          </a:p>
        </p:txBody>
      </p:sp>
    </p:spTree>
    <p:extLst>
      <p:ext uri="{BB962C8B-B14F-4D97-AF65-F5344CB8AC3E}">
        <p14:creationId xmlns:p14="http://schemas.microsoft.com/office/powerpoint/2010/main" val="3532382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224" userDrawn="1">
          <p15:clr>
            <a:srgbClr val="F26B43"/>
          </p15:clr>
        </p15:guide>
        <p15:guide id="2" pos="2236"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86D60DCC-96EC-F048-A79B-66C0638B630C}" type="slidenum">
              <a:rPr lang="sv-SE" smtClean="0"/>
              <a:t>1</a:t>
            </a:fld>
            <a:endParaRPr lang="sv-SE"/>
          </a:p>
        </p:txBody>
      </p:sp>
    </p:spTree>
    <p:extLst>
      <p:ext uri="{BB962C8B-B14F-4D97-AF65-F5344CB8AC3E}">
        <p14:creationId xmlns:p14="http://schemas.microsoft.com/office/powerpoint/2010/main" val="2009106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6D60DCC-96EC-F048-A79B-66C0638B630C}" type="slidenum">
              <a:rPr lang="sv-SE" smtClean="0"/>
              <a:t>4</a:t>
            </a:fld>
            <a:endParaRPr lang="sv-SE"/>
          </a:p>
        </p:txBody>
      </p:sp>
    </p:spTree>
    <p:extLst>
      <p:ext uri="{BB962C8B-B14F-4D97-AF65-F5344CB8AC3E}">
        <p14:creationId xmlns:p14="http://schemas.microsoft.com/office/powerpoint/2010/main" val="748245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6D60DCC-96EC-F048-A79B-66C0638B630C}" type="slidenum">
              <a:rPr lang="sv-SE" smtClean="0"/>
              <a:t>5</a:t>
            </a:fld>
            <a:endParaRPr lang="sv-SE"/>
          </a:p>
        </p:txBody>
      </p:sp>
    </p:spTree>
    <p:extLst>
      <p:ext uri="{BB962C8B-B14F-4D97-AF65-F5344CB8AC3E}">
        <p14:creationId xmlns:p14="http://schemas.microsoft.com/office/powerpoint/2010/main" val="31579552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sida/Pausbi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09A38BAE-415F-48E3-BFF7-C08177B18C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600D1D80-F5E4-4596-8236-DC8D5A3EB490}"/>
              </a:ext>
            </a:extLst>
          </p:cNvPr>
          <p:cNvSpPr/>
          <p:nvPr userDrawn="1"/>
        </p:nvSpPr>
        <p:spPr>
          <a:xfrm>
            <a:off x="5600700" y="872292"/>
            <a:ext cx="966355" cy="935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atin typeface="Arial" panose="020B0604020202020204" pitchFamily="34" charset="0"/>
            </a:endParaRPr>
          </a:p>
        </p:txBody>
      </p:sp>
      <p:sp>
        <p:nvSpPr>
          <p:cNvPr id="2" name="Rektangel 1">
            <a:extLst>
              <a:ext uri="{FF2B5EF4-FFF2-40B4-BE49-F238E27FC236}">
                <a16:creationId xmlns:a16="http://schemas.microsoft.com/office/drawing/2014/main" id="{96234F76-746D-4B5C-A15E-02625704ED21}"/>
              </a:ext>
            </a:extLst>
          </p:cNvPr>
          <p:cNvSpPr/>
          <p:nvPr userDrawn="1"/>
        </p:nvSpPr>
        <p:spPr>
          <a:xfrm>
            <a:off x="-2264735" y="24063"/>
            <a:ext cx="2160000" cy="1269322"/>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tabLst>
                <a:tab pos="712788" algn="l"/>
              </a:tabLst>
            </a:pPr>
            <a:r>
              <a:rPr lang="sv-SE" sz="1200" i="1" u="none">
                <a:effectLst/>
                <a:latin typeface="Calibri" panose="020F0502020204030204" pitchFamily="34" charset="0"/>
                <a:ea typeface="Calibri" panose="020F0502020204030204" pitchFamily="34" charset="0"/>
                <a:cs typeface="Times New Roman" panose="02020603050405020304" pitchFamily="18" charset="0"/>
              </a:rPr>
              <a:t>Startsidan </a:t>
            </a:r>
            <a:r>
              <a:rPr lang="sv-SE" sz="1200" i="0" u="none">
                <a:effectLst/>
                <a:latin typeface="Calibri" panose="020F0502020204030204" pitchFamily="34" charset="0"/>
                <a:ea typeface="Calibri" panose="020F0502020204030204" pitchFamily="34" charset="0"/>
                <a:cs typeface="Times New Roman" panose="02020603050405020304" pitchFamily="18" charset="0"/>
              </a:rPr>
              <a:t>är förvald och fast, kan också väljas som paussida, t.ex. under kaffepausen i ett föredrag. Du ser alla mallsidorna under ”Ny Bild/Layout”. </a:t>
            </a:r>
            <a:endParaRPr lang="sv-SE" sz="1200" i="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Bildobjekt 8"/>
          <p:cNvPicPr>
            <a:picLocks noChangeAspect="1"/>
          </p:cNvPicPr>
          <p:nvPr userDrawn="1"/>
        </p:nvPicPr>
        <p:blipFill rotWithShape="1">
          <a:blip r:embed="rId3" cstate="print">
            <a:extLst>
              <a:ext uri="{28A0092B-C50C-407E-A947-70E740481C1C}">
                <a14:useLocalDpi xmlns:a14="http://schemas.microsoft.com/office/drawing/2010/main" val="0"/>
              </a:ext>
            </a:extLst>
          </a:blip>
          <a:srcRect l="4662" r="5199" b="2315"/>
          <a:stretch/>
        </p:blipFill>
        <p:spPr>
          <a:xfrm>
            <a:off x="5361542" y="-444592"/>
            <a:ext cx="1450554" cy="2512091"/>
          </a:xfrm>
          <a:prstGeom prst="rect">
            <a:avLst/>
          </a:prstGeom>
        </p:spPr>
      </p:pic>
    </p:spTree>
    <p:extLst>
      <p:ext uri="{BB962C8B-B14F-4D97-AF65-F5344CB8AC3E}">
        <p14:creationId xmlns:p14="http://schemas.microsoft.com/office/powerpoint/2010/main" val="68995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Helbild, rubrik,vit text,vit logga">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2CE84D2-A6B0-47F2-BD7C-842E6783A3CA}"/>
              </a:ext>
            </a:extLst>
          </p:cNvPr>
          <p:cNvSpPr/>
          <p:nvPr userDrawn="1"/>
        </p:nvSpPr>
        <p:spPr>
          <a:xfrm>
            <a:off x="-2074460" y="24063"/>
            <a:ext cx="1990236" cy="3750899"/>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pPr>
            <a:r>
              <a:rPr lang="sv-SE" sz="1200" i="1" u="none">
                <a:effectLst/>
                <a:latin typeface="Calibri" panose="020F0502020204030204" pitchFamily="34" charset="0"/>
                <a:ea typeface="Calibri" panose="020F0502020204030204" pitchFamily="34" charset="0"/>
                <a:cs typeface="Times New Roman" panose="02020603050405020304" pitchFamily="18" charset="0"/>
              </a:rPr>
              <a:t>Text, kil och utbytbar liten bild: </a:t>
            </a:r>
          </a:p>
          <a:p>
            <a:pPr marL="0" lvl="0" indent="0">
              <a:lnSpc>
                <a:spcPct val="107000"/>
              </a:lnSpc>
              <a:spcAft>
                <a:spcPts val="800"/>
              </a:spcAft>
              <a:buFont typeface="+mj-lt"/>
              <a:buNone/>
            </a:pPr>
            <a:r>
              <a:rPr lang="sv-SE" sz="1200" i="0" u="none">
                <a:effectLst/>
                <a:latin typeface="Calibri" panose="020F0502020204030204" pitchFamily="34" charset="0"/>
                <a:ea typeface="Calibri" panose="020F0502020204030204" pitchFamily="34" charset="0"/>
                <a:cs typeface="Times New Roman" panose="02020603050405020304" pitchFamily="18" charset="0"/>
              </a:rPr>
              <a:t>a. Byta till egen bild: klicka på ikonen för ”Bilder” i platshållaren och infoga bild, som inte bör vara för detaljerad. </a:t>
            </a:r>
          </a:p>
          <a:p>
            <a:pPr marL="0" lvl="0" indent="0">
              <a:lnSpc>
                <a:spcPct val="107000"/>
              </a:lnSpc>
              <a:spcAft>
                <a:spcPts val="800"/>
              </a:spcAft>
              <a:buFont typeface="+mj-lt"/>
              <a:buNone/>
            </a:pPr>
            <a:r>
              <a:rPr lang="sv-SE" sz="1200" i="0" u="none">
                <a:effectLst/>
                <a:latin typeface="Calibri" panose="020F0502020204030204" pitchFamily="34" charset="0"/>
                <a:ea typeface="Calibri" panose="020F0502020204030204" pitchFamily="34" charset="0"/>
                <a:cs typeface="Times New Roman" panose="02020603050405020304" pitchFamily="18" charset="0"/>
              </a:rPr>
              <a:t>b. Flytta bilden inom bildytan: markera bilden, välj ”Beskär”, markera bilden igen och flytta/ändra storlek.</a:t>
            </a:r>
          </a:p>
          <a:p>
            <a:pPr marL="0" lvl="0" indent="0">
              <a:lnSpc>
                <a:spcPct val="107000"/>
              </a:lnSpc>
              <a:spcAft>
                <a:spcPts val="800"/>
              </a:spcAft>
              <a:buFont typeface="+mj-lt"/>
              <a:buNone/>
            </a:pPr>
            <a:r>
              <a:rPr lang="sv-SE" sz="1200" i="0" u="none">
                <a:effectLst/>
                <a:latin typeface="Calibri" panose="020F0502020204030204" pitchFamily="34" charset="0"/>
                <a:ea typeface="Calibri" panose="020F0502020204030204" pitchFamily="34" charset="0"/>
                <a:cs typeface="Times New Roman" panose="02020603050405020304" pitchFamily="18" charset="0"/>
              </a:rPr>
              <a:t>c. Byta färg på kilen: markera kilen, välj annan temafärg med ”Figurfyllning”. Om kilen inte kan markeras, markera bildytan och välj ”Placera längst bak”.</a:t>
            </a:r>
          </a:p>
        </p:txBody>
      </p:sp>
      <p:sp>
        <p:nvSpPr>
          <p:cNvPr id="14" name="Rubrik 1">
            <a:extLst>
              <a:ext uri="{FF2B5EF4-FFF2-40B4-BE49-F238E27FC236}">
                <a16:creationId xmlns:a16="http://schemas.microsoft.com/office/drawing/2014/main" id="{74DDC08D-FA75-4863-947C-517F8BA91BD7}"/>
              </a:ext>
            </a:extLst>
          </p:cNvPr>
          <p:cNvSpPr>
            <a:spLocks noGrp="1"/>
          </p:cNvSpPr>
          <p:nvPr>
            <p:ph type="title"/>
          </p:nvPr>
        </p:nvSpPr>
        <p:spPr>
          <a:xfrm>
            <a:off x="768720" y="1250479"/>
            <a:ext cx="9862886" cy="880197"/>
          </a:xfrm>
        </p:spPr>
        <p:txBody>
          <a:bodyPr/>
          <a:lstStyle>
            <a:lvl1pPr>
              <a:defRPr>
                <a:solidFill>
                  <a:schemeClr val="bg1"/>
                </a:solidFill>
                <a:latin typeface="Arial" panose="020B0604020202020204" pitchFamily="34" charset="0"/>
              </a:defRPr>
            </a:lvl1pPr>
          </a:lstStyle>
          <a:p>
            <a:r>
              <a:rPr lang="sv-SE" dirty="0"/>
              <a:t>Klicka här för att ändra format</a:t>
            </a:r>
          </a:p>
        </p:txBody>
      </p:sp>
      <p:sp>
        <p:nvSpPr>
          <p:cNvPr id="15" name="Platshållare för innehåll 2">
            <a:extLst>
              <a:ext uri="{FF2B5EF4-FFF2-40B4-BE49-F238E27FC236}">
                <a16:creationId xmlns:a16="http://schemas.microsoft.com/office/drawing/2014/main" id="{180675CF-18A0-44DC-94A7-B0DBF8A481D3}"/>
              </a:ext>
            </a:extLst>
          </p:cNvPr>
          <p:cNvSpPr>
            <a:spLocks noGrp="1"/>
          </p:cNvSpPr>
          <p:nvPr>
            <p:ph idx="1"/>
          </p:nvPr>
        </p:nvSpPr>
        <p:spPr>
          <a:xfrm>
            <a:off x="768720" y="2397440"/>
            <a:ext cx="9862886" cy="3648517"/>
          </a:xfrm>
        </p:spPr>
        <p:txBody>
          <a:bodyPr/>
          <a:lstStyle>
            <a:lvl1pPr>
              <a:defRPr>
                <a:solidFill>
                  <a:schemeClr val="bg1"/>
                </a:solidFill>
                <a:latin typeface="Arial" panose="020B0604020202020204" pitchFamily="34" charset="0"/>
              </a:defRPr>
            </a:lvl1pPr>
            <a:lvl2pPr>
              <a:defRPr>
                <a:solidFill>
                  <a:schemeClr val="bg1"/>
                </a:solidFill>
                <a:latin typeface="Arial" panose="020B0604020202020204" pitchFamily="34" charset="0"/>
              </a:defRPr>
            </a:lvl2pPr>
            <a:lvl3pPr>
              <a:defRPr>
                <a:solidFill>
                  <a:schemeClr val="bg1"/>
                </a:solidFill>
                <a:latin typeface="Arial" panose="020B0604020202020204" pitchFamily="34" charset="0"/>
              </a:defRPr>
            </a:lvl3pPr>
            <a:lvl4pPr>
              <a:defRPr>
                <a:solidFill>
                  <a:schemeClr val="bg1"/>
                </a:solidFill>
                <a:latin typeface="Arial" panose="020B0604020202020204" pitchFamily="34" charset="0"/>
              </a:defRPr>
            </a:lvl4pPr>
            <a:lvl5pPr>
              <a:defRPr>
                <a:solidFill>
                  <a:schemeClr val="bg1"/>
                </a:solidFill>
                <a:latin typeface="Arial" panose="020B0604020202020204" pitchFamily="34" charset="0"/>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pic>
        <p:nvPicPr>
          <p:cNvPr id="8" name="Bildobjekt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695" y="208336"/>
            <a:ext cx="1702390" cy="609045"/>
          </a:xfrm>
          <a:prstGeom prst="rect">
            <a:avLst/>
          </a:prstGeom>
        </p:spPr>
      </p:pic>
      <p:pic>
        <p:nvPicPr>
          <p:cNvPr id="2" name="Bildobjekt 1">
            <a:extLst>
              <a:ext uri="{FF2B5EF4-FFF2-40B4-BE49-F238E27FC236}">
                <a16:creationId xmlns:a16="http://schemas.microsoft.com/office/drawing/2014/main" id="{1FB657A9-EC36-4C9E-DF3F-82C5D5ADF6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095" y="360736"/>
            <a:ext cx="1702390" cy="609045"/>
          </a:xfrm>
          <a:prstGeom prst="rect">
            <a:avLst/>
          </a:prstGeom>
        </p:spPr>
      </p:pic>
    </p:spTree>
    <p:extLst>
      <p:ext uri="{BB962C8B-B14F-4D97-AF65-F5344CB8AC3E}">
        <p14:creationId xmlns:p14="http://schemas.microsoft.com/office/powerpoint/2010/main" val="49952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kil och utbytbar stor bild">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42E0A6B9-3A25-4D77-BE60-015619894225}"/>
              </a:ext>
            </a:extLst>
          </p:cNvPr>
          <p:cNvSpPr>
            <a:spLocks noGrp="1"/>
          </p:cNvSpPr>
          <p:nvPr>
            <p:ph type="pic" sz="quarter" idx="10" hasCustomPrompt="1"/>
          </p:nvPr>
        </p:nvSpPr>
        <p:spPr>
          <a:xfrm>
            <a:off x="5815488" y="-32973"/>
            <a:ext cx="6385180" cy="6892305"/>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6868391 h 6868391"/>
              <a:gd name="connsiteX1" fmla="*/ 241323 w 1233996"/>
              <a:gd name="connsiteY1" fmla="*/ 0 h 6868391"/>
              <a:gd name="connsiteX2" fmla="*/ 1231615 w 1233996"/>
              <a:gd name="connsiteY2" fmla="*/ 1119086 h 6868391"/>
              <a:gd name="connsiteX3" fmla="*/ 1233996 w 1233996"/>
              <a:gd name="connsiteY3" fmla="*/ 6868391 h 6868391"/>
              <a:gd name="connsiteX4" fmla="*/ 0 w 1233996"/>
              <a:gd name="connsiteY4" fmla="*/ 6868391 h 6868391"/>
              <a:gd name="connsiteX0" fmla="*/ 0 w 1235763"/>
              <a:gd name="connsiteY0" fmla="*/ 6892305 h 6892305"/>
              <a:gd name="connsiteX1" fmla="*/ 241323 w 1235763"/>
              <a:gd name="connsiteY1" fmla="*/ 23914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39480 w 1235763"/>
              <a:gd name="connsiteY1" fmla="*/ 21533 h 6892305"/>
              <a:gd name="connsiteX2" fmla="*/ 1235637 w 1235763"/>
              <a:gd name="connsiteY2" fmla="*/ 0 h 6892305"/>
              <a:gd name="connsiteX3" fmla="*/ 1233996 w 1235763"/>
              <a:gd name="connsiteY3" fmla="*/ 6892305 h 6892305"/>
              <a:gd name="connsiteX4" fmla="*/ 0 w 1235763"/>
              <a:gd name="connsiteY4" fmla="*/ 6892305 h 6892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63" h="6892305">
                <a:moveTo>
                  <a:pt x="0" y="6892305"/>
                </a:moveTo>
                <a:lnTo>
                  <a:pt x="239480" y="21533"/>
                </a:lnTo>
                <a:lnTo>
                  <a:pt x="1235637" y="0"/>
                </a:lnTo>
                <a:cubicBezTo>
                  <a:pt x="1236431" y="1916435"/>
                  <a:pt x="1233202" y="4975870"/>
                  <a:pt x="1233996" y="6892305"/>
                </a:cubicBezTo>
                <a:lnTo>
                  <a:pt x="0" y="6892305"/>
                </a:lnTo>
                <a:close/>
              </a:path>
            </a:pathLst>
          </a:custGeom>
          <a:blipFill dpi="0" rotWithShape="1">
            <a:blip r:embed="rId2" cstate="email">
              <a:extLst>
                <a:ext uri="{28A0092B-C50C-407E-A947-70E740481C1C}">
                  <a14:useLocalDpi xmlns:a14="http://schemas.microsoft.com/office/drawing/2010/main" val="0"/>
                </a:ext>
              </a:extLst>
            </a:blip>
            <a:srcRect/>
            <a:stretch>
              <a:fillRect/>
            </a:stretch>
          </a:blipFill>
          <a:ln>
            <a:noFill/>
          </a:ln>
        </p:spPr>
        <p:txBody>
          <a:bodyPr lIns="0" tIns="1332000" bIns="0" anchor="t" anchorCtr="0"/>
          <a:lstStyle>
            <a:lvl1pPr marL="0" indent="0" algn="ctr">
              <a:lnSpc>
                <a:spcPct val="100000"/>
              </a:lnSpc>
              <a:spcBef>
                <a:spcPts val="0"/>
              </a:spcBef>
              <a:spcAft>
                <a:spcPts val="0"/>
              </a:spcAft>
              <a:buNone/>
              <a:defRPr sz="100">
                <a:solidFill>
                  <a:schemeClr val="tx1"/>
                </a:solidFill>
                <a:latin typeface="Arial" panose="020B0604020202020204" pitchFamily="34" charset="0"/>
              </a:defRPr>
            </a:lvl1pPr>
          </a:lstStyle>
          <a:p>
            <a:r>
              <a:rPr lang="sv-SE" dirty="0"/>
              <a:t>.</a:t>
            </a:r>
            <a:r>
              <a:rPr lang="sv-SE" dirty="0" err="1"/>
              <a:t>aa</a:t>
            </a:r>
            <a:endParaRPr lang="sv-SE" dirty="0"/>
          </a:p>
        </p:txBody>
      </p:sp>
      <p:sp>
        <p:nvSpPr>
          <p:cNvPr id="6" name="Rektangel 5">
            <a:extLst>
              <a:ext uri="{FF2B5EF4-FFF2-40B4-BE49-F238E27FC236}">
                <a16:creationId xmlns:a16="http://schemas.microsoft.com/office/drawing/2014/main" id="{1A5E3EC2-7DB2-4C8C-8E35-255720F3AAA6}"/>
              </a:ext>
            </a:extLst>
          </p:cNvPr>
          <p:cNvSpPr/>
          <p:nvPr userDrawn="1"/>
        </p:nvSpPr>
        <p:spPr>
          <a:xfrm>
            <a:off x="-2088107" y="24063"/>
            <a:ext cx="2003883" cy="3750899"/>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pPr>
            <a:r>
              <a:rPr lang="sv-SE" sz="1200" i="1" u="none">
                <a:effectLst/>
                <a:latin typeface="Calibri" panose="020F0502020204030204" pitchFamily="34" charset="0"/>
                <a:ea typeface="Calibri" panose="020F0502020204030204" pitchFamily="34" charset="0"/>
                <a:cs typeface="Times New Roman" panose="02020603050405020304" pitchFamily="18" charset="0"/>
              </a:rPr>
              <a:t>Text, kil och utbytbar stor bild: </a:t>
            </a:r>
          </a:p>
          <a:p>
            <a:pPr marL="0" lvl="0" indent="0">
              <a:lnSpc>
                <a:spcPct val="107000"/>
              </a:lnSpc>
              <a:spcAft>
                <a:spcPts val="800"/>
              </a:spcAft>
              <a:buFont typeface="+mj-lt"/>
              <a:buNone/>
            </a:pPr>
            <a:r>
              <a:rPr lang="sv-SE" sz="1200" i="0" u="none">
                <a:effectLst/>
                <a:latin typeface="Calibri" panose="020F0502020204030204" pitchFamily="34" charset="0"/>
                <a:ea typeface="Calibri" panose="020F0502020204030204" pitchFamily="34" charset="0"/>
                <a:cs typeface="Times New Roman" panose="02020603050405020304" pitchFamily="18" charset="0"/>
              </a:rPr>
              <a:t>a. Byta till egen bild: klicka på ikonen för ”Bilder” i platshållaren och infoga bild, som inte bör vara för detaljerad. </a:t>
            </a:r>
          </a:p>
          <a:p>
            <a:pPr marL="0" lvl="0" indent="0">
              <a:lnSpc>
                <a:spcPct val="107000"/>
              </a:lnSpc>
              <a:spcAft>
                <a:spcPts val="800"/>
              </a:spcAft>
              <a:buFont typeface="+mj-lt"/>
              <a:buNone/>
            </a:pPr>
            <a:r>
              <a:rPr lang="sv-SE" sz="1200" i="0" u="none">
                <a:effectLst/>
                <a:latin typeface="Calibri" panose="020F0502020204030204" pitchFamily="34" charset="0"/>
                <a:ea typeface="Calibri" panose="020F0502020204030204" pitchFamily="34" charset="0"/>
                <a:cs typeface="Times New Roman" panose="02020603050405020304" pitchFamily="18" charset="0"/>
              </a:rPr>
              <a:t>b. Flytta bilden inom bildytan: markera bilden, välj ”Beskär”, markera bilden igen och flytta/ändra storlek.</a:t>
            </a:r>
          </a:p>
          <a:p>
            <a:pPr marL="0" lvl="0" indent="0">
              <a:lnSpc>
                <a:spcPct val="107000"/>
              </a:lnSpc>
              <a:spcAft>
                <a:spcPts val="800"/>
              </a:spcAft>
              <a:buFont typeface="+mj-lt"/>
              <a:buNone/>
            </a:pPr>
            <a:r>
              <a:rPr lang="sv-SE" sz="1200" i="0" u="none">
                <a:effectLst/>
                <a:latin typeface="Calibri" panose="020F0502020204030204" pitchFamily="34" charset="0"/>
                <a:ea typeface="Calibri" panose="020F0502020204030204" pitchFamily="34" charset="0"/>
                <a:cs typeface="Times New Roman" panose="02020603050405020304" pitchFamily="18" charset="0"/>
              </a:rPr>
              <a:t>c. Byta färg på kilen: markera kilen, välj annan temafärg med ”Figurfyllning”. Om kilen inte kan markeras, markera bildytan och välj ”Placera längst bak”.</a:t>
            </a:r>
          </a:p>
        </p:txBody>
      </p:sp>
      <p:sp>
        <p:nvSpPr>
          <p:cNvPr id="10" name="Rubrik 1">
            <a:extLst>
              <a:ext uri="{FF2B5EF4-FFF2-40B4-BE49-F238E27FC236}">
                <a16:creationId xmlns:a16="http://schemas.microsoft.com/office/drawing/2014/main" id="{DAD75157-2CF5-43DE-9D1C-3B451B4BA390}"/>
              </a:ext>
            </a:extLst>
          </p:cNvPr>
          <p:cNvSpPr>
            <a:spLocks noGrp="1"/>
          </p:cNvSpPr>
          <p:nvPr>
            <p:ph type="title"/>
          </p:nvPr>
        </p:nvSpPr>
        <p:spPr>
          <a:xfrm>
            <a:off x="768720" y="1250479"/>
            <a:ext cx="5168055" cy="880197"/>
          </a:xfrm>
        </p:spPr>
        <p:txBody>
          <a:bodyPr/>
          <a:lstStyle>
            <a:lvl1pPr>
              <a:defRPr>
                <a:latin typeface="Arial" panose="020B0604020202020204" pitchFamily="34" charset="0"/>
              </a:defRPr>
            </a:lvl1pPr>
          </a:lstStyle>
          <a:p>
            <a:r>
              <a:rPr lang="sv-SE" dirty="0"/>
              <a:t>Klicka här för att ändra format</a:t>
            </a:r>
          </a:p>
        </p:txBody>
      </p:sp>
      <p:sp>
        <p:nvSpPr>
          <p:cNvPr id="11" name="Platshållare för innehåll 2">
            <a:extLst>
              <a:ext uri="{FF2B5EF4-FFF2-40B4-BE49-F238E27FC236}">
                <a16:creationId xmlns:a16="http://schemas.microsoft.com/office/drawing/2014/main" id="{8498AC19-0878-4078-B419-F210CA38C664}"/>
              </a:ext>
            </a:extLst>
          </p:cNvPr>
          <p:cNvSpPr>
            <a:spLocks noGrp="1"/>
          </p:cNvSpPr>
          <p:nvPr>
            <p:ph idx="1"/>
          </p:nvPr>
        </p:nvSpPr>
        <p:spPr>
          <a:xfrm>
            <a:off x="768720" y="2397440"/>
            <a:ext cx="5168055" cy="3648517"/>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text 8">
            <a:extLst>
              <a:ext uri="{FF2B5EF4-FFF2-40B4-BE49-F238E27FC236}">
                <a16:creationId xmlns:a16="http://schemas.microsoft.com/office/drawing/2014/main" id="{098BC990-E3F0-4969-A62C-2B2DAB821CFD}"/>
              </a:ext>
            </a:extLst>
          </p:cNvPr>
          <p:cNvSpPr>
            <a:spLocks noGrp="1"/>
          </p:cNvSpPr>
          <p:nvPr>
            <p:ph type="body" sz="quarter" idx="11" hasCustomPrompt="1"/>
          </p:nvPr>
        </p:nvSpPr>
        <p:spPr>
          <a:xfrm>
            <a:off x="5502025" y="-17900"/>
            <a:ext cx="1565663" cy="6887833"/>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 name="connsiteX0" fmla="*/ 0 w 1547499"/>
              <a:gd name="connsiteY0" fmla="*/ 6878649 h 6884567"/>
              <a:gd name="connsiteX1" fmla="*/ 1545097 w 1547499"/>
              <a:gd name="connsiteY1" fmla="*/ 0 h 6884567"/>
              <a:gd name="connsiteX2" fmla="*/ 1542758 w 1547499"/>
              <a:gd name="connsiteY2" fmla="*/ 1085067 h 6884567"/>
              <a:gd name="connsiteX3" fmla="*/ 314033 w 1547499"/>
              <a:gd name="connsiteY3" fmla="*/ 6884567 h 6884567"/>
              <a:gd name="connsiteX4" fmla="*/ 0 w 1547499"/>
              <a:gd name="connsiteY4" fmla="*/ 6878649 h 6884567"/>
              <a:gd name="connsiteX0" fmla="*/ 0 w 1565663"/>
              <a:gd name="connsiteY0" fmla="*/ 6878649 h 6884567"/>
              <a:gd name="connsiteX1" fmla="*/ 1545097 w 1565663"/>
              <a:gd name="connsiteY1" fmla="*/ 0 h 6884567"/>
              <a:gd name="connsiteX2" fmla="*/ 1565618 w 1565663"/>
              <a:gd name="connsiteY2" fmla="*/ 20444 h 6884567"/>
              <a:gd name="connsiteX3" fmla="*/ 314033 w 1565663"/>
              <a:gd name="connsiteY3" fmla="*/ 6884567 h 6884567"/>
              <a:gd name="connsiteX4" fmla="*/ 0 w 1565663"/>
              <a:gd name="connsiteY4" fmla="*/ 6878649 h 6884567"/>
              <a:gd name="connsiteX0" fmla="*/ 0 w 1565663"/>
              <a:gd name="connsiteY0" fmla="*/ 6878649 h 6887833"/>
              <a:gd name="connsiteX1" fmla="*/ 1545097 w 1565663"/>
              <a:gd name="connsiteY1" fmla="*/ 0 h 6887833"/>
              <a:gd name="connsiteX2" fmla="*/ 1565618 w 1565663"/>
              <a:gd name="connsiteY2" fmla="*/ 20444 h 6887833"/>
              <a:gd name="connsiteX3" fmla="*/ 349955 w 1565663"/>
              <a:gd name="connsiteY3" fmla="*/ 6887833 h 6887833"/>
              <a:gd name="connsiteX4" fmla="*/ 0 w 1565663"/>
              <a:gd name="connsiteY4" fmla="*/ 6878649 h 688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663" h="6887833">
                <a:moveTo>
                  <a:pt x="0" y="6878649"/>
                </a:moveTo>
                <a:lnTo>
                  <a:pt x="1545097" y="0"/>
                </a:lnTo>
                <a:cubicBezTo>
                  <a:pt x="1551258" y="26931"/>
                  <a:pt x="1566602" y="-16011"/>
                  <a:pt x="1565618" y="20444"/>
                </a:cubicBezTo>
                <a:lnTo>
                  <a:pt x="349955" y="6887833"/>
                </a:lnTo>
                <a:lnTo>
                  <a:pt x="0" y="6878649"/>
                </a:lnTo>
                <a:close/>
              </a:path>
            </a:pathLst>
          </a:custGeom>
          <a:solidFill>
            <a:srgbClr val="004851"/>
          </a:solidFill>
          <a:ln>
            <a:noFill/>
          </a:ln>
        </p:spPr>
        <p:txBody>
          <a:bodyPr/>
          <a:lstStyle>
            <a:lvl1pPr marL="0" indent="0">
              <a:buNone/>
              <a:defRPr sz="100">
                <a:latin typeface="Arial" panose="020B0604020202020204" pitchFamily="34" charset="0"/>
              </a:defRPr>
            </a:lvl1pPr>
          </a:lstStyle>
          <a:p>
            <a:pPr lvl="0"/>
            <a:r>
              <a:rPr lang="sv-SE" dirty="0"/>
              <a:t>.</a:t>
            </a:r>
          </a:p>
        </p:txBody>
      </p:sp>
      <p:pic>
        <p:nvPicPr>
          <p:cNvPr id="8" name="Bildobjekt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8400" y="204359"/>
            <a:ext cx="1695796" cy="608492"/>
          </a:xfrm>
          <a:prstGeom prst="rect">
            <a:avLst/>
          </a:prstGeom>
        </p:spPr>
      </p:pic>
    </p:spTree>
    <p:extLst>
      <p:ext uri="{BB962C8B-B14F-4D97-AF65-F5344CB8AC3E}">
        <p14:creationId xmlns:p14="http://schemas.microsoft.com/office/powerpoint/2010/main" val="62944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p:nvPr>
        </p:nvSpPr>
        <p:spPr>
          <a:xfrm>
            <a:off x="755071" y="1226128"/>
            <a:ext cx="10643755" cy="911374"/>
          </a:xfrm>
        </p:spPr>
        <p:txBody>
          <a:bodyPr/>
          <a:lstStyle>
            <a:lvl1pPr>
              <a:defRPr>
                <a:latin typeface="Arial" panose="020B0604020202020204" pitchFamily="34" charset="0"/>
              </a:defRPr>
            </a:lvl1pPr>
          </a:lstStyle>
          <a:p>
            <a:r>
              <a:rPr lang="sv-SE" dirty="0"/>
              <a:t>Klicka här för att ändra format</a:t>
            </a:r>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p:nvPr>
        </p:nvSpPr>
        <p:spPr>
          <a:xfrm>
            <a:off x="755072" y="2407521"/>
            <a:ext cx="10654146" cy="3681552"/>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Rektangel 3">
            <a:extLst>
              <a:ext uri="{FF2B5EF4-FFF2-40B4-BE49-F238E27FC236}">
                <a16:creationId xmlns:a16="http://schemas.microsoft.com/office/drawing/2014/main" id="{1A3F9988-970A-4CA2-AFCD-21F25D8AD082}"/>
              </a:ext>
            </a:extLst>
          </p:cNvPr>
          <p:cNvSpPr/>
          <p:nvPr userDrawn="1"/>
        </p:nvSpPr>
        <p:spPr>
          <a:xfrm>
            <a:off x="-2074460" y="24063"/>
            <a:ext cx="1990236" cy="874085"/>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tabLst>
                <a:tab pos="265113" algn="l"/>
              </a:tabLst>
            </a:pPr>
            <a:r>
              <a:rPr lang="sv-SE" sz="1200" b="0" i="1" u="none">
                <a:effectLst/>
                <a:latin typeface="Calibri" panose="020F0502020204030204" pitchFamily="34" charset="0"/>
                <a:ea typeface="Calibri" panose="020F0502020204030204" pitchFamily="34" charset="0"/>
                <a:cs typeface="Times New Roman" panose="02020603050405020304" pitchFamily="18" charset="0"/>
              </a:rPr>
              <a:t>Rubrik och innehåll: </a:t>
            </a:r>
            <a:r>
              <a:rPr lang="sv-SE" sz="1200" b="0" i="0" u="none">
                <a:effectLst/>
                <a:latin typeface="Calibri" panose="020F0502020204030204" pitchFamily="34" charset="0"/>
                <a:ea typeface="Calibri" panose="020F0502020204030204" pitchFamily="34" charset="0"/>
                <a:cs typeface="Times New Roman" panose="02020603050405020304" pitchFamily="18" charset="0"/>
              </a:rPr>
              <a:t>för en- eller tvåradig rubrik och innehåll i fullbredd. Du kan också lägga in en bildtext.</a:t>
            </a:r>
          </a:p>
        </p:txBody>
      </p:sp>
      <p:pic>
        <p:nvPicPr>
          <p:cNvPr id="5" name="Bildobjekt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8400" y="204359"/>
            <a:ext cx="1695796" cy="608492"/>
          </a:xfrm>
          <a:prstGeom prst="rect">
            <a:avLst/>
          </a:prstGeom>
        </p:spPr>
      </p:pic>
    </p:spTree>
    <p:extLst>
      <p:ext uri="{BB962C8B-B14F-4D97-AF65-F5344CB8AC3E}">
        <p14:creationId xmlns:p14="http://schemas.microsoft.com/office/powerpoint/2010/main" val="29427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och innehåll, 2 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p:nvPr>
        </p:nvSpPr>
        <p:spPr>
          <a:xfrm>
            <a:off x="755071" y="1226128"/>
            <a:ext cx="10643755" cy="911374"/>
          </a:xfrm>
        </p:spPr>
        <p:txBody>
          <a:bodyPr/>
          <a:lstStyle>
            <a:lvl1pPr>
              <a:defRPr>
                <a:latin typeface="Arial" panose="020B0604020202020204" pitchFamily="34" charset="0"/>
              </a:defRPr>
            </a:lvl1pPr>
          </a:lstStyle>
          <a:p>
            <a:r>
              <a:rPr lang="sv-SE" dirty="0"/>
              <a:t>Klicka här för att ändra format</a:t>
            </a:r>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p:nvPr>
        </p:nvSpPr>
        <p:spPr>
          <a:xfrm>
            <a:off x="755072" y="2407521"/>
            <a:ext cx="5198919" cy="3681552"/>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innehåll 2">
            <a:extLst>
              <a:ext uri="{FF2B5EF4-FFF2-40B4-BE49-F238E27FC236}">
                <a16:creationId xmlns:a16="http://schemas.microsoft.com/office/drawing/2014/main" id="{7C6F9F6A-5EE1-426E-AAF4-F9163894A515}"/>
              </a:ext>
            </a:extLst>
          </p:cNvPr>
          <p:cNvSpPr>
            <a:spLocks noGrp="1"/>
          </p:cNvSpPr>
          <p:nvPr>
            <p:ph idx="10"/>
          </p:nvPr>
        </p:nvSpPr>
        <p:spPr>
          <a:xfrm>
            <a:off x="6231083" y="2407521"/>
            <a:ext cx="5198919" cy="3681552"/>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758825" y="6140310"/>
            <a:ext cx="5205413" cy="260350"/>
          </a:xfrm>
        </p:spPr>
        <p:txBody>
          <a:bodyPr/>
          <a:lstStyle>
            <a:lvl1pPr marL="0" indent="0">
              <a:lnSpc>
                <a:spcPct val="100000"/>
              </a:lnSpc>
              <a:spcBef>
                <a:spcPts val="0"/>
              </a:spcBef>
              <a:buFontTx/>
              <a:buNone/>
              <a:defRPr sz="1000">
                <a:latin typeface="Arial" panose="020B0604020202020204" pitchFamily="34" charset="0"/>
              </a:defRPr>
            </a:lvl1pPr>
          </a:lstStyle>
          <a:p>
            <a:pPr lvl="0"/>
            <a:r>
              <a:rPr lang="sv-SE" dirty="0"/>
              <a:t>Bildtext</a:t>
            </a:r>
          </a:p>
        </p:txBody>
      </p:sp>
      <p:sp>
        <p:nvSpPr>
          <p:cNvPr id="10" name="Platshållare för text 8">
            <a:extLst>
              <a:ext uri="{FF2B5EF4-FFF2-40B4-BE49-F238E27FC236}">
                <a16:creationId xmlns:a16="http://schemas.microsoft.com/office/drawing/2014/main" id="{02F528CE-D42C-4F3A-A140-BC71A68198D5}"/>
              </a:ext>
            </a:extLst>
          </p:cNvPr>
          <p:cNvSpPr>
            <a:spLocks noGrp="1"/>
          </p:cNvSpPr>
          <p:nvPr>
            <p:ph type="body" sz="quarter" idx="12" hasCustomPrompt="1"/>
          </p:nvPr>
        </p:nvSpPr>
        <p:spPr>
          <a:xfrm>
            <a:off x="6219234" y="6140310"/>
            <a:ext cx="5205413" cy="260350"/>
          </a:xfrm>
        </p:spPr>
        <p:txBody>
          <a:bodyPr/>
          <a:lstStyle>
            <a:lvl1pPr marL="0" indent="0">
              <a:lnSpc>
                <a:spcPct val="100000"/>
              </a:lnSpc>
              <a:spcBef>
                <a:spcPts val="0"/>
              </a:spcBef>
              <a:buFontTx/>
              <a:buNone/>
              <a:defRPr sz="1000">
                <a:latin typeface="Arial" panose="020B0604020202020204" pitchFamily="34" charset="0"/>
              </a:defRPr>
            </a:lvl1pPr>
          </a:lstStyle>
          <a:p>
            <a:pPr lvl="0"/>
            <a:r>
              <a:rPr lang="sv-SE" dirty="0"/>
              <a:t>Bildtext</a:t>
            </a:r>
          </a:p>
        </p:txBody>
      </p:sp>
      <p:sp>
        <p:nvSpPr>
          <p:cNvPr id="7" name="Rektangel 6">
            <a:extLst>
              <a:ext uri="{FF2B5EF4-FFF2-40B4-BE49-F238E27FC236}">
                <a16:creationId xmlns:a16="http://schemas.microsoft.com/office/drawing/2014/main" id="{6D8929DC-ABE9-4B31-816A-840B7C28DBBC}"/>
              </a:ext>
            </a:extLst>
          </p:cNvPr>
          <p:cNvSpPr/>
          <p:nvPr userDrawn="1"/>
        </p:nvSpPr>
        <p:spPr>
          <a:xfrm>
            <a:off x="-2088107" y="24063"/>
            <a:ext cx="2003883" cy="1269322"/>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tabLst>
                <a:tab pos="265113" algn="l"/>
              </a:tabLst>
            </a:pPr>
            <a:r>
              <a:rPr lang="sv-SE" sz="1200" b="0" i="1" u="none">
                <a:effectLst/>
                <a:latin typeface="Calibri" panose="020F0502020204030204" pitchFamily="34" charset="0"/>
                <a:ea typeface="Calibri" panose="020F0502020204030204" pitchFamily="34" charset="0"/>
                <a:cs typeface="Times New Roman" panose="02020603050405020304" pitchFamily="18" charset="0"/>
              </a:rPr>
              <a:t>Rubrik och innehåll i tvåspalt</a:t>
            </a:r>
            <a:r>
              <a:rPr lang="sv-SE" sz="1200" b="0" i="0" u="none">
                <a:effectLst/>
                <a:latin typeface="Calibri" panose="020F0502020204030204" pitchFamily="34" charset="0"/>
                <a:ea typeface="Calibri" panose="020F0502020204030204" pitchFamily="34" charset="0"/>
                <a:cs typeface="Times New Roman" panose="02020603050405020304" pitchFamily="18" charset="0"/>
              </a:rPr>
              <a:t>: för en- eller tvåradig rubrik och innehåll i två spalter (text, bild, diagram, film etc.). Du kan också lägga in en bildtext.</a:t>
            </a:r>
          </a:p>
        </p:txBody>
      </p:sp>
      <p:pic>
        <p:nvPicPr>
          <p:cNvPr id="8" name="Bildobjekt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8400" y="204359"/>
            <a:ext cx="1695796" cy="608492"/>
          </a:xfrm>
          <a:prstGeom prst="rect">
            <a:avLst/>
          </a:prstGeom>
        </p:spPr>
      </p:pic>
    </p:spTree>
    <p:extLst>
      <p:ext uri="{BB962C8B-B14F-4D97-AF65-F5344CB8AC3E}">
        <p14:creationId xmlns:p14="http://schemas.microsoft.com/office/powerpoint/2010/main" val="241781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bild">
    <p:spTree>
      <p:nvGrpSpPr>
        <p:cNvPr id="1" name=""/>
        <p:cNvGrpSpPr/>
        <p:nvPr/>
      </p:nvGrpSpPr>
      <p:grpSpPr>
        <a:xfrm>
          <a:off x="0" y="0"/>
          <a:ext cx="0" cy="0"/>
          <a:chOff x="0" y="0"/>
          <a:chExt cx="0" cy="0"/>
        </a:xfrm>
      </p:grpSpPr>
      <p:sp>
        <p:nvSpPr>
          <p:cNvPr id="12" name="Platshållare för innehåll 11">
            <a:extLst>
              <a:ext uri="{FF2B5EF4-FFF2-40B4-BE49-F238E27FC236}">
                <a16:creationId xmlns:a16="http://schemas.microsoft.com/office/drawing/2014/main" id="{BD3F50F6-01EF-4EEF-BF38-978371896417}"/>
              </a:ext>
            </a:extLst>
          </p:cNvPr>
          <p:cNvSpPr>
            <a:spLocks noGrp="1"/>
          </p:cNvSpPr>
          <p:nvPr>
            <p:ph sz="quarter" idx="11" hasCustomPrompt="1"/>
          </p:nvPr>
        </p:nvSpPr>
        <p:spPr>
          <a:xfrm>
            <a:off x="0" y="0"/>
            <a:ext cx="12192000" cy="6858000"/>
          </a:xfrm>
        </p:spPr>
        <p:txBody>
          <a:bodyPr tIns="2088000"/>
          <a:lstStyle>
            <a:lvl1pPr marL="0" indent="0" algn="ctr">
              <a:buNone/>
              <a:defRPr sz="2000">
                <a:latin typeface="Arial" panose="020B0604020202020204" pitchFamily="34" charset="0"/>
              </a:defRPr>
            </a:lvl1pPr>
            <a:lvl2pPr algn="ctr">
              <a:defRPr/>
            </a:lvl2pPr>
            <a:lvl3pPr algn="ctr">
              <a:defRPr/>
            </a:lvl3pPr>
            <a:lvl4pPr algn="ctr">
              <a:defRPr/>
            </a:lvl4pPr>
            <a:lvl5pPr algn="ctr">
              <a:defRPr/>
            </a:lvl5pPr>
          </a:lstStyle>
          <a:p>
            <a:pPr lvl="0"/>
            <a:r>
              <a:rPr lang="sv-SE" dirty="0"/>
              <a:t>Bild/Film</a:t>
            </a:r>
          </a:p>
        </p:txBody>
      </p:sp>
      <p:sp>
        <p:nvSpPr>
          <p:cNvPr id="4" name="Rektangel 3">
            <a:extLst>
              <a:ext uri="{FF2B5EF4-FFF2-40B4-BE49-F238E27FC236}">
                <a16:creationId xmlns:a16="http://schemas.microsoft.com/office/drawing/2014/main" id="{8D20A69E-B8A7-4EB8-9640-CFF681BD9E42}"/>
              </a:ext>
            </a:extLst>
          </p:cNvPr>
          <p:cNvSpPr/>
          <p:nvPr userDrawn="1"/>
        </p:nvSpPr>
        <p:spPr>
          <a:xfrm>
            <a:off x="-2088107" y="24063"/>
            <a:ext cx="2003883" cy="676467"/>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tabLst>
                <a:tab pos="265113" algn="l"/>
              </a:tabLst>
            </a:pPr>
            <a:r>
              <a:rPr lang="sv-SE" sz="1200" b="0" i="1" u="none">
                <a:effectLst/>
                <a:latin typeface="Calibri" panose="020F0502020204030204" pitchFamily="34" charset="0"/>
                <a:ea typeface="Calibri" panose="020F0502020204030204" pitchFamily="34" charset="0"/>
                <a:cs typeface="Times New Roman" panose="02020603050405020304" pitchFamily="18" charset="0"/>
              </a:rPr>
              <a:t>Helbild</a:t>
            </a:r>
            <a:r>
              <a:rPr lang="sv-SE" sz="1200" b="0" i="0" u="none">
                <a:effectLst/>
                <a:latin typeface="Calibri" panose="020F0502020204030204" pitchFamily="34" charset="0"/>
                <a:ea typeface="Calibri" panose="020F0502020204030204" pitchFamily="34" charset="0"/>
                <a:cs typeface="Times New Roman" panose="02020603050405020304" pitchFamily="18" charset="0"/>
              </a:rPr>
              <a:t>. På denna mallsida kan du exempelvis lägga in en helsidesbild eller en film.</a:t>
            </a:r>
          </a:p>
        </p:txBody>
      </p:sp>
      <p:pic>
        <p:nvPicPr>
          <p:cNvPr id="5" name="Bildobjekt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8400" y="204359"/>
            <a:ext cx="1695796" cy="608492"/>
          </a:xfrm>
          <a:prstGeom prst="rect">
            <a:avLst/>
          </a:prstGeom>
        </p:spPr>
      </p:pic>
    </p:spTree>
    <p:extLst>
      <p:ext uri="{BB962C8B-B14F-4D97-AF65-F5344CB8AC3E}">
        <p14:creationId xmlns:p14="http://schemas.microsoft.com/office/powerpoint/2010/main" val="125928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centrerade objekt">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758825" y="3573754"/>
            <a:ext cx="5205413" cy="260350"/>
          </a:xfrm>
        </p:spPr>
        <p:txBody>
          <a:bodyPr/>
          <a:lstStyle>
            <a:lvl1pPr marL="0" indent="0" algn="ctr">
              <a:lnSpc>
                <a:spcPts val="1200"/>
              </a:lnSpc>
              <a:spcBef>
                <a:spcPts val="0"/>
              </a:spcBef>
              <a:buFontTx/>
              <a:buNone/>
              <a:defRPr sz="1000">
                <a:latin typeface="Arial" panose="020B0604020202020204" pitchFamily="34" charset="0"/>
              </a:defRPr>
            </a:lvl1pPr>
          </a:lstStyle>
          <a:p>
            <a:pPr lvl="0"/>
            <a:r>
              <a:rPr lang="sv-SE" dirty="0"/>
              <a:t>Bildtext</a:t>
            </a:r>
          </a:p>
        </p:txBody>
      </p:sp>
      <p:sp>
        <p:nvSpPr>
          <p:cNvPr id="7" name="Platshållare för innehåll 11">
            <a:extLst>
              <a:ext uri="{FF2B5EF4-FFF2-40B4-BE49-F238E27FC236}">
                <a16:creationId xmlns:a16="http://schemas.microsoft.com/office/drawing/2014/main" id="{D77B211B-F194-4A43-BF7A-62F518DA6C4E}"/>
              </a:ext>
            </a:extLst>
          </p:cNvPr>
          <p:cNvSpPr>
            <a:spLocks noGrp="1"/>
          </p:cNvSpPr>
          <p:nvPr>
            <p:ph sz="quarter" idx="12"/>
          </p:nvPr>
        </p:nvSpPr>
        <p:spPr>
          <a:xfrm>
            <a:off x="768927" y="1278080"/>
            <a:ext cx="5195455" cy="2275611"/>
          </a:xfrm>
        </p:spPr>
        <p:txBody>
          <a:bodyPr tIns="180000"/>
          <a:lstStyle>
            <a:lvl1pPr marL="0" indent="0" algn="ctr">
              <a:buNone/>
              <a:defRPr sz="2000">
                <a:latin typeface="Arial" panose="020B0604020202020204" pitchFamily="34" charset="0"/>
              </a:defRPr>
            </a:lvl1pPr>
            <a:lvl2pPr algn="ctr">
              <a:defRPr/>
            </a:lvl2pPr>
            <a:lvl3pPr algn="ctr">
              <a:defRPr/>
            </a:lvl3pPr>
            <a:lvl4pPr algn="ctr">
              <a:defRPr/>
            </a:lvl4pPr>
            <a:lvl5pPr algn="ctr">
              <a:defRPr/>
            </a:lvl5pPr>
          </a:lstStyle>
          <a:p>
            <a:pPr lvl="0"/>
            <a:r>
              <a:rPr lang="sv-SE" dirty="0"/>
              <a:t>Redigera format för bakgrundstext</a:t>
            </a:r>
          </a:p>
        </p:txBody>
      </p:sp>
      <p:sp>
        <p:nvSpPr>
          <p:cNvPr id="11" name="Platshållare för text 8">
            <a:extLst>
              <a:ext uri="{FF2B5EF4-FFF2-40B4-BE49-F238E27FC236}">
                <a16:creationId xmlns:a16="http://schemas.microsoft.com/office/drawing/2014/main" id="{05FC7AEF-5E77-4E7B-90F2-4920904C6E8C}"/>
              </a:ext>
            </a:extLst>
          </p:cNvPr>
          <p:cNvSpPr>
            <a:spLocks noGrp="1"/>
          </p:cNvSpPr>
          <p:nvPr>
            <p:ph type="body" sz="quarter" idx="13" hasCustomPrompt="1"/>
          </p:nvPr>
        </p:nvSpPr>
        <p:spPr>
          <a:xfrm>
            <a:off x="6228439" y="3573754"/>
            <a:ext cx="5205413" cy="260350"/>
          </a:xfrm>
        </p:spPr>
        <p:txBody>
          <a:bodyPr/>
          <a:lstStyle>
            <a:lvl1pPr marL="0" indent="0" algn="ctr">
              <a:lnSpc>
                <a:spcPts val="1200"/>
              </a:lnSpc>
              <a:spcBef>
                <a:spcPts val="0"/>
              </a:spcBef>
              <a:buFontTx/>
              <a:buNone/>
              <a:defRPr sz="1000">
                <a:latin typeface="Arial" panose="020B0604020202020204" pitchFamily="34" charset="0"/>
              </a:defRPr>
            </a:lvl1pPr>
          </a:lstStyle>
          <a:p>
            <a:pPr lvl="0"/>
            <a:r>
              <a:rPr lang="sv-SE" dirty="0"/>
              <a:t>Bildtext</a:t>
            </a:r>
          </a:p>
        </p:txBody>
      </p:sp>
      <p:sp>
        <p:nvSpPr>
          <p:cNvPr id="12" name="Platshållare för innehåll 11">
            <a:extLst>
              <a:ext uri="{FF2B5EF4-FFF2-40B4-BE49-F238E27FC236}">
                <a16:creationId xmlns:a16="http://schemas.microsoft.com/office/drawing/2014/main" id="{9B70EFF5-103B-40E9-9FCD-4568DC92A59B}"/>
              </a:ext>
            </a:extLst>
          </p:cNvPr>
          <p:cNvSpPr>
            <a:spLocks noGrp="1"/>
          </p:cNvSpPr>
          <p:nvPr>
            <p:ph sz="quarter" idx="14"/>
          </p:nvPr>
        </p:nvSpPr>
        <p:spPr>
          <a:xfrm>
            <a:off x="6238541" y="1278080"/>
            <a:ext cx="5195455" cy="2275611"/>
          </a:xfrm>
        </p:spPr>
        <p:txBody>
          <a:bodyPr tIns="180000"/>
          <a:lstStyle>
            <a:lvl1pPr marL="0" indent="0" algn="ctr">
              <a:buNone/>
              <a:defRPr sz="2000">
                <a:latin typeface="Arial" panose="020B0604020202020204" pitchFamily="34" charset="0"/>
              </a:defRPr>
            </a:lvl1pPr>
            <a:lvl2pPr algn="ctr">
              <a:defRPr/>
            </a:lvl2pPr>
            <a:lvl3pPr algn="ctr">
              <a:defRPr/>
            </a:lvl3pPr>
            <a:lvl4pPr algn="ctr">
              <a:defRPr/>
            </a:lvl4pPr>
            <a:lvl5pPr algn="ctr">
              <a:defRPr/>
            </a:lvl5pPr>
          </a:lstStyle>
          <a:p>
            <a:pPr lvl="0"/>
            <a:r>
              <a:rPr lang="sv-SE" dirty="0"/>
              <a:t>Redigera format för bakgrundstext</a:t>
            </a:r>
          </a:p>
        </p:txBody>
      </p:sp>
      <p:sp>
        <p:nvSpPr>
          <p:cNvPr id="13" name="Platshållare för text 8">
            <a:extLst>
              <a:ext uri="{FF2B5EF4-FFF2-40B4-BE49-F238E27FC236}">
                <a16:creationId xmlns:a16="http://schemas.microsoft.com/office/drawing/2014/main" id="{1864F0BA-6C86-464C-8797-E2A18CE9C27B}"/>
              </a:ext>
            </a:extLst>
          </p:cNvPr>
          <p:cNvSpPr>
            <a:spLocks noGrp="1"/>
          </p:cNvSpPr>
          <p:nvPr>
            <p:ph type="body" sz="quarter" idx="15" hasCustomPrompt="1"/>
          </p:nvPr>
        </p:nvSpPr>
        <p:spPr>
          <a:xfrm>
            <a:off x="758825" y="6212779"/>
            <a:ext cx="5205413" cy="260350"/>
          </a:xfrm>
        </p:spPr>
        <p:txBody>
          <a:bodyPr/>
          <a:lstStyle>
            <a:lvl1pPr marL="0" indent="0" algn="ctr">
              <a:lnSpc>
                <a:spcPts val="1200"/>
              </a:lnSpc>
              <a:spcBef>
                <a:spcPts val="0"/>
              </a:spcBef>
              <a:buFontTx/>
              <a:buNone/>
              <a:defRPr sz="1000">
                <a:latin typeface="Arial" panose="020B0604020202020204" pitchFamily="34" charset="0"/>
              </a:defRPr>
            </a:lvl1pPr>
          </a:lstStyle>
          <a:p>
            <a:pPr lvl="0"/>
            <a:r>
              <a:rPr lang="sv-SE" dirty="0"/>
              <a:t>Bildtext</a:t>
            </a:r>
          </a:p>
        </p:txBody>
      </p:sp>
      <p:sp>
        <p:nvSpPr>
          <p:cNvPr id="14" name="Platshållare för innehåll 11">
            <a:extLst>
              <a:ext uri="{FF2B5EF4-FFF2-40B4-BE49-F238E27FC236}">
                <a16:creationId xmlns:a16="http://schemas.microsoft.com/office/drawing/2014/main" id="{CFA737C2-22B0-4972-A655-E0EBC3CE4BE8}"/>
              </a:ext>
            </a:extLst>
          </p:cNvPr>
          <p:cNvSpPr>
            <a:spLocks noGrp="1"/>
          </p:cNvSpPr>
          <p:nvPr>
            <p:ph sz="quarter" idx="16"/>
          </p:nvPr>
        </p:nvSpPr>
        <p:spPr>
          <a:xfrm>
            <a:off x="768927" y="3917105"/>
            <a:ext cx="5195455" cy="2275611"/>
          </a:xfrm>
        </p:spPr>
        <p:txBody>
          <a:bodyPr tIns="180000"/>
          <a:lstStyle>
            <a:lvl1pPr marL="0" indent="0" algn="ctr">
              <a:buNone/>
              <a:defRPr sz="2000">
                <a:latin typeface="Arial" panose="020B0604020202020204" pitchFamily="34" charset="0"/>
              </a:defRPr>
            </a:lvl1pPr>
            <a:lvl2pPr algn="ctr">
              <a:defRPr/>
            </a:lvl2pPr>
            <a:lvl3pPr algn="ctr">
              <a:defRPr/>
            </a:lvl3pPr>
            <a:lvl4pPr algn="ctr">
              <a:defRPr/>
            </a:lvl4pPr>
            <a:lvl5pPr algn="ctr">
              <a:defRPr/>
            </a:lvl5pPr>
          </a:lstStyle>
          <a:p>
            <a:pPr lvl="0"/>
            <a:r>
              <a:rPr lang="sv-SE" dirty="0"/>
              <a:t>Redigera format för bakgrundstext</a:t>
            </a:r>
          </a:p>
        </p:txBody>
      </p:sp>
      <p:sp>
        <p:nvSpPr>
          <p:cNvPr id="15" name="Platshållare för text 8">
            <a:extLst>
              <a:ext uri="{FF2B5EF4-FFF2-40B4-BE49-F238E27FC236}">
                <a16:creationId xmlns:a16="http://schemas.microsoft.com/office/drawing/2014/main" id="{9CF59FF9-6AD4-4F26-B597-EC8568D9F523}"/>
              </a:ext>
            </a:extLst>
          </p:cNvPr>
          <p:cNvSpPr>
            <a:spLocks noGrp="1"/>
          </p:cNvSpPr>
          <p:nvPr>
            <p:ph type="body" sz="quarter" idx="17" hasCustomPrompt="1"/>
          </p:nvPr>
        </p:nvSpPr>
        <p:spPr>
          <a:xfrm>
            <a:off x="6228439" y="6212779"/>
            <a:ext cx="5205413" cy="260350"/>
          </a:xfrm>
        </p:spPr>
        <p:txBody>
          <a:bodyPr/>
          <a:lstStyle>
            <a:lvl1pPr marL="0" indent="0" algn="ctr">
              <a:lnSpc>
                <a:spcPts val="1200"/>
              </a:lnSpc>
              <a:spcBef>
                <a:spcPts val="0"/>
              </a:spcBef>
              <a:buFontTx/>
              <a:buNone/>
              <a:defRPr sz="1000">
                <a:latin typeface="Arial" panose="020B0604020202020204" pitchFamily="34" charset="0"/>
              </a:defRPr>
            </a:lvl1pPr>
          </a:lstStyle>
          <a:p>
            <a:pPr lvl="0"/>
            <a:r>
              <a:rPr lang="sv-SE" dirty="0"/>
              <a:t>Bildtext</a:t>
            </a:r>
          </a:p>
        </p:txBody>
      </p:sp>
      <p:sp>
        <p:nvSpPr>
          <p:cNvPr id="16" name="Platshållare för innehåll 11">
            <a:extLst>
              <a:ext uri="{FF2B5EF4-FFF2-40B4-BE49-F238E27FC236}">
                <a16:creationId xmlns:a16="http://schemas.microsoft.com/office/drawing/2014/main" id="{305AD0E1-5ECD-4AE7-B74F-E4C33179C4AF}"/>
              </a:ext>
            </a:extLst>
          </p:cNvPr>
          <p:cNvSpPr>
            <a:spLocks noGrp="1"/>
          </p:cNvSpPr>
          <p:nvPr>
            <p:ph sz="quarter" idx="18"/>
          </p:nvPr>
        </p:nvSpPr>
        <p:spPr>
          <a:xfrm>
            <a:off x="6238541" y="3917105"/>
            <a:ext cx="5195455" cy="2275611"/>
          </a:xfrm>
        </p:spPr>
        <p:txBody>
          <a:bodyPr tIns="180000"/>
          <a:lstStyle>
            <a:lvl1pPr marL="0" indent="0" algn="ctr">
              <a:buNone/>
              <a:defRPr sz="2000">
                <a:latin typeface="Arial" panose="020B0604020202020204" pitchFamily="34" charset="0"/>
              </a:defRPr>
            </a:lvl1pPr>
            <a:lvl2pPr algn="ctr">
              <a:defRPr/>
            </a:lvl2pPr>
            <a:lvl3pPr algn="ctr">
              <a:defRPr/>
            </a:lvl3pPr>
            <a:lvl4pPr algn="ctr">
              <a:defRPr/>
            </a:lvl4pPr>
            <a:lvl5pPr algn="ctr">
              <a:defRPr/>
            </a:lvl5pPr>
          </a:lstStyle>
          <a:p>
            <a:pPr lvl="0"/>
            <a:r>
              <a:rPr lang="sv-SE" dirty="0"/>
              <a:t>Redigera format för bakgrundstext</a:t>
            </a:r>
          </a:p>
        </p:txBody>
      </p:sp>
      <p:sp>
        <p:nvSpPr>
          <p:cNvPr id="10" name="Rektangel 9">
            <a:extLst>
              <a:ext uri="{FF2B5EF4-FFF2-40B4-BE49-F238E27FC236}">
                <a16:creationId xmlns:a16="http://schemas.microsoft.com/office/drawing/2014/main" id="{67EF4E7C-C7CD-4699-97EF-2CC794367847}"/>
              </a:ext>
            </a:extLst>
          </p:cNvPr>
          <p:cNvSpPr/>
          <p:nvPr userDrawn="1"/>
        </p:nvSpPr>
        <p:spPr>
          <a:xfrm>
            <a:off x="-2074460" y="24063"/>
            <a:ext cx="1990236" cy="1466940"/>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tabLst>
                <a:tab pos="84138" algn="l"/>
                <a:tab pos="265113" algn="l"/>
              </a:tabLst>
            </a:pPr>
            <a:r>
              <a:rPr lang="sv-SE" sz="1200" b="0" i="1" u="none">
                <a:effectLst/>
                <a:latin typeface="Calibri" panose="020F0502020204030204" pitchFamily="34" charset="0"/>
                <a:ea typeface="Calibri" panose="020F0502020204030204" pitchFamily="34" charset="0"/>
                <a:cs typeface="Times New Roman" panose="02020603050405020304" pitchFamily="18" charset="0"/>
              </a:rPr>
              <a:t>4 objekt: </a:t>
            </a:r>
            <a:r>
              <a:rPr lang="sv-SE" sz="1200" b="0" i="0" u="none">
                <a:effectLst/>
                <a:latin typeface="Calibri" panose="020F0502020204030204" pitchFamily="34" charset="0"/>
                <a:ea typeface="Calibri" panose="020F0502020204030204" pitchFamily="34" charset="0"/>
                <a:cs typeface="Times New Roman" panose="02020603050405020304" pitchFamily="18" charset="0"/>
              </a:rPr>
              <a:t>plats för fyra objekt med varsin bildtext, centrerat. Bra när du vill jämföra objekt från olika år etc. Om du behöver göra fler/färre rutor kan du kopiera/ta bort platshållare.</a:t>
            </a:r>
          </a:p>
        </p:txBody>
      </p:sp>
      <p:pic>
        <p:nvPicPr>
          <p:cNvPr id="17" name="Bildobjekt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8400" y="204359"/>
            <a:ext cx="1695796" cy="608492"/>
          </a:xfrm>
          <a:prstGeom prst="rect">
            <a:avLst/>
          </a:prstGeom>
        </p:spPr>
      </p:pic>
    </p:spTree>
    <p:extLst>
      <p:ext uri="{BB962C8B-B14F-4D97-AF65-F5344CB8AC3E}">
        <p14:creationId xmlns:p14="http://schemas.microsoft.com/office/powerpoint/2010/main" val="70356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vänsterställda bilder ">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758825" y="3573754"/>
            <a:ext cx="5205413" cy="260350"/>
          </a:xfrm>
        </p:spPr>
        <p:txBody>
          <a:bodyPr/>
          <a:lstStyle>
            <a:lvl1pPr marL="0" indent="0">
              <a:lnSpc>
                <a:spcPts val="1200"/>
              </a:lnSpc>
              <a:spcBef>
                <a:spcPts val="0"/>
              </a:spcBef>
              <a:buFontTx/>
              <a:buNone/>
              <a:defRPr sz="1000">
                <a:latin typeface="Arial" panose="020B0604020202020204" pitchFamily="34" charset="0"/>
              </a:defRPr>
            </a:lvl1pPr>
          </a:lstStyle>
          <a:p>
            <a:pPr lvl="0"/>
            <a:r>
              <a:rPr lang="sv-SE" dirty="0"/>
              <a:t>Bildtext</a:t>
            </a:r>
          </a:p>
        </p:txBody>
      </p:sp>
      <p:sp>
        <p:nvSpPr>
          <p:cNvPr id="11" name="Platshållare för text 8">
            <a:extLst>
              <a:ext uri="{FF2B5EF4-FFF2-40B4-BE49-F238E27FC236}">
                <a16:creationId xmlns:a16="http://schemas.microsoft.com/office/drawing/2014/main" id="{05FC7AEF-5E77-4E7B-90F2-4920904C6E8C}"/>
              </a:ext>
            </a:extLst>
          </p:cNvPr>
          <p:cNvSpPr>
            <a:spLocks noGrp="1"/>
          </p:cNvSpPr>
          <p:nvPr>
            <p:ph type="body" sz="quarter" idx="13" hasCustomPrompt="1"/>
          </p:nvPr>
        </p:nvSpPr>
        <p:spPr>
          <a:xfrm>
            <a:off x="6228439" y="3573754"/>
            <a:ext cx="5205413" cy="260350"/>
          </a:xfrm>
        </p:spPr>
        <p:txBody>
          <a:bodyPr/>
          <a:lstStyle>
            <a:lvl1pPr marL="0" indent="0">
              <a:lnSpc>
                <a:spcPts val="1200"/>
              </a:lnSpc>
              <a:spcBef>
                <a:spcPts val="0"/>
              </a:spcBef>
              <a:buFontTx/>
              <a:buNone/>
              <a:defRPr sz="1000">
                <a:latin typeface="Arial" panose="020B0604020202020204" pitchFamily="34" charset="0"/>
              </a:defRPr>
            </a:lvl1pPr>
          </a:lstStyle>
          <a:p>
            <a:pPr lvl="0"/>
            <a:r>
              <a:rPr lang="sv-SE" dirty="0"/>
              <a:t>Bildtext</a:t>
            </a:r>
          </a:p>
        </p:txBody>
      </p:sp>
      <p:sp>
        <p:nvSpPr>
          <p:cNvPr id="13" name="Platshållare för text 8">
            <a:extLst>
              <a:ext uri="{FF2B5EF4-FFF2-40B4-BE49-F238E27FC236}">
                <a16:creationId xmlns:a16="http://schemas.microsoft.com/office/drawing/2014/main" id="{1864F0BA-6C86-464C-8797-E2A18CE9C27B}"/>
              </a:ext>
            </a:extLst>
          </p:cNvPr>
          <p:cNvSpPr>
            <a:spLocks noGrp="1"/>
          </p:cNvSpPr>
          <p:nvPr>
            <p:ph type="body" sz="quarter" idx="15" hasCustomPrompt="1"/>
          </p:nvPr>
        </p:nvSpPr>
        <p:spPr>
          <a:xfrm>
            <a:off x="758825" y="6212779"/>
            <a:ext cx="5205413" cy="260350"/>
          </a:xfrm>
        </p:spPr>
        <p:txBody>
          <a:bodyPr/>
          <a:lstStyle>
            <a:lvl1pPr marL="0" indent="0">
              <a:lnSpc>
                <a:spcPts val="1200"/>
              </a:lnSpc>
              <a:spcBef>
                <a:spcPts val="0"/>
              </a:spcBef>
              <a:buFontTx/>
              <a:buNone/>
              <a:defRPr sz="1000">
                <a:latin typeface="Arial" panose="020B0604020202020204" pitchFamily="34" charset="0"/>
              </a:defRPr>
            </a:lvl1pPr>
          </a:lstStyle>
          <a:p>
            <a:pPr lvl="0"/>
            <a:r>
              <a:rPr lang="sv-SE" dirty="0"/>
              <a:t>Bildtext</a:t>
            </a:r>
          </a:p>
        </p:txBody>
      </p:sp>
      <p:sp>
        <p:nvSpPr>
          <p:cNvPr id="15" name="Platshållare för text 8">
            <a:extLst>
              <a:ext uri="{FF2B5EF4-FFF2-40B4-BE49-F238E27FC236}">
                <a16:creationId xmlns:a16="http://schemas.microsoft.com/office/drawing/2014/main" id="{9CF59FF9-6AD4-4F26-B597-EC8568D9F523}"/>
              </a:ext>
            </a:extLst>
          </p:cNvPr>
          <p:cNvSpPr>
            <a:spLocks noGrp="1"/>
          </p:cNvSpPr>
          <p:nvPr>
            <p:ph type="body" sz="quarter" idx="17" hasCustomPrompt="1"/>
          </p:nvPr>
        </p:nvSpPr>
        <p:spPr>
          <a:xfrm>
            <a:off x="6228439" y="6212779"/>
            <a:ext cx="5205413" cy="260350"/>
          </a:xfrm>
        </p:spPr>
        <p:txBody>
          <a:bodyPr/>
          <a:lstStyle>
            <a:lvl1pPr marL="0" indent="0">
              <a:lnSpc>
                <a:spcPts val="1200"/>
              </a:lnSpc>
              <a:spcBef>
                <a:spcPts val="0"/>
              </a:spcBef>
              <a:buFontTx/>
              <a:buNone/>
              <a:defRPr sz="1000">
                <a:latin typeface="Arial" panose="020B0604020202020204" pitchFamily="34" charset="0"/>
              </a:defRPr>
            </a:lvl1pPr>
          </a:lstStyle>
          <a:p>
            <a:pPr lvl="0"/>
            <a:r>
              <a:rPr lang="sv-SE" dirty="0"/>
              <a:t>Bildtext</a:t>
            </a:r>
          </a:p>
        </p:txBody>
      </p:sp>
      <p:sp>
        <p:nvSpPr>
          <p:cNvPr id="10" name="Rektangel 9">
            <a:extLst>
              <a:ext uri="{FF2B5EF4-FFF2-40B4-BE49-F238E27FC236}">
                <a16:creationId xmlns:a16="http://schemas.microsoft.com/office/drawing/2014/main" id="{67EF4E7C-C7CD-4699-97EF-2CC794367847}"/>
              </a:ext>
            </a:extLst>
          </p:cNvPr>
          <p:cNvSpPr/>
          <p:nvPr userDrawn="1"/>
        </p:nvSpPr>
        <p:spPr>
          <a:xfrm>
            <a:off x="-2074460" y="24063"/>
            <a:ext cx="1990236" cy="1466940"/>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tabLst>
                <a:tab pos="84138" algn="l"/>
                <a:tab pos="265113" algn="l"/>
              </a:tabLst>
            </a:pPr>
            <a:r>
              <a:rPr lang="sv-SE" sz="1200" b="0" i="1" u="none">
                <a:effectLst/>
                <a:latin typeface="Calibri" panose="020F0502020204030204" pitchFamily="34" charset="0"/>
                <a:ea typeface="Calibri" panose="020F0502020204030204" pitchFamily="34" charset="0"/>
                <a:cs typeface="Times New Roman" panose="02020603050405020304" pitchFamily="18" charset="0"/>
              </a:rPr>
              <a:t>4 bilder: </a:t>
            </a:r>
            <a:r>
              <a:rPr lang="sv-SE" sz="1200" b="0" i="0" u="none">
                <a:effectLst/>
                <a:latin typeface="Calibri" panose="020F0502020204030204" pitchFamily="34" charset="0"/>
                <a:ea typeface="Calibri" panose="020F0502020204030204" pitchFamily="34" charset="0"/>
                <a:cs typeface="Times New Roman" panose="02020603050405020304" pitchFamily="18" charset="0"/>
              </a:rPr>
              <a:t>plats för fyra bilder med varsin bildtext, vänsterställt. Bra när du vill jämföra bild från olika år etc. Om du behöver göra fler/färre rutor kan du kopiera/ta bort platshållare.</a:t>
            </a:r>
          </a:p>
        </p:txBody>
      </p:sp>
      <p:sp>
        <p:nvSpPr>
          <p:cNvPr id="17" name="Platshållare för bild 2">
            <a:extLst>
              <a:ext uri="{FF2B5EF4-FFF2-40B4-BE49-F238E27FC236}">
                <a16:creationId xmlns:a16="http://schemas.microsoft.com/office/drawing/2014/main" id="{D8502A16-AA19-4E0B-AD6C-FDF13805494A}"/>
              </a:ext>
            </a:extLst>
          </p:cNvPr>
          <p:cNvSpPr>
            <a:spLocks noGrp="1"/>
          </p:cNvSpPr>
          <p:nvPr>
            <p:ph type="pic" sz="quarter" idx="19" hasCustomPrompt="1"/>
          </p:nvPr>
        </p:nvSpPr>
        <p:spPr>
          <a:xfrm>
            <a:off x="776288" y="1273843"/>
            <a:ext cx="5187950" cy="2233613"/>
          </a:xfrm>
        </p:spPr>
        <p:txBody>
          <a:bodyPr/>
          <a:lstStyle>
            <a:lvl1pPr marL="0" indent="0" algn="ctr">
              <a:buNone/>
              <a:defRPr sz="1600">
                <a:latin typeface="Arial" panose="020B0604020202020204" pitchFamily="34" charset="0"/>
              </a:defRPr>
            </a:lvl1pPr>
          </a:lstStyle>
          <a:p>
            <a:r>
              <a:rPr lang="sv-SE" dirty="0"/>
              <a:t>4 vänsterställda bilder</a:t>
            </a:r>
          </a:p>
        </p:txBody>
      </p:sp>
      <p:sp>
        <p:nvSpPr>
          <p:cNvPr id="20" name="Platshållare för bild 2">
            <a:extLst>
              <a:ext uri="{FF2B5EF4-FFF2-40B4-BE49-F238E27FC236}">
                <a16:creationId xmlns:a16="http://schemas.microsoft.com/office/drawing/2014/main" id="{4F423E97-AED0-44CF-8D1B-7830CB26F377}"/>
              </a:ext>
            </a:extLst>
          </p:cNvPr>
          <p:cNvSpPr>
            <a:spLocks noGrp="1"/>
          </p:cNvSpPr>
          <p:nvPr>
            <p:ph type="pic" sz="quarter" idx="20" hasCustomPrompt="1"/>
          </p:nvPr>
        </p:nvSpPr>
        <p:spPr>
          <a:xfrm>
            <a:off x="6226595" y="1273843"/>
            <a:ext cx="5187950" cy="2233613"/>
          </a:xfrm>
        </p:spPr>
        <p:txBody>
          <a:bodyPr/>
          <a:lstStyle>
            <a:lvl1pPr marL="0" indent="0" algn="ctr">
              <a:buNone/>
              <a:defRPr sz="1600">
                <a:latin typeface="Arial" panose="020B0604020202020204" pitchFamily="34" charset="0"/>
              </a:defRPr>
            </a:lvl1pPr>
          </a:lstStyle>
          <a:p>
            <a:r>
              <a:rPr lang="sv-SE" dirty="0"/>
              <a:t>4 vänsterställda bilder</a:t>
            </a:r>
          </a:p>
        </p:txBody>
      </p:sp>
      <p:sp>
        <p:nvSpPr>
          <p:cNvPr id="23" name="Platshållare för bild 2">
            <a:extLst>
              <a:ext uri="{FF2B5EF4-FFF2-40B4-BE49-F238E27FC236}">
                <a16:creationId xmlns:a16="http://schemas.microsoft.com/office/drawing/2014/main" id="{1F062928-8BD1-4CA5-AA20-E60D0F7671CC}"/>
              </a:ext>
            </a:extLst>
          </p:cNvPr>
          <p:cNvSpPr>
            <a:spLocks noGrp="1"/>
          </p:cNvSpPr>
          <p:nvPr>
            <p:ph type="pic" sz="quarter" idx="21" hasCustomPrompt="1"/>
          </p:nvPr>
        </p:nvSpPr>
        <p:spPr>
          <a:xfrm>
            <a:off x="776288" y="3908808"/>
            <a:ext cx="5187950" cy="2233613"/>
          </a:xfrm>
        </p:spPr>
        <p:txBody>
          <a:bodyPr/>
          <a:lstStyle>
            <a:lvl1pPr marL="0" indent="0" algn="ctr">
              <a:buNone/>
              <a:defRPr sz="1600">
                <a:latin typeface="Arial" panose="020B0604020202020204" pitchFamily="34" charset="0"/>
              </a:defRPr>
            </a:lvl1pPr>
          </a:lstStyle>
          <a:p>
            <a:r>
              <a:rPr lang="sv-SE" dirty="0"/>
              <a:t>4 vänsterställda bilder</a:t>
            </a:r>
          </a:p>
        </p:txBody>
      </p:sp>
      <p:sp>
        <p:nvSpPr>
          <p:cNvPr id="24" name="Platshållare för bild 2">
            <a:extLst>
              <a:ext uri="{FF2B5EF4-FFF2-40B4-BE49-F238E27FC236}">
                <a16:creationId xmlns:a16="http://schemas.microsoft.com/office/drawing/2014/main" id="{BEE2F423-B0EB-442A-AC1F-47493895D003}"/>
              </a:ext>
            </a:extLst>
          </p:cNvPr>
          <p:cNvSpPr>
            <a:spLocks noGrp="1"/>
          </p:cNvSpPr>
          <p:nvPr>
            <p:ph type="pic" sz="quarter" idx="22" hasCustomPrompt="1"/>
          </p:nvPr>
        </p:nvSpPr>
        <p:spPr>
          <a:xfrm>
            <a:off x="6226595" y="3908808"/>
            <a:ext cx="5187950" cy="2233613"/>
          </a:xfrm>
        </p:spPr>
        <p:txBody>
          <a:bodyPr/>
          <a:lstStyle>
            <a:lvl1pPr marL="0" indent="0" algn="ctr">
              <a:buNone/>
              <a:defRPr sz="1600">
                <a:latin typeface="Arial" panose="020B0604020202020204" pitchFamily="34" charset="0"/>
              </a:defRPr>
            </a:lvl1pPr>
          </a:lstStyle>
          <a:p>
            <a:r>
              <a:rPr lang="sv-SE" dirty="0"/>
              <a:t>4 vänsterställda bilder</a:t>
            </a:r>
          </a:p>
        </p:txBody>
      </p:sp>
      <p:pic>
        <p:nvPicPr>
          <p:cNvPr id="12" name="Bildobjekt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8400" y="204359"/>
            <a:ext cx="1695796" cy="608492"/>
          </a:xfrm>
          <a:prstGeom prst="rect">
            <a:avLst/>
          </a:prstGeom>
        </p:spPr>
      </p:pic>
    </p:spTree>
    <p:extLst>
      <p:ext uri="{BB962C8B-B14F-4D97-AF65-F5344CB8AC3E}">
        <p14:creationId xmlns:p14="http://schemas.microsoft.com/office/powerpoint/2010/main" val="208086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om svart sid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atin typeface="Arial" panose="020B0604020202020204" pitchFamily="34" charset="0"/>
            </a:endParaRPr>
          </a:p>
        </p:txBody>
      </p:sp>
      <p:sp>
        <p:nvSpPr>
          <p:cNvPr id="9" name="Rektangel 8">
            <a:extLst>
              <a:ext uri="{FF2B5EF4-FFF2-40B4-BE49-F238E27FC236}">
                <a16:creationId xmlns:a16="http://schemas.microsoft.com/office/drawing/2014/main" id="{F7A80C34-BE5B-48ED-9F8E-B78B0BD14B19}"/>
              </a:ext>
            </a:extLst>
          </p:cNvPr>
          <p:cNvSpPr/>
          <p:nvPr userDrawn="1"/>
        </p:nvSpPr>
        <p:spPr>
          <a:xfrm>
            <a:off x="-2088107" y="24063"/>
            <a:ext cx="2003883" cy="1269322"/>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tabLst>
                <a:tab pos="84138" algn="l"/>
                <a:tab pos="265113" algn="l"/>
              </a:tabLst>
            </a:pPr>
            <a:r>
              <a:rPr lang="sv-SE" sz="1200" b="0" i="1" u="none">
                <a:effectLst/>
                <a:latin typeface="Calibri" panose="020F0502020204030204" pitchFamily="34" charset="0"/>
                <a:ea typeface="Calibri" panose="020F0502020204030204" pitchFamily="34" charset="0"/>
                <a:cs typeface="Times New Roman" panose="02020603050405020304" pitchFamily="18" charset="0"/>
              </a:rPr>
              <a:t>Tom svart sida: </a:t>
            </a:r>
            <a:r>
              <a:rPr lang="sv-SE" sz="1200" b="0" i="0" u="none">
                <a:effectLst/>
                <a:latin typeface="Calibri" panose="020F0502020204030204" pitchFamily="34" charset="0"/>
                <a:ea typeface="Calibri" panose="020F0502020204030204" pitchFamily="34" charset="0"/>
                <a:cs typeface="Times New Roman" panose="02020603050405020304" pitchFamily="18" charset="0"/>
              </a:rPr>
              <a:t>välj som paussida eller lägg in om du vill diskutera något utanför presentationen. Svart sida gör presentationen mindre tung än en bild.</a:t>
            </a:r>
          </a:p>
        </p:txBody>
      </p:sp>
      <p:pic>
        <p:nvPicPr>
          <p:cNvPr id="10" name="Bildobjekt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695" y="208336"/>
            <a:ext cx="1702390" cy="609045"/>
          </a:xfrm>
          <a:prstGeom prst="rect">
            <a:avLst/>
          </a:prstGeom>
        </p:spPr>
      </p:pic>
    </p:spTree>
    <p:extLst>
      <p:ext uri="{BB962C8B-B14F-4D97-AF65-F5344CB8AC3E}">
        <p14:creationId xmlns:p14="http://schemas.microsoft.com/office/powerpoint/2010/main" val="1572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Mellanrubrik svart sid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atin typeface="Arial" panose="020B0604020202020204" pitchFamily="34" charset="0"/>
            </a:endParaRPr>
          </a:p>
        </p:txBody>
      </p:sp>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1524000" y="2235200"/>
            <a:ext cx="9144000" cy="2387600"/>
          </a:xfrm>
        </p:spPr>
        <p:txBody>
          <a:bodyPr anchor="ctr"/>
          <a:lstStyle>
            <a:lvl1pPr algn="ctr">
              <a:lnSpc>
                <a:spcPts val="5600"/>
              </a:lnSpc>
              <a:defRPr sz="4600">
                <a:solidFill>
                  <a:schemeClr val="bg1"/>
                </a:solidFill>
                <a:latin typeface="Arial" panose="020B0604020202020204" pitchFamily="34" charset="0"/>
              </a:defRPr>
            </a:lvl1pPr>
          </a:lstStyle>
          <a:p>
            <a:r>
              <a:rPr lang="sv-SE" dirty="0"/>
              <a:t>Mellanrubrik</a:t>
            </a:r>
          </a:p>
        </p:txBody>
      </p:sp>
      <p:sp>
        <p:nvSpPr>
          <p:cNvPr id="10" name="Rektangel 9">
            <a:extLst>
              <a:ext uri="{FF2B5EF4-FFF2-40B4-BE49-F238E27FC236}">
                <a16:creationId xmlns:a16="http://schemas.microsoft.com/office/drawing/2014/main" id="{42B662A0-10BF-4655-924F-2045658ACA81}"/>
              </a:ext>
            </a:extLst>
          </p:cNvPr>
          <p:cNvSpPr/>
          <p:nvPr userDrawn="1"/>
        </p:nvSpPr>
        <p:spPr>
          <a:xfrm>
            <a:off x="-2088107" y="24063"/>
            <a:ext cx="2003883" cy="1269322"/>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tabLst>
                <a:tab pos="84138" algn="l"/>
                <a:tab pos="265113" algn="l"/>
              </a:tabLst>
            </a:pPr>
            <a:r>
              <a:rPr lang="sv-SE" sz="1200" b="0" i="1" u="none">
                <a:effectLst/>
                <a:latin typeface="Calibri" panose="020F0502020204030204" pitchFamily="34" charset="0"/>
                <a:ea typeface="Calibri" panose="020F0502020204030204" pitchFamily="34" charset="0"/>
                <a:cs typeface="Times New Roman" panose="02020603050405020304" pitchFamily="18" charset="0"/>
              </a:rPr>
              <a:t>Mellanrubrik svart sida:</a:t>
            </a:r>
            <a:r>
              <a:rPr lang="sv-SE" sz="1200" b="0" i="0" u="none">
                <a:effectLst/>
                <a:latin typeface="Calibri" panose="020F0502020204030204" pitchFamily="34" charset="0"/>
                <a:ea typeface="Calibri" panose="020F0502020204030204" pitchFamily="34" charset="0"/>
                <a:cs typeface="Times New Roman" panose="02020603050405020304" pitchFamily="18" charset="0"/>
              </a:rPr>
              <a:t> centrerad vit text för att skriva enstaka ord, frågor eller mellanrubriker på. Svart sida gör presentationen mindre tung än en bild.</a:t>
            </a:r>
          </a:p>
        </p:txBody>
      </p:sp>
      <p:pic>
        <p:nvPicPr>
          <p:cNvPr id="17" name="Bildobjekt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695" y="208336"/>
            <a:ext cx="1702390" cy="609045"/>
          </a:xfrm>
          <a:prstGeom prst="rect">
            <a:avLst/>
          </a:prstGeom>
        </p:spPr>
      </p:pic>
    </p:spTree>
    <p:extLst>
      <p:ext uri="{BB962C8B-B14F-4D97-AF65-F5344CB8AC3E}">
        <p14:creationId xmlns:p14="http://schemas.microsoft.com/office/powerpoint/2010/main" val="322225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vslutande 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755071" y="887104"/>
            <a:ext cx="8181111" cy="1529246"/>
          </a:xfrm>
        </p:spPr>
        <p:txBody>
          <a:bodyPr/>
          <a:lstStyle>
            <a:lvl1pPr>
              <a:defRPr>
                <a:latin typeface="Arial" panose="020B0604020202020204" pitchFamily="34" charset="0"/>
              </a:defRPr>
            </a:lvl1pPr>
          </a:lstStyle>
          <a:p>
            <a:r>
              <a:rPr lang="sv-SE" dirty="0"/>
              <a:t>Tacktext</a:t>
            </a:r>
          </a:p>
        </p:txBody>
      </p:sp>
      <p:sp>
        <p:nvSpPr>
          <p:cNvPr id="7" name="Platshållare för text 6">
            <a:extLst>
              <a:ext uri="{FF2B5EF4-FFF2-40B4-BE49-F238E27FC236}">
                <a16:creationId xmlns:a16="http://schemas.microsoft.com/office/drawing/2014/main" id="{1DA38726-4B59-42B1-BEB5-BAF39E474F7C}"/>
              </a:ext>
            </a:extLst>
          </p:cNvPr>
          <p:cNvSpPr>
            <a:spLocks noGrp="1"/>
          </p:cNvSpPr>
          <p:nvPr>
            <p:ph type="body" sz="quarter" idx="10" hasCustomPrompt="1"/>
          </p:nvPr>
        </p:nvSpPr>
        <p:spPr>
          <a:xfrm>
            <a:off x="758825" y="3195449"/>
            <a:ext cx="6501784" cy="2427429"/>
          </a:xfrm>
        </p:spPr>
        <p:txBody>
          <a:bodyPr/>
          <a:lstStyle>
            <a:lvl1pPr marL="0" indent="0">
              <a:lnSpc>
                <a:spcPct val="100000"/>
              </a:lnSpc>
              <a:spcBef>
                <a:spcPts val="0"/>
              </a:spcBef>
              <a:buNone/>
              <a:defRPr sz="1600">
                <a:latin typeface="Arial" panose="020B0604020202020204" pitchFamily="34" charset="0"/>
              </a:defRPr>
            </a:lvl1pPr>
          </a:lstStyle>
          <a:p>
            <a:pPr lvl="0"/>
            <a:r>
              <a:rPr lang="sv-SE" dirty="0"/>
              <a:t>Namn Efternamn, </a:t>
            </a:r>
            <a:r>
              <a:rPr lang="sv-SE" dirty="0" err="1"/>
              <a:t>tel</a:t>
            </a:r>
            <a:r>
              <a:rPr lang="sv-SE" dirty="0"/>
              <a:t>, mail</a:t>
            </a:r>
            <a:br>
              <a:rPr lang="sv-SE" dirty="0"/>
            </a:br>
            <a:r>
              <a:rPr lang="sv-SE" dirty="0"/>
              <a:t>webbadress</a:t>
            </a:r>
          </a:p>
        </p:txBody>
      </p:sp>
      <p:pic>
        <p:nvPicPr>
          <p:cNvPr id="4" name="Bildobjekt 3">
            <a:extLst>
              <a:ext uri="{FF2B5EF4-FFF2-40B4-BE49-F238E27FC236}">
                <a16:creationId xmlns:a16="http://schemas.microsoft.com/office/drawing/2014/main" id="{161E3A8A-3263-4EE6-96EF-548DE9119575}"/>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9930384" y="-1937"/>
            <a:ext cx="2261616" cy="6859937"/>
          </a:xfrm>
          <a:prstGeom prst="rect">
            <a:avLst/>
          </a:prstGeom>
        </p:spPr>
      </p:pic>
      <p:sp>
        <p:nvSpPr>
          <p:cNvPr id="10" name="Rektangel 9">
            <a:extLst>
              <a:ext uri="{FF2B5EF4-FFF2-40B4-BE49-F238E27FC236}">
                <a16:creationId xmlns:a16="http://schemas.microsoft.com/office/drawing/2014/main" id="{6297439C-DE2D-4496-B897-CC792D86B486}"/>
              </a:ext>
            </a:extLst>
          </p:cNvPr>
          <p:cNvSpPr/>
          <p:nvPr userDrawn="1"/>
        </p:nvSpPr>
        <p:spPr>
          <a:xfrm>
            <a:off x="-2033516" y="24063"/>
            <a:ext cx="1949292" cy="1071704"/>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tabLst>
                <a:tab pos="265113" algn="l"/>
              </a:tabLst>
            </a:pPr>
            <a:r>
              <a:rPr lang="sv-SE" sz="1200" b="0" i="1" u="none">
                <a:effectLst/>
                <a:latin typeface="Calibri" panose="020F0502020204030204" pitchFamily="34" charset="0"/>
                <a:ea typeface="Calibri" panose="020F0502020204030204" pitchFamily="34" charset="0"/>
                <a:cs typeface="Times New Roman" panose="02020603050405020304" pitchFamily="18" charset="0"/>
              </a:rPr>
              <a:t>Avslutande sida: </a:t>
            </a:r>
            <a:r>
              <a:rPr lang="sv-SE" sz="1200" b="0" i="0" u="none">
                <a:effectLst/>
                <a:latin typeface="Calibri" panose="020F0502020204030204" pitchFamily="34" charset="0"/>
                <a:ea typeface="Calibri" panose="020F0502020204030204" pitchFamily="34" charset="0"/>
                <a:cs typeface="Times New Roman" panose="02020603050405020304" pitchFamily="18" charset="0"/>
              </a:rPr>
              <a:t>skriv in kontaktuppgifter eller vad du vill att folk ska komma ihåg när föreläsningen är slut.</a:t>
            </a:r>
          </a:p>
        </p:txBody>
      </p:sp>
      <p:sp>
        <p:nvSpPr>
          <p:cNvPr id="11" name="Platshållare för text 6">
            <a:extLst>
              <a:ext uri="{FF2B5EF4-FFF2-40B4-BE49-F238E27FC236}">
                <a16:creationId xmlns:a16="http://schemas.microsoft.com/office/drawing/2014/main" id="{732D95E5-095E-4AF8-A88F-8D008694B3C7}"/>
              </a:ext>
            </a:extLst>
          </p:cNvPr>
          <p:cNvSpPr>
            <a:spLocks noGrp="1"/>
          </p:cNvSpPr>
          <p:nvPr>
            <p:ph type="body" sz="quarter" idx="12" hasCustomPrompt="1"/>
          </p:nvPr>
        </p:nvSpPr>
        <p:spPr>
          <a:xfrm>
            <a:off x="758825" y="2868783"/>
            <a:ext cx="6501784" cy="291089"/>
          </a:xfrm>
        </p:spPr>
        <p:txBody>
          <a:bodyPr anchor="b"/>
          <a:lstStyle>
            <a:lvl1pPr marL="0" indent="0">
              <a:lnSpc>
                <a:spcPts val="2400"/>
              </a:lnSpc>
              <a:spcBef>
                <a:spcPts val="0"/>
              </a:spcBef>
              <a:buNone/>
              <a:defRPr sz="1600">
                <a:latin typeface="Arial" panose="020B0604020202020204" pitchFamily="34" charset="0"/>
              </a:defRPr>
            </a:lvl1pPr>
          </a:lstStyle>
          <a:p>
            <a:r>
              <a:rPr lang="sv-SE" sz="1600" dirty="0"/>
              <a:t>KONTAKTUPPGIFTER:</a:t>
            </a:r>
          </a:p>
        </p:txBody>
      </p:sp>
      <p:pic>
        <p:nvPicPr>
          <p:cNvPr id="8" name="Bildobjekt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8400" y="204359"/>
            <a:ext cx="1695796" cy="608492"/>
          </a:xfrm>
          <a:prstGeom prst="rect">
            <a:avLst/>
          </a:prstGeom>
        </p:spPr>
      </p:pic>
    </p:spTree>
    <p:extLst>
      <p:ext uri="{BB962C8B-B14F-4D97-AF65-F5344CB8AC3E}">
        <p14:creationId xmlns:p14="http://schemas.microsoft.com/office/powerpoint/2010/main" val="314759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 och kapitelsida – klorofyll">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3148601"/>
            <a:ext cx="9144000" cy="2387600"/>
          </a:xfrm>
        </p:spPr>
        <p:txBody>
          <a:bodyPr anchor="b"/>
          <a:lstStyle>
            <a:lvl1pPr algn="l">
              <a:lnSpc>
                <a:spcPts val="5600"/>
              </a:lnSpc>
              <a:defRPr sz="4600">
                <a:solidFill>
                  <a:schemeClr val="bg1"/>
                </a:solidFill>
                <a:latin typeface="Arial" panose="020B0604020202020204" pitchFamily="34" charset="0"/>
              </a:defRPr>
            </a:lvl1pPr>
          </a:lstStyle>
          <a:p>
            <a:r>
              <a:rPr lang="sv-SE" dirty="0"/>
              <a:t>Titel- och kapitelsida</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5725391"/>
            <a:ext cx="9144000" cy="581891"/>
          </a:xfrm>
        </p:spPr>
        <p:txBody>
          <a:bodyPr/>
          <a:lstStyle>
            <a:lvl1pPr marL="0" indent="0" algn="l">
              <a:lnSpc>
                <a:spcPct val="100000"/>
              </a:lnSpc>
              <a:spcBef>
                <a:spcPts val="0"/>
              </a:spcBef>
              <a:buNone/>
              <a:defRPr sz="150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Namn, organisation</a:t>
            </a:r>
          </a:p>
        </p:txBody>
      </p:sp>
      <p:sp>
        <p:nvSpPr>
          <p:cNvPr id="17" name="Rektangel 16">
            <a:extLst>
              <a:ext uri="{FF2B5EF4-FFF2-40B4-BE49-F238E27FC236}">
                <a16:creationId xmlns:a16="http://schemas.microsoft.com/office/drawing/2014/main" id="{CF59F3B0-1A21-4D08-96F8-33B3411C5648}"/>
              </a:ext>
            </a:extLst>
          </p:cNvPr>
          <p:cNvSpPr/>
          <p:nvPr userDrawn="1"/>
        </p:nvSpPr>
        <p:spPr>
          <a:xfrm>
            <a:off x="-2129051" y="24063"/>
            <a:ext cx="2044827" cy="1664558"/>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pPr>
            <a:r>
              <a:rPr lang="sv-SE" sz="1200" b="0" i="1" u="none">
                <a:effectLst/>
                <a:latin typeface="Calibri" panose="020F0502020204030204" pitchFamily="34" charset="0"/>
                <a:ea typeface="Calibri" panose="020F0502020204030204" pitchFamily="34" charset="0"/>
                <a:cs typeface="Times New Roman" panose="02020603050405020304" pitchFamily="18" charset="0"/>
              </a:rPr>
              <a:t>Titel- och kapitelsida</a:t>
            </a:r>
            <a:r>
              <a:rPr lang="sv-SE" sz="1200" b="0" i="0" u="none">
                <a:effectLst/>
                <a:latin typeface="Calibri" panose="020F0502020204030204" pitchFamily="34" charset="0"/>
                <a:ea typeface="Calibri" panose="020F0502020204030204" pitchFamily="34" charset="0"/>
                <a:cs typeface="Times New Roman" panose="02020603050405020304" pitchFamily="18" charset="0"/>
              </a:rPr>
              <a:t>, fem färger: här skriver du in föredragets titel, ditt namn och tillhörighet. Mallsidan kan också användas som kapitelsida, där du skriver in avsnittets namn eller mötespunkt i rubrikfältet. </a:t>
            </a:r>
          </a:p>
        </p:txBody>
      </p:sp>
      <p:pic>
        <p:nvPicPr>
          <p:cNvPr id="18" name="Bildobjekt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6695" y="208336"/>
            <a:ext cx="1702390" cy="609045"/>
          </a:xfrm>
          <a:prstGeom prst="rect">
            <a:avLst/>
          </a:prstGeom>
        </p:spPr>
      </p:pic>
    </p:spTree>
    <p:extLst>
      <p:ext uri="{BB962C8B-B14F-4D97-AF65-F5344CB8AC3E}">
        <p14:creationId xmlns:p14="http://schemas.microsoft.com/office/powerpoint/2010/main" val="76507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xt, shape and large image: ">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42E0A6B9-3A25-4D77-BE60-015619894225}"/>
              </a:ext>
            </a:extLst>
          </p:cNvPr>
          <p:cNvSpPr>
            <a:spLocks noGrp="1"/>
          </p:cNvSpPr>
          <p:nvPr>
            <p:ph type="pic" sz="quarter" idx="10" hasCustomPrompt="1"/>
          </p:nvPr>
        </p:nvSpPr>
        <p:spPr>
          <a:xfrm>
            <a:off x="5817330" y="-13285"/>
            <a:ext cx="6385180" cy="6892305"/>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6868391 h 6868391"/>
              <a:gd name="connsiteX1" fmla="*/ 241323 w 1233996"/>
              <a:gd name="connsiteY1" fmla="*/ 0 h 6868391"/>
              <a:gd name="connsiteX2" fmla="*/ 1231615 w 1233996"/>
              <a:gd name="connsiteY2" fmla="*/ 1119086 h 6868391"/>
              <a:gd name="connsiteX3" fmla="*/ 1233996 w 1233996"/>
              <a:gd name="connsiteY3" fmla="*/ 6868391 h 6868391"/>
              <a:gd name="connsiteX4" fmla="*/ 0 w 1233996"/>
              <a:gd name="connsiteY4" fmla="*/ 6868391 h 6868391"/>
              <a:gd name="connsiteX0" fmla="*/ 0 w 1235763"/>
              <a:gd name="connsiteY0" fmla="*/ 6892305 h 6892305"/>
              <a:gd name="connsiteX1" fmla="*/ 241323 w 1235763"/>
              <a:gd name="connsiteY1" fmla="*/ 23914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39480 w 1235763"/>
              <a:gd name="connsiteY1" fmla="*/ 2153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1102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3880 h 6892305"/>
              <a:gd name="connsiteX2" fmla="*/ 1235637 w 1235763"/>
              <a:gd name="connsiteY2" fmla="*/ 0 h 6892305"/>
              <a:gd name="connsiteX3" fmla="*/ 1233996 w 1235763"/>
              <a:gd name="connsiteY3" fmla="*/ 6892305 h 6892305"/>
              <a:gd name="connsiteX4" fmla="*/ 0 w 1235763"/>
              <a:gd name="connsiteY4" fmla="*/ 6892305 h 6892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63" h="6892305">
                <a:moveTo>
                  <a:pt x="0" y="6892305"/>
                </a:moveTo>
                <a:lnTo>
                  <a:pt x="245582" y="3880"/>
                </a:lnTo>
                <a:cubicBezTo>
                  <a:pt x="577634" y="-3298"/>
                  <a:pt x="903585" y="7178"/>
                  <a:pt x="1235637" y="0"/>
                </a:cubicBezTo>
                <a:cubicBezTo>
                  <a:pt x="1236431" y="1916435"/>
                  <a:pt x="1233202" y="4975870"/>
                  <a:pt x="1233996" y="6892305"/>
                </a:cubicBezTo>
                <a:lnTo>
                  <a:pt x="0" y="6892305"/>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txBody>
          <a:bodyPr lIns="0" tIns="1332000" bIns="0" anchor="t" anchorCtr="0"/>
          <a:lstStyle>
            <a:lvl1pPr marL="0" indent="0" algn="ctr">
              <a:lnSpc>
                <a:spcPct val="100000"/>
              </a:lnSpc>
              <a:spcBef>
                <a:spcPts val="0"/>
              </a:spcBef>
              <a:spcAft>
                <a:spcPts val="0"/>
              </a:spcAft>
              <a:buNone/>
              <a:defRPr sz="100">
                <a:solidFill>
                  <a:schemeClr val="tx1"/>
                </a:solidFill>
                <a:latin typeface="Arial" panose="020B0604020202020204" pitchFamily="34" charset="0"/>
              </a:defRPr>
            </a:lvl1pPr>
          </a:lstStyle>
          <a:p>
            <a:r>
              <a:rPr lang="en-GB" noProof="0" dirty="0"/>
              <a:t>.</a:t>
            </a:r>
          </a:p>
        </p:txBody>
      </p:sp>
      <p:sp>
        <p:nvSpPr>
          <p:cNvPr id="6" name="Rektangel 5">
            <a:extLst>
              <a:ext uri="{FF2B5EF4-FFF2-40B4-BE49-F238E27FC236}">
                <a16:creationId xmlns:a16="http://schemas.microsoft.com/office/drawing/2014/main" id="{1A5E3EC2-7DB2-4C8C-8E35-255720F3AAA6}"/>
              </a:ext>
            </a:extLst>
          </p:cNvPr>
          <p:cNvSpPr/>
          <p:nvPr userDrawn="1"/>
        </p:nvSpPr>
        <p:spPr>
          <a:xfrm>
            <a:off x="-2088107" y="24063"/>
            <a:ext cx="2003883" cy="4266809"/>
          </a:xfrm>
          <a:prstGeom prst="rect">
            <a:avLst/>
          </a:prstGeom>
          <a:solidFill>
            <a:schemeClr val="bg1">
              <a:lumMod val="75000"/>
            </a:schemeClr>
          </a:solidFill>
        </p:spPr>
        <p:txBody>
          <a:bodyPr wrap="square">
            <a:spAutoFit/>
          </a:bodyPr>
          <a:lstStyle/>
          <a:p>
            <a:pPr marL="0" lvl="0" indent="0">
              <a:lnSpc>
                <a:spcPct val="107000"/>
              </a:lnSpc>
              <a:spcAft>
                <a:spcPts val="600"/>
              </a:spcAft>
              <a:buFont typeface="+mj-lt"/>
              <a:buNone/>
            </a:pPr>
            <a:r>
              <a:rPr lang="en-GB" sz="1200" i="1" u="none" noProof="0">
                <a:effectLst/>
                <a:latin typeface="Calibri" panose="020F0502020204030204" pitchFamily="34" charset="0"/>
                <a:ea typeface="Calibri" panose="020F0502020204030204" pitchFamily="34" charset="0"/>
                <a:cs typeface="Times New Roman" panose="02020603050405020304" pitchFamily="18" charset="0"/>
              </a:rPr>
              <a:t>Text, shape and interchangeable large image: </a:t>
            </a:r>
          </a:p>
          <a:p>
            <a:pPr marL="0" lvl="0" indent="0">
              <a:lnSpc>
                <a:spcPct val="107000"/>
              </a:lnSpc>
              <a:spcAft>
                <a:spcPts val="600"/>
              </a:spcAft>
              <a:buFont typeface="+mj-lt"/>
              <a:buNone/>
            </a:pPr>
            <a:r>
              <a:rPr lang="en-GB" sz="1200" i="0" u="none" noProof="0">
                <a:effectLst/>
                <a:latin typeface="Calibri" panose="020F0502020204030204" pitchFamily="34" charset="0"/>
                <a:ea typeface="Calibri" panose="020F0502020204030204" pitchFamily="34" charset="0"/>
                <a:cs typeface="Times New Roman" panose="02020603050405020304" pitchFamily="18" charset="0"/>
              </a:rPr>
              <a:t>a. To use your own image: click on the “Picture” icon in the placeholder and insert an image, which should not be too detailed. </a:t>
            </a:r>
          </a:p>
          <a:p>
            <a:pPr marL="0" lvl="0" indent="0">
              <a:lnSpc>
                <a:spcPct val="107000"/>
              </a:lnSpc>
              <a:spcAft>
                <a:spcPts val="600"/>
              </a:spcAft>
              <a:buFont typeface="+mj-lt"/>
              <a:buNone/>
            </a:pPr>
            <a:r>
              <a:rPr lang="en-GB" sz="1200" i="0" u="none" noProof="0">
                <a:effectLst/>
                <a:latin typeface="Calibri" panose="020F0502020204030204" pitchFamily="34" charset="0"/>
                <a:ea typeface="Calibri" panose="020F0502020204030204" pitchFamily="34" charset="0"/>
                <a:cs typeface="Times New Roman" panose="02020603050405020304" pitchFamily="18" charset="0"/>
              </a:rPr>
              <a:t>b. To move the image within the image area: click on the picture, select “Crop”, select the picture again and move it or change the size of it.</a:t>
            </a:r>
          </a:p>
          <a:p>
            <a:pPr marL="0" lvl="0" indent="0">
              <a:lnSpc>
                <a:spcPct val="107000"/>
              </a:lnSpc>
              <a:spcAft>
                <a:spcPts val="600"/>
              </a:spcAft>
              <a:buFont typeface="+mj-lt"/>
              <a:buNone/>
            </a:pPr>
            <a:r>
              <a:rPr lang="en-GB" sz="1200" i="0" u="none" noProof="0">
                <a:effectLst/>
                <a:latin typeface="Calibri" panose="020F0502020204030204" pitchFamily="34" charset="0"/>
                <a:ea typeface="Calibri" panose="020F0502020204030204" pitchFamily="34" charset="0"/>
                <a:cs typeface="Times New Roman" panose="02020603050405020304" pitchFamily="18" charset="0"/>
              </a:rPr>
              <a:t>c. To change the colour of the shape: click on the shape and select a different colour theme from “Shape Fill”. If you are not able to click on the shape, click on the image area and select “Send Backward”.</a:t>
            </a:r>
          </a:p>
        </p:txBody>
      </p:sp>
      <p:sp>
        <p:nvSpPr>
          <p:cNvPr id="10" name="Rubrik 1">
            <a:extLst>
              <a:ext uri="{FF2B5EF4-FFF2-40B4-BE49-F238E27FC236}">
                <a16:creationId xmlns:a16="http://schemas.microsoft.com/office/drawing/2014/main" id="{DAD75157-2CF5-43DE-9D1C-3B451B4BA390}"/>
              </a:ext>
            </a:extLst>
          </p:cNvPr>
          <p:cNvSpPr>
            <a:spLocks noGrp="1"/>
          </p:cNvSpPr>
          <p:nvPr>
            <p:ph type="title" hasCustomPrompt="1"/>
          </p:nvPr>
        </p:nvSpPr>
        <p:spPr>
          <a:xfrm>
            <a:off x="768720" y="1250479"/>
            <a:ext cx="5168055" cy="880197"/>
          </a:xfrm>
        </p:spPr>
        <p:txBody>
          <a:bodyPr/>
          <a:lstStyle>
            <a:lvl1pPr>
              <a:defRPr>
                <a:latin typeface="Arial" panose="020B0604020202020204" pitchFamily="34" charset="0"/>
              </a:defRPr>
            </a:lvl1pPr>
          </a:lstStyle>
          <a:p>
            <a:r>
              <a:rPr lang="en-GB" noProof="0" dirty="0"/>
              <a:t>Header</a:t>
            </a:r>
          </a:p>
        </p:txBody>
      </p:sp>
      <p:sp>
        <p:nvSpPr>
          <p:cNvPr id="11" name="Platshållare för innehåll 2">
            <a:extLst>
              <a:ext uri="{FF2B5EF4-FFF2-40B4-BE49-F238E27FC236}">
                <a16:creationId xmlns:a16="http://schemas.microsoft.com/office/drawing/2014/main" id="{8498AC19-0878-4078-B419-F210CA38C664}"/>
              </a:ext>
            </a:extLst>
          </p:cNvPr>
          <p:cNvSpPr>
            <a:spLocks noGrp="1"/>
          </p:cNvSpPr>
          <p:nvPr>
            <p:ph idx="1" hasCustomPrompt="1"/>
          </p:nvPr>
        </p:nvSpPr>
        <p:spPr>
          <a:xfrm>
            <a:off x="768720" y="2397440"/>
            <a:ext cx="5168055" cy="3648517"/>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GB" noProof="0" dirty="0"/>
              <a:t>Text</a:t>
            </a:r>
          </a:p>
          <a:p>
            <a:pPr lvl="1"/>
            <a:r>
              <a:rPr lang="en-GB" noProof="0" dirty="0"/>
              <a:t>Level two</a:t>
            </a:r>
          </a:p>
          <a:p>
            <a:pPr lvl="2"/>
            <a:r>
              <a:rPr lang="en-GB" noProof="0" dirty="0"/>
              <a:t>Level three</a:t>
            </a:r>
          </a:p>
          <a:p>
            <a:pPr lvl="3"/>
            <a:r>
              <a:rPr lang="en-GB" noProof="0" dirty="0"/>
              <a:t>Level four</a:t>
            </a:r>
          </a:p>
          <a:p>
            <a:pPr lvl="4"/>
            <a:r>
              <a:rPr lang="en-GB" noProof="0" dirty="0"/>
              <a:t>Level five</a:t>
            </a:r>
          </a:p>
        </p:txBody>
      </p:sp>
      <p:sp>
        <p:nvSpPr>
          <p:cNvPr id="9" name="Platshållare för text 8">
            <a:extLst>
              <a:ext uri="{FF2B5EF4-FFF2-40B4-BE49-F238E27FC236}">
                <a16:creationId xmlns:a16="http://schemas.microsoft.com/office/drawing/2014/main" id="{098BC990-E3F0-4969-A62C-2B2DAB821CFD}"/>
              </a:ext>
            </a:extLst>
          </p:cNvPr>
          <p:cNvSpPr>
            <a:spLocks noGrp="1"/>
          </p:cNvSpPr>
          <p:nvPr>
            <p:ph type="body" sz="quarter" idx="11" hasCustomPrompt="1"/>
          </p:nvPr>
        </p:nvSpPr>
        <p:spPr>
          <a:xfrm>
            <a:off x="5523045" y="-26568"/>
            <a:ext cx="1565663" cy="6887833"/>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 name="connsiteX0" fmla="*/ 0 w 1547499"/>
              <a:gd name="connsiteY0" fmla="*/ 6878649 h 6884567"/>
              <a:gd name="connsiteX1" fmla="*/ 1545097 w 1547499"/>
              <a:gd name="connsiteY1" fmla="*/ 0 h 6884567"/>
              <a:gd name="connsiteX2" fmla="*/ 1542758 w 1547499"/>
              <a:gd name="connsiteY2" fmla="*/ 1085067 h 6884567"/>
              <a:gd name="connsiteX3" fmla="*/ 314033 w 1547499"/>
              <a:gd name="connsiteY3" fmla="*/ 6884567 h 6884567"/>
              <a:gd name="connsiteX4" fmla="*/ 0 w 1547499"/>
              <a:gd name="connsiteY4" fmla="*/ 6878649 h 6884567"/>
              <a:gd name="connsiteX0" fmla="*/ 0 w 1565663"/>
              <a:gd name="connsiteY0" fmla="*/ 6878649 h 6884567"/>
              <a:gd name="connsiteX1" fmla="*/ 1545097 w 1565663"/>
              <a:gd name="connsiteY1" fmla="*/ 0 h 6884567"/>
              <a:gd name="connsiteX2" fmla="*/ 1565618 w 1565663"/>
              <a:gd name="connsiteY2" fmla="*/ 20444 h 6884567"/>
              <a:gd name="connsiteX3" fmla="*/ 314033 w 1565663"/>
              <a:gd name="connsiteY3" fmla="*/ 6884567 h 6884567"/>
              <a:gd name="connsiteX4" fmla="*/ 0 w 1565663"/>
              <a:gd name="connsiteY4" fmla="*/ 6878649 h 6884567"/>
              <a:gd name="connsiteX0" fmla="*/ 0 w 1565663"/>
              <a:gd name="connsiteY0" fmla="*/ 6878649 h 6887833"/>
              <a:gd name="connsiteX1" fmla="*/ 1545097 w 1565663"/>
              <a:gd name="connsiteY1" fmla="*/ 0 h 6887833"/>
              <a:gd name="connsiteX2" fmla="*/ 1565618 w 1565663"/>
              <a:gd name="connsiteY2" fmla="*/ 20444 h 6887833"/>
              <a:gd name="connsiteX3" fmla="*/ 349955 w 1565663"/>
              <a:gd name="connsiteY3" fmla="*/ 6887833 h 6887833"/>
              <a:gd name="connsiteX4" fmla="*/ 0 w 1565663"/>
              <a:gd name="connsiteY4" fmla="*/ 6878649 h 688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663" h="6887833">
                <a:moveTo>
                  <a:pt x="0" y="6878649"/>
                </a:moveTo>
                <a:lnTo>
                  <a:pt x="1545097" y="0"/>
                </a:lnTo>
                <a:cubicBezTo>
                  <a:pt x="1551258" y="26931"/>
                  <a:pt x="1566602" y="-16011"/>
                  <a:pt x="1565618" y="20444"/>
                </a:cubicBezTo>
                <a:lnTo>
                  <a:pt x="349955" y="6887833"/>
                </a:lnTo>
                <a:lnTo>
                  <a:pt x="0" y="6878649"/>
                </a:lnTo>
                <a:close/>
              </a:path>
            </a:pathLst>
          </a:custGeom>
          <a:solidFill>
            <a:schemeClr val="accent3"/>
          </a:solidFill>
          <a:ln>
            <a:noFill/>
          </a:ln>
        </p:spPr>
        <p:txBody>
          <a:bodyPr/>
          <a:lstStyle>
            <a:lvl1pPr marL="0" indent="0">
              <a:buNone/>
              <a:defRPr sz="100">
                <a:latin typeface="Arial" panose="020B0604020202020204" pitchFamily="34" charset="0"/>
              </a:defRPr>
            </a:lvl1pPr>
          </a:lstStyle>
          <a:p>
            <a:pPr lvl="0"/>
            <a:r>
              <a:rPr lang="en-GB" noProof="0" dirty="0"/>
              <a:t>.</a:t>
            </a:r>
          </a:p>
        </p:txBody>
      </p:sp>
      <p:pic>
        <p:nvPicPr>
          <p:cNvPr id="8" name="Bildobjekt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8400" y="204359"/>
            <a:ext cx="1695796" cy="608492"/>
          </a:xfrm>
          <a:prstGeom prst="rect">
            <a:avLst/>
          </a:prstGeom>
        </p:spPr>
      </p:pic>
    </p:spTree>
    <p:extLst>
      <p:ext uri="{BB962C8B-B14F-4D97-AF65-F5344CB8AC3E}">
        <p14:creationId xmlns:p14="http://schemas.microsoft.com/office/powerpoint/2010/main" val="232703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 och kapitelsida – äpple">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3148601"/>
            <a:ext cx="9144000" cy="2387600"/>
          </a:xfrm>
        </p:spPr>
        <p:txBody>
          <a:bodyPr anchor="b"/>
          <a:lstStyle>
            <a:lvl1pPr algn="l">
              <a:lnSpc>
                <a:spcPts val="5600"/>
              </a:lnSpc>
              <a:defRPr sz="4600">
                <a:solidFill>
                  <a:schemeClr val="tx1"/>
                </a:solidFill>
                <a:latin typeface="Arial" panose="020B0604020202020204" pitchFamily="34" charset="0"/>
              </a:defRPr>
            </a:lvl1pPr>
          </a:lstStyle>
          <a:p>
            <a:r>
              <a:rPr lang="sv-SE" dirty="0"/>
              <a:t>Titel- och kapitelsida</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5725391"/>
            <a:ext cx="9144000" cy="581891"/>
          </a:xfrm>
        </p:spPr>
        <p:txBody>
          <a:bodyPr/>
          <a:lstStyle>
            <a:lvl1pPr marL="0" indent="0" algn="l">
              <a:lnSpc>
                <a:spcPct val="100000"/>
              </a:lnSpc>
              <a:spcBef>
                <a:spcPts val="0"/>
              </a:spcBef>
              <a:buNone/>
              <a:defRPr sz="1500">
                <a:solidFill>
                  <a:schemeClr val="tx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Namn, organisation</a:t>
            </a:r>
          </a:p>
        </p:txBody>
      </p:sp>
      <p:sp>
        <p:nvSpPr>
          <p:cNvPr id="17" name="Rektangel 16">
            <a:extLst>
              <a:ext uri="{FF2B5EF4-FFF2-40B4-BE49-F238E27FC236}">
                <a16:creationId xmlns:a16="http://schemas.microsoft.com/office/drawing/2014/main" id="{A869A8FD-7819-4E27-8383-8602F42D8C67}"/>
              </a:ext>
            </a:extLst>
          </p:cNvPr>
          <p:cNvSpPr/>
          <p:nvPr userDrawn="1"/>
        </p:nvSpPr>
        <p:spPr>
          <a:xfrm>
            <a:off x="-2129051" y="24063"/>
            <a:ext cx="2044827" cy="1664558"/>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pPr>
            <a:r>
              <a:rPr lang="sv-SE" sz="1200" b="0" i="1" u="none">
                <a:effectLst/>
                <a:latin typeface="Calibri" panose="020F0502020204030204" pitchFamily="34" charset="0"/>
                <a:ea typeface="Calibri" panose="020F0502020204030204" pitchFamily="34" charset="0"/>
                <a:cs typeface="Times New Roman" panose="02020603050405020304" pitchFamily="18" charset="0"/>
              </a:rPr>
              <a:t>Titel- och kapitelsida</a:t>
            </a:r>
            <a:r>
              <a:rPr lang="sv-SE" sz="1200" b="0" i="0" u="none">
                <a:effectLst/>
                <a:latin typeface="Calibri" panose="020F0502020204030204" pitchFamily="34" charset="0"/>
                <a:ea typeface="Calibri" panose="020F0502020204030204" pitchFamily="34" charset="0"/>
                <a:cs typeface="Times New Roman" panose="02020603050405020304" pitchFamily="18" charset="0"/>
              </a:rPr>
              <a:t>, fem färger: här skriver du in föredragets titel, ditt namn och tillhörighet. Mallsidan kan också användas som kapitelsida, där du skriver in avsnittets namn eller mötespunkt i rubrikfältet. </a:t>
            </a:r>
          </a:p>
        </p:txBody>
      </p:sp>
      <p:pic>
        <p:nvPicPr>
          <p:cNvPr id="18" name="Bildobjekt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6695" y="208336"/>
            <a:ext cx="1702390" cy="609045"/>
          </a:xfrm>
          <a:prstGeom prst="rect">
            <a:avLst/>
          </a:prstGeom>
        </p:spPr>
      </p:pic>
    </p:spTree>
    <p:extLst>
      <p:ext uri="{BB962C8B-B14F-4D97-AF65-F5344CB8AC3E}">
        <p14:creationId xmlns:p14="http://schemas.microsoft.com/office/powerpoint/2010/main" val="248381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el- och kapitelsida – plommon">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3148601"/>
            <a:ext cx="9144000" cy="2387600"/>
          </a:xfrm>
        </p:spPr>
        <p:txBody>
          <a:bodyPr anchor="b"/>
          <a:lstStyle>
            <a:lvl1pPr algn="l">
              <a:lnSpc>
                <a:spcPts val="5600"/>
              </a:lnSpc>
              <a:defRPr sz="4600">
                <a:solidFill>
                  <a:schemeClr val="bg1"/>
                </a:solidFill>
                <a:latin typeface="Arial" panose="020B0604020202020204" pitchFamily="34" charset="0"/>
              </a:defRPr>
            </a:lvl1pPr>
          </a:lstStyle>
          <a:p>
            <a:r>
              <a:rPr lang="sv-SE" dirty="0"/>
              <a:t>Titel- och kapitelsida</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5725391"/>
            <a:ext cx="9144000" cy="581891"/>
          </a:xfrm>
        </p:spPr>
        <p:txBody>
          <a:bodyPr/>
          <a:lstStyle>
            <a:lvl1pPr marL="0" indent="0" algn="l">
              <a:lnSpc>
                <a:spcPct val="100000"/>
              </a:lnSpc>
              <a:spcBef>
                <a:spcPts val="0"/>
              </a:spcBef>
              <a:buNone/>
              <a:defRPr sz="150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Namn, organisation</a:t>
            </a:r>
          </a:p>
        </p:txBody>
      </p:sp>
      <p:sp>
        <p:nvSpPr>
          <p:cNvPr id="17" name="Rektangel 16">
            <a:extLst>
              <a:ext uri="{FF2B5EF4-FFF2-40B4-BE49-F238E27FC236}">
                <a16:creationId xmlns:a16="http://schemas.microsoft.com/office/drawing/2014/main" id="{55B6A2C6-5A5E-4C59-9FF4-96A68ADB3B71}"/>
              </a:ext>
            </a:extLst>
          </p:cNvPr>
          <p:cNvSpPr/>
          <p:nvPr userDrawn="1"/>
        </p:nvSpPr>
        <p:spPr>
          <a:xfrm>
            <a:off x="-2129051" y="24063"/>
            <a:ext cx="2044827" cy="1664558"/>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pPr>
            <a:r>
              <a:rPr lang="sv-SE" sz="1200" b="0" i="1" u="none">
                <a:effectLst/>
                <a:latin typeface="Calibri" panose="020F0502020204030204" pitchFamily="34" charset="0"/>
                <a:ea typeface="Calibri" panose="020F0502020204030204" pitchFamily="34" charset="0"/>
                <a:cs typeface="Times New Roman" panose="02020603050405020304" pitchFamily="18" charset="0"/>
              </a:rPr>
              <a:t>Titel- och kapitelsida</a:t>
            </a:r>
            <a:r>
              <a:rPr lang="sv-SE" sz="1200" b="0" i="0" u="none">
                <a:effectLst/>
                <a:latin typeface="Calibri" panose="020F0502020204030204" pitchFamily="34" charset="0"/>
                <a:ea typeface="Calibri" panose="020F0502020204030204" pitchFamily="34" charset="0"/>
                <a:cs typeface="Times New Roman" panose="02020603050405020304" pitchFamily="18" charset="0"/>
              </a:rPr>
              <a:t>, fem färger: här skriver du in föredragets titel, ditt namn och tillhörighet. Mallsidan kan också användas som kapitelsida, där du skriver in avsnittets namn eller mötespunkt i rubrikfältet. </a:t>
            </a:r>
          </a:p>
        </p:txBody>
      </p:sp>
      <p:pic>
        <p:nvPicPr>
          <p:cNvPr id="19" name="Bildobjekt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6695" y="208336"/>
            <a:ext cx="1702390" cy="609045"/>
          </a:xfrm>
          <a:prstGeom prst="rect">
            <a:avLst/>
          </a:prstGeom>
        </p:spPr>
      </p:pic>
    </p:spTree>
    <p:extLst>
      <p:ext uri="{BB962C8B-B14F-4D97-AF65-F5344CB8AC3E}">
        <p14:creationId xmlns:p14="http://schemas.microsoft.com/office/powerpoint/2010/main" val="349470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el- och kapitelsida – havsvik">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3148601"/>
            <a:ext cx="9144000" cy="2387600"/>
          </a:xfrm>
        </p:spPr>
        <p:txBody>
          <a:bodyPr anchor="b"/>
          <a:lstStyle>
            <a:lvl1pPr algn="l">
              <a:lnSpc>
                <a:spcPts val="5600"/>
              </a:lnSpc>
              <a:defRPr sz="4600">
                <a:solidFill>
                  <a:schemeClr val="bg1"/>
                </a:solidFill>
                <a:latin typeface="Arial" panose="020B0604020202020204" pitchFamily="34" charset="0"/>
              </a:defRPr>
            </a:lvl1pPr>
          </a:lstStyle>
          <a:p>
            <a:r>
              <a:rPr lang="sv-SE" dirty="0"/>
              <a:t>Titel- och kapitelsida</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5725391"/>
            <a:ext cx="9144000" cy="581891"/>
          </a:xfrm>
        </p:spPr>
        <p:txBody>
          <a:bodyPr/>
          <a:lstStyle>
            <a:lvl1pPr marL="0" indent="0" algn="l">
              <a:lnSpc>
                <a:spcPct val="100000"/>
              </a:lnSpc>
              <a:spcBef>
                <a:spcPts val="0"/>
              </a:spcBef>
              <a:buNone/>
              <a:defRPr sz="150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Namn, organisation</a:t>
            </a:r>
          </a:p>
        </p:txBody>
      </p:sp>
      <p:sp>
        <p:nvSpPr>
          <p:cNvPr id="17" name="Rektangel 16">
            <a:extLst>
              <a:ext uri="{FF2B5EF4-FFF2-40B4-BE49-F238E27FC236}">
                <a16:creationId xmlns:a16="http://schemas.microsoft.com/office/drawing/2014/main" id="{8E950D7F-C06C-4075-BD6B-9B742F936C49}"/>
              </a:ext>
            </a:extLst>
          </p:cNvPr>
          <p:cNvSpPr/>
          <p:nvPr userDrawn="1"/>
        </p:nvSpPr>
        <p:spPr>
          <a:xfrm>
            <a:off x="-2129051" y="24063"/>
            <a:ext cx="2044827" cy="1664558"/>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pPr>
            <a:r>
              <a:rPr lang="sv-SE" sz="1200" b="0" i="1" u="none">
                <a:effectLst/>
                <a:latin typeface="Calibri" panose="020F0502020204030204" pitchFamily="34" charset="0"/>
                <a:ea typeface="Calibri" panose="020F0502020204030204" pitchFamily="34" charset="0"/>
                <a:cs typeface="Times New Roman" panose="02020603050405020304" pitchFamily="18" charset="0"/>
              </a:rPr>
              <a:t>Titel- och kapitelsida</a:t>
            </a:r>
            <a:r>
              <a:rPr lang="sv-SE" sz="1200" b="0" i="0" u="none">
                <a:effectLst/>
                <a:latin typeface="Calibri" panose="020F0502020204030204" pitchFamily="34" charset="0"/>
                <a:ea typeface="Calibri" panose="020F0502020204030204" pitchFamily="34" charset="0"/>
                <a:cs typeface="Times New Roman" panose="02020603050405020304" pitchFamily="18" charset="0"/>
              </a:rPr>
              <a:t>, fem färger: här skriver du in föredragets titel, ditt namn och tillhörighet. Mallsidan kan också användas som kapitelsida, där du skriver in avsnittets namn eller mötespunkt i rubrikfältet. </a:t>
            </a:r>
          </a:p>
        </p:txBody>
      </p:sp>
      <p:pic>
        <p:nvPicPr>
          <p:cNvPr id="18" name="Bildobjekt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6695" y="208336"/>
            <a:ext cx="1702390" cy="609045"/>
          </a:xfrm>
          <a:prstGeom prst="rect">
            <a:avLst/>
          </a:prstGeom>
        </p:spPr>
      </p:pic>
    </p:spTree>
    <p:extLst>
      <p:ext uri="{BB962C8B-B14F-4D97-AF65-F5344CB8AC3E}">
        <p14:creationId xmlns:p14="http://schemas.microsoft.com/office/powerpoint/2010/main" val="193573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el- och kapitelsida – sko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3148601"/>
            <a:ext cx="9144000" cy="2387600"/>
          </a:xfrm>
        </p:spPr>
        <p:txBody>
          <a:bodyPr anchor="b"/>
          <a:lstStyle>
            <a:lvl1pPr algn="l">
              <a:lnSpc>
                <a:spcPts val="5600"/>
              </a:lnSpc>
              <a:defRPr sz="4600">
                <a:solidFill>
                  <a:schemeClr val="bg1"/>
                </a:solidFill>
                <a:latin typeface="Arial" panose="020B0604020202020204" pitchFamily="34" charset="0"/>
              </a:defRPr>
            </a:lvl1pPr>
          </a:lstStyle>
          <a:p>
            <a:r>
              <a:rPr lang="sv-SE" dirty="0"/>
              <a:t>Titel- och kapitelsida</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5725391"/>
            <a:ext cx="9144000" cy="581891"/>
          </a:xfrm>
        </p:spPr>
        <p:txBody>
          <a:bodyPr/>
          <a:lstStyle>
            <a:lvl1pPr marL="0" indent="0" algn="l">
              <a:lnSpc>
                <a:spcPct val="100000"/>
              </a:lnSpc>
              <a:spcBef>
                <a:spcPts val="0"/>
              </a:spcBef>
              <a:buNone/>
              <a:defRPr sz="150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Namn, organisation</a:t>
            </a:r>
          </a:p>
        </p:txBody>
      </p:sp>
      <p:sp>
        <p:nvSpPr>
          <p:cNvPr id="17" name="Rektangel 16">
            <a:extLst>
              <a:ext uri="{FF2B5EF4-FFF2-40B4-BE49-F238E27FC236}">
                <a16:creationId xmlns:a16="http://schemas.microsoft.com/office/drawing/2014/main" id="{38E6F990-5417-4B35-AE8C-59B9F25EA90A}"/>
              </a:ext>
            </a:extLst>
          </p:cNvPr>
          <p:cNvSpPr/>
          <p:nvPr userDrawn="1"/>
        </p:nvSpPr>
        <p:spPr>
          <a:xfrm>
            <a:off x="-2129051" y="24063"/>
            <a:ext cx="2044827" cy="1664558"/>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pPr>
            <a:r>
              <a:rPr lang="sv-SE" sz="1200" b="0" i="1" u="none">
                <a:effectLst/>
                <a:latin typeface="Calibri" panose="020F0502020204030204" pitchFamily="34" charset="0"/>
                <a:ea typeface="Calibri" panose="020F0502020204030204" pitchFamily="34" charset="0"/>
                <a:cs typeface="Times New Roman" panose="02020603050405020304" pitchFamily="18" charset="0"/>
              </a:rPr>
              <a:t>Titel- och kapitelsida</a:t>
            </a:r>
            <a:r>
              <a:rPr lang="sv-SE" sz="1200" b="0" i="0" u="none">
                <a:effectLst/>
                <a:latin typeface="Calibri" panose="020F0502020204030204" pitchFamily="34" charset="0"/>
                <a:ea typeface="Calibri" panose="020F0502020204030204" pitchFamily="34" charset="0"/>
                <a:cs typeface="Times New Roman" panose="02020603050405020304" pitchFamily="18" charset="0"/>
              </a:rPr>
              <a:t>, fem färger: här skriver du in föredragets titel, ditt namn och tillhörighet. Mallsidan kan också användas som kapitelsida, där du skriver in avsnittets namn eller mötespunkt i rubrikfältet. </a:t>
            </a:r>
          </a:p>
        </p:txBody>
      </p:sp>
      <p:pic>
        <p:nvPicPr>
          <p:cNvPr id="18" name="Bildobjekt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6695" y="208336"/>
            <a:ext cx="1702390" cy="609045"/>
          </a:xfrm>
          <a:prstGeom prst="rect">
            <a:avLst/>
          </a:prstGeom>
        </p:spPr>
      </p:pic>
    </p:spTree>
    <p:extLst>
      <p:ext uri="{BB962C8B-B14F-4D97-AF65-F5344CB8AC3E}">
        <p14:creationId xmlns:p14="http://schemas.microsoft.com/office/powerpoint/2010/main" val="164055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spositionssida">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D077B0EB-C7B7-43AB-8A6A-B3EB0DEE2B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755072" y="800100"/>
            <a:ext cx="8669483" cy="880197"/>
          </a:xfrm>
        </p:spPr>
        <p:txBody>
          <a:bodyPr/>
          <a:lstStyle>
            <a:lvl1pPr>
              <a:lnSpc>
                <a:spcPct val="100000"/>
              </a:lnSpc>
              <a:defRPr sz="3600">
                <a:solidFill>
                  <a:schemeClr val="bg1"/>
                </a:solidFill>
                <a:latin typeface="Arial" panose="020B0604020202020204" pitchFamily="34" charset="0"/>
              </a:defRPr>
            </a:lvl1pPr>
          </a:lstStyle>
          <a:p>
            <a:r>
              <a:rPr lang="sv-SE" dirty="0"/>
              <a:t>Innehåll</a:t>
            </a:r>
          </a:p>
        </p:txBody>
      </p:sp>
      <p:sp>
        <p:nvSpPr>
          <p:cNvPr id="13" name="Rektangel 12">
            <a:extLst>
              <a:ext uri="{FF2B5EF4-FFF2-40B4-BE49-F238E27FC236}">
                <a16:creationId xmlns:a16="http://schemas.microsoft.com/office/drawing/2014/main" id="{ABEB415B-90BD-4B90-9A47-EE31D58C43FE}"/>
              </a:ext>
            </a:extLst>
          </p:cNvPr>
          <p:cNvSpPr/>
          <p:nvPr userDrawn="1"/>
        </p:nvSpPr>
        <p:spPr>
          <a:xfrm>
            <a:off x="-2211572" y="24063"/>
            <a:ext cx="2127348" cy="874085"/>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pPr>
            <a:r>
              <a:rPr lang="sv-SE" sz="1200" b="0" i="1" u="none">
                <a:effectLst/>
                <a:latin typeface="Calibri" panose="020F0502020204030204" pitchFamily="34" charset="0"/>
                <a:ea typeface="Calibri" panose="020F0502020204030204" pitchFamily="34" charset="0"/>
                <a:cs typeface="Times New Roman" panose="02020603050405020304" pitchFamily="18" charset="0"/>
              </a:rPr>
              <a:t>Dispositionssida</a:t>
            </a:r>
            <a:r>
              <a:rPr lang="sv-SE" sz="1200" b="0" i="0" u="none">
                <a:effectLst/>
                <a:latin typeface="Calibri" panose="020F0502020204030204" pitchFamily="34" charset="0"/>
                <a:ea typeface="Calibri" panose="020F0502020204030204" pitchFamily="34" charset="0"/>
                <a:cs typeface="Times New Roman" panose="02020603050405020304" pitchFamily="18" charset="0"/>
              </a:rPr>
              <a:t>: här skriver du in de olika punkter (kapitel) som föredraget eller mötet innehåller.</a:t>
            </a:r>
          </a:p>
        </p:txBody>
      </p:sp>
      <p:sp>
        <p:nvSpPr>
          <p:cNvPr id="15" name="Platshållare för text 4">
            <a:extLst>
              <a:ext uri="{FF2B5EF4-FFF2-40B4-BE49-F238E27FC236}">
                <a16:creationId xmlns:a16="http://schemas.microsoft.com/office/drawing/2014/main" id="{99C489A3-F9A8-462F-B8AE-A8B3134F743A}"/>
              </a:ext>
            </a:extLst>
          </p:cNvPr>
          <p:cNvSpPr>
            <a:spLocks noGrp="1"/>
          </p:cNvSpPr>
          <p:nvPr>
            <p:ph type="body" sz="quarter" idx="10"/>
          </p:nvPr>
        </p:nvSpPr>
        <p:spPr>
          <a:xfrm>
            <a:off x="722313" y="1960814"/>
            <a:ext cx="8710445" cy="4343400"/>
          </a:xfrm>
        </p:spPr>
        <p:txBody>
          <a:bodyPr/>
          <a:lstStyle>
            <a:lvl1pPr marL="457200" indent="-457200">
              <a:buFont typeface="+mj-lt"/>
              <a:buAutoNum type="arabicPeriod"/>
              <a:defRPr>
                <a:solidFill>
                  <a:schemeClr val="bg1"/>
                </a:solidFill>
                <a:latin typeface="Arial" panose="020B0604020202020204" pitchFamily="34" charset="0"/>
              </a:defRPr>
            </a:lvl1pPr>
            <a:lvl2pPr marL="901700" indent="-457200">
              <a:buFont typeface="+mj-lt"/>
              <a:buAutoNum type="alphaLcParenR"/>
              <a:defRPr>
                <a:solidFill>
                  <a:schemeClr val="bg1"/>
                </a:solidFill>
                <a:latin typeface="Arial" panose="020B0604020202020204" pitchFamily="34" charset="0"/>
              </a:defRPr>
            </a:lvl2pPr>
            <a:lvl3pPr marL="901700" indent="-457200">
              <a:buFont typeface="+mj-lt"/>
              <a:buAutoNum type="alphaLcParenR"/>
              <a:defRPr>
                <a:solidFill>
                  <a:schemeClr val="bg1"/>
                </a:solidFill>
                <a:latin typeface="Arial" panose="020B0604020202020204" pitchFamily="34" charset="0"/>
              </a:defRPr>
            </a:lvl3pPr>
            <a:lvl4pPr marL="901700" indent="-457200">
              <a:buFont typeface="+mj-lt"/>
              <a:buAutoNum type="alphaLcParenR"/>
              <a:defRPr>
                <a:solidFill>
                  <a:schemeClr val="bg1"/>
                </a:solidFill>
                <a:latin typeface="Arial" panose="020B0604020202020204" pitchFamily="34" charset="0"/>
              </a:defRPr>
            </a:lvl4pPr>
            <a:lvl5pPr marL="901700" indent="-457200">
              <a:buFont typeface="+mj-lt"/>
              <a:buAutoNum type="alphaLcParenR"/>
              <a:defRPr>
                <a:solidFill>
                  <a:schemeClr val="bg1"/>
                </a:solidFill>
                <a:latin typeface="Arial" panose="020B0604020202020204" pitchFamily="34" charset="0"/>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pic>
        <p:nvPicPr>
          <p:cNvPr id="16" name="Bildobjekt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6695" y="208336"/>
            <a:ext cx="1702390" cy="609045"/>
          </a:xfrm>
          <a:prstGeom prst="rect">
            <a:avLst/>
          </a:prstGeom>
        </p:spPr>
      </p:pic>
    </p:spTree>
    <p:extLst>
      <p:ext uri="{BB962C8B-B14F-4D97-AF65-F5344CB8AC3E}">
        <p14:creationId xmlns:p14="http://schemas.microsoft.com/office/powerpoint/2010/main" val="339144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kil och utbytbar liten bi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098BC990-E3F0-4969-A62C-2B2DAB821CFD}"/>
              </a:ext>
            </a:extLst>
          </p:cNvPr>
          <p:cNvSpPr>
            <a:spLocks noGrp="1"/>
          </p:cNvSpPr>
          <p:nvPr>
            <p:ph type="body" sz="quarter" idx="11" hasCustomPrompt="1"/>
          </p:nvPr>
        </p:nvSpPr>
        <p:spPr>
          <a:xfrm>
            <a:off x="10674669" y="1014582"/>
            <a:ext cx="1543488" cy="5849336"/>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488" h="5849336">
                <a:moveTo>
                  <a:pt x="0" y="5843418"/>
                </a:moveTo>
                <a:lnTo>
                  <a:pt x="1538565" y="0"/>
                </a:lnTo>
                <a:cubicBezTo>
                  <a:pt x="1544726" y="26931"/>
                  <a:pt x="1543742" y="13381"/>
                  <a:pt x="1542758" y="49836"/>
                </a:cubicBezTo>
                <a:lnTo>
                  <a:pt x="314033" y="5849336"/>
                </a:lnTo>
                <a:lnTo>
                  <a:pt x="0" y="5843418"/>
                </a:lnTo>
                <a:close/>
              </a:path>
            </a:pathLst>
          </a:custGeom>
          <a:solidFill>
            <a:schemeClr val="accent3"/>
          </a:solidFill>
          <a:ln>
            <a:noFill/>
          </a:ln>
        </p:spPr>
        <p:txBody>
          <a:bodyPr/>
          <a:lstStyle>
            <a:lvl1pPr marL="0" indent="0">
              <a:buNone/>
              <a:defRPr sz="100">
                <a:latin typeface="Arial" panose="020B0604020202020204" pitchFamily="34" charset="0"/>
              </a:defRPr>
            </a:lvl1pPr>
          </a:lstStyle>
          <a:p>
            <a:pPr lvl="0"/>
            <a:r>
              <a:rPr lang="sv-SE" dirty="0"/>
              <a:t>.</a:t>
            </a:r>
          </a:p>
        </p:txBody>
      </p:sp>
      <p:sp>
        <p:nvSpPr>
          <p:cNvPr id="7" name="Platshållare för bild 6">
            <a:extLst>
              <a:ext uri="{FF2B5EF4-FFF2-40B4-BE49-F238E27FC236}">
                <a16:creationId xmlns:a16="http://schemas.microsoft.com/office/drawing/2014/main" id="{42E0A6B9-3A25-4D77-BE60-015619894225}"/>
              </a:ext>
            </a:extLst>
          </p:cNvPr>
          <p:cNvSpPr>
            <a:spLocks noGrp="1"/>
          </p:cNvSpPr>
          <p:nvPr>
            <p:ph type="pic" sz="quarter" idx="10" hasCustomPrompt="1"/>
          </p:nvPr>
        </p:nvSpPr>
        <p:spPr>
          <a:xfrm>
            <a:off x="10960963" y="1108695"/>
            <a:ext cx="1233996" cy="5749305"/>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2" cstate="email">
              <a:extLst>
                <a:ext uri="{28A0092B-C50C-407E-A947-70E740481C1C}">
                  <a14:useLocalDpi xmlns:a14="http://schemas.microsoft.com/office/drawing/2010/main" val="0"/>
                </a:ext>
              </a:extLst>
            </a:blip>
            <a:srcRect/>
            <a:stretch>
              <a:fillRect/>
            </a:stretch>
          </a:blipFill>
          <a:ln>
            <a:noFill/>
          </a:ln>
        </p:spPr>
        <p:txBody>
          <a:bodyPr lIns="720000" bIns="1656000" anchor="b" anchorCtr="0"/>
          <a:lstStyle>
            <a:lvl1pPr marL="0" indent="0">
              <a:lnSpc>
                <a:spcPct val="100000"/>
              </a:lnSpc>
              <a:spcBef>
                <a:spcPts val="0"/>
              </a:spcBef>
              <a:spcAft>
                <a:spcPts val="0"/>
              </a:spcAft>
              <a:buNone/>
              <a:defRPr sz="100">
                <a:solidFill>
                  <a:schemeClr val="bg1"/>
                </a:solidFill>
                <a:latin typeface="Arial" panose="020B0604020202020204" pitchFamily="34" charset="0"/>
              </a:defRPr>
            </a:lvl1pPr>
          </a:lstStyle>
          <a:p>
            <a:r>
              <a:rPr lang="sv-SE" dirty="0"/>
              <a:t>.</a:t>
            </a:r>
          </a:p>
        </p:txBody>
      </p:sp>
      <p:sp>
        <p:nvSpPr>
          <p:cNvPr id="6" name="Rektangel 5">
            <a:extLst>
              <a:ext uri="{FF2B5EF4-FFF2-40B4-BE49-F238E27FC236}">
                <a16:creationId xmlns:a16="http://schemas.microsoft.com/office/drawing/2014/main" id="{22CE84D2-A6B0-47F2-BD7C-842E6783A3CA}"/>
              </a:ext>
            </a:extLst>
          </p:cNvPr>
          <p:cNvSpPr/>
          <p:nvPr userDrawn="1"/>
        </p:nvSpPr>
        <p:spPr>
          <a:xfrm>
            <a:off x="-2074460" y="24063"/>
            <a:ext cx="1990236" cy="3750899"/>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pPr>
            <a:r>
              <a:rPr lang="sv-SE" sz="1200" i="1" u="none">
                <a:effectLst/>
                <a:latin typeface="Calibri" panose="020F0502020204030204" pitchFamily="34" charset="0"/>
                <a:ea typeface="Calibri" panose="020F0502020204030204" pitchFamily="34" charset="0"/>
                <a:cs typeface="Times New Roman" panose="02020603050405020304" pitchFamily="18" charset="0"/>
              </a:rPr>
              <a:t>Text, kil och utbytbar liten bild: </a:t>
            </a:r>
          </a:p>
          <a:p>
            <a:pPr marL="0" lvl="0" indent="0">
              <a:lnSpc>
                <a:spcPct val="107000"/>
              </a:lnSpc>
              <a:spcAft>
                <a:spcPts val="800"/>
              </a:spcAft>
              <a:buFont typeface="+mj-lt"/>
              <a:buNone/>
            </a:pPr>
            <a:r>
              <a:rPr lang="sv-SE" sz="1200" i="0" u="none">
                <a:effectLst/>
                <a:latin typeface="Calibri" panose="020F0502020204030204" pitchFamily="34" charset="0"/>
                <a:ea typeface="Calibri" panose="020F0502020204030204" pitchFamily="34" charset="0"/>
                <a:cs typeface="Times New Roman" panose="02020603050405020304" pitchFamily="18" charset="0"/>
              </a:rPr>
              <a:t>a. Byta till egen bild: klicka på ikonen för ”Bilder” i platshållaren och infoga bild, som inte bör vara för detaljerad. </a:t>
            </a:r>
          </a:p>
          <a:p>
            <a:pPr marL="0" lvl="0" indent="0">
              <a:lnSpc>
                <a:spcPct val="107000"/>
              </a:lnSpc>
              <a:spcAft>
                <a:spcPts val="800"/>
              </a:spcAft>
              <a:buFont typeface="+mj-lt"/>
              <a:buNone/>
            </a:pPr>
            <a:r>
              <a:rPr lang="sv-SE" sz="1200" i="0" u="none">
                <a:effectLst/>
                <a:latin typeface="Calibri" panose="020F0502020204030204" pitchFamily="34" charset="0"/>
                <a:ea typeface="Calibri" panose="020F0502020204030204" pitchFamily="34" charset="0"/>
                <a:cs typeface="Times New Roman" panose="02020603050405020304" pitchFamily="18" charset="0"/>
              </a:rPr>
              <a:t>b. Flytta bilden inom bildytan: markera bilden, välj ”Beskär”, markera bilden igen och flytta/ändra storlek.</a:t>
            </a:r>
          </a:p>
          <a:p>
            <a:pPr marL="0" lvl="0" indent="0">
              <a:lnSpc>
                <a:spcPct val="107000"/>
              </a:lnSpc>
              <a:spcAft>
                <a:spcPts val="800"/>
              </a:spcAft>
              <a:buFont typeface="+mj-lt"/>
              <a:buNone/>
            </a:pPr>
            <a:r>
              <a:rPr lang="sv-SE" sz="1200" i="0" u="none">
                <a:effectLst/>
                <a:latin typeface="Calibri" panose="020F0502020204030204" pitchFamily="34" charset="0"/>
                <a:ea typeface="Calibri" panose="020F0502020204030204" pitchFamily="34" charset="0"/>
                <a:cs typeface="Times New Roman" panose="02020603050405020304" pitchFamily="18" charset="0"/>
              </a:rPr>
              <a:t>c. Byta färg på kilen: markera kilen, välj annan temafärg med ”Figurfyllning”. Om kilen inte kan markeras, markera bildytan och välj ”Placera längst bak”.</a:t>
            </a:r>
          </a:p>
        </p:txBody>
      </p:sp>
      <p:sp>
        <p:nvSpPr>
          <p:cNvPr id="14" name="Rubrik 1">
            <a:extLst>
              <a:ext uri="{FF2B5EF4-FFF2-40B4-BE49-F238E27FC236}">
                <a16:creationId xmlns:a16="http://schemas.microsoft.com/office/drawing/2014/main" id="{74DDC08D-FA75-4863-947C-517F8BA91BD7}"/>
              </a:ext>
            </a:extLst>
          </p:cNvPr>
          <p:cNvSpPr>
            <a:spLocks noGrp="1"/>
          </p:cNvSpPr>
          <p:nvPr>
            <p:ph type="title"/>
          </p:nvPr>
        </p:nvSpPr>
        <p:spPr>
          <a:xfrm>
            <a:off x="768720" y="1250479"/>
            <a:ext cx="9862886" cy="880197"/>
          </a:xfrm>
        </p:spPr>
        <p:txBody>
          <a:bodyPr/>
          <a:lstStyle>
            <a:lvl1pPr>
              <a:defRPr>
                <a:latin typeface="Arial" panose="020B0604020202020204" pitchFamily="34" charset="0"/>
              </a:defRPr>
            </a:lvl1pPr>
          </a:lstStyle>
          <a:p>
            <a:r>
              <a:rPr lang="sv-SE" dirty="0"/>
              <a:t>Klicka här för att ändra format</a:t>
            </a:r>
          </a:p>
        </p:txBody>
      </p:sp>
      <p:sp>
        <p:nvSpPr>
          <p:cNvPr id="15" name="Platshållare för innehåll 2">
            <a:extLst>
              <a:ext uri="{FF2B5EF4-FFF2-40B4-BE49-F238E27FC236}">
                <a16:creationId xmlns:a16="http://schemas.microsoft.com/office/drawing/2014/main" id="{180675CF-18A0-44DC-94A7-B0DBF8A481D3}"/>
              </a:ext>
            </a:extLst>
          </p:cNvPr>
          <p:cNvSpPr>
            <a:spLocks noGrp="1"/>
          </p:cNvSpPr>
          <p:nvPr>
            <p:ph idx="1"/>
          </p:nvPr>
        </p:nvSpPr>
        <p:spPr>
          <a:xfrm>
            <a:off x="768720" y="2397440"/>
            <a:ext cx="9862886" cy="3648517"/>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pic>
        <p:nvPicPr>
          <p:cNvPr id="8" name="Bildobjekt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8400" y="204359"/>
            <a:ext cx="1695796" cy="608492"/>
          </a:xfrm>
          <a:prstGeom prst="rect">
            <a:avLst/>
          </a:prstGeom>
        </p:spPr>
      </p:pic>
    </p:spTree>
    <p:extLst>
      <p:ext uri="{BB962C8B-B14F-4D97-AF65-F5344CB8AC3E}">
        <p14:creationId xmlns:p14="http://schemas.microsoft.com/office/powerpoint/2010/main" val="380204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Helbild, svart rubrik,text,färg logga">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2CE84D2-A6B0-47F2-BD7C-842E6783A3CA}"/>
              </a:ext>
            </a:extLst>
          </p:cNvPr>
          <p:cNvSpPr/>
          <p:nvPr userDrawn="1"/>
        </p:nvSpPr>
        <p:spPr>
          <a:xfrm>
            <a:off x="-2074460" y="24063"/>
            <a:ext cx="1990236" cy="3750899"/>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pPr>
            <a:r>
              <a:rPr lang="sv-SE" sz="1200" i="1" u="none">
                <a:effectLst/>
                <a:latin typeface="Calibri" panose="020F0502020204030204" pitchFamily="34" charset="0"/>
                <a:ea typeface="Calibri" panose="020F0502020204030204" pitchFamily="34" charset="0"/>
                <a:cs typeface="Times New Roman" panose="02020603050405020304" pitchFamily="18" charset="0"/>
              </a:rPr>
              <a:t>Text, kil och utbytbar liten bild: </a:t>
            </a:r>
          </a:p>
          <a:p>
            <a:pPr marL="0" lvl="0" indent="0">
              <a:lnSpc>
                <a:spcPct val="107000"/>
              </a:lnSpc>
              <a:spcAft>
                <a:spcPts val="800"/>
              </a:spcAft>
              <a:buFont typeface="+mj-lt"/>
              <a:buNone/>
            </a:pPr>
            <a:r>
              <a:rPr lang="sv-SE" sz="1200" i="0" u="none">
                <a:effectLst/>
                <a:latin typeface="Calibri" panose="020F0502020204030204" pitchFamily="34" charset="0"/>
                <a:ea typeface="Calibri" panose="020F0502020204030204" pitchFamily="34" charset="0"/>
                <a:cs typeface="Times New Roman" panose="02020603050405020304" pitchFamily="18" charset="0"/>
              </a:rPr>
              <a:t>a. Byta till egen bild: klicka på ikonen för ”Bilder” i platshållaren och infoga bild, som inte bör vara för detaljerad. </a:t>
            </a:r>
          </a:p>
          <a:p>
            <a:pPr marL="0" lvl="0" indent="0">
              <a:lnSpc>
                <a:spcPct val="107000"/>
              </a:lnSpc>
              <a:spcAft>
                <a:spcPts val="800"/>
              </a:spcAft>
              <a:buFont typeface="+mj-lt"/>
              <a:buNone/>
            </a:pPr>
            <a:r>
              <a:rPr lang="sv-SE" sz="1200" i="0" u="none">
                <a:effectLst/>
                <a:latin typeface="Calibri" panose="020F0502020204030204" pitchFamily="34" charset="0"/>
                <a:ea typeface="Calibri" panose="020F0502020204030204" pitchFamily="34" charset="0"/>
                <a:cs typeface="Times New Roman" panose="02020603050405020304" pitchFamily="18" charset="0"/>
              </a:rPr>
              <a:t>b. Flytta bilden inom bildytan: markera bilden, välj ”Beskär”, markera bilden igen och flytta/ändra storlek.</a:t>
            </a:r>
          </a:p>
          <a:p>
            <a:pPr marL="0" lvl="0" indent="0">
              <a:lnSpc>
                <a:spcPct val="107000"/>
              </a:lnSpc>
              <a:spcAft>
                <a:spcPts val="800"/>
              </a:spcAft>
              <a:buFont typeface="+mj-lt"/>
              <a:buNone/>
            </a:pPr>
            <a:r>
              <a:rPr lang="sv-SE" sz="1200" i="0" u="none">
                <a:effectLst/>
                <a:latin typeface="Calibri" panose="020F0502020204030204" pitchFamily="34" charset="0"/>
                <a:ea typeface="Calibri" panose="020F0502020204030204" pitchFamily="34" charset="0"/>
                <a:cs typeface="Times New Roman" panose="02020603050405020304" pitchFamily="18" charset="0"/>
              </a:rPr>
              <a:t>c. Byta färg på kilen: markera kilen, välj annan temafärg med ”Figurfyllning”. Om kilen inte kan markeras, markera bildytan och välj ”Placera längst bak”.</a:t>
            </a:r>
          </a:p>
        </p:txBody>
      </p:sp>
      <p:sp>
        <p:nvSpPr>
          <p:cNvPr id="14" name="Rubrik 1">
            <a:extLst>
              <a:ext uri="{FF2B5EF4-FFF2-40B4-BE49-F238E27FC236}">
                <a16:creationId xmlns:a16="http://schemas.microsoft.com/office/drawing/2014/main" id="{74DDC08D-FA75-4863-947C-517F8BA91BD7}"/>
              </a:ext>
            </a:extLst>
          </p:cNvPr>
          <p:cNvSpPr>
            <a:spLocks noGrp="1"/>
          </p:cNvSpPr>
          <p:nvPr>
            <p:ph type="title"/>
          </p:nvPr>
        </p:nvSpPr>
        <p:spPr>
          <a:xfrm>
            <a:off x="768720" y="1250479"/>
            <a:ext cx="9862886" cy="880197"/>
          </a:xfrm>
        </p:spPr>
        <p:txBody>
          <a:bodyPr/>
          <a:lstStyle>
            <a:lvl1pPr>
              <a:defRPr>
                <a:latin typeface="Arial" panose="020B0604020202020204" pitchFamily="34" charset="0"/>
              </a:defRPr>
            </a:lvl1pPr>
          </a:lstStyle>
          <a:p>
            <a:r>
              <a:rPr lang="sv-SE" dirty="0"/>
              <a:t>Klicka här för att ändra format</a:t>
            </a:r>
          </a:p>
        </p:txBody>
      </p:sp>
      <p:sp>
        <p:nvSpPr>
          <p:cNvPr id="15" name="Platshållare för innehåll 2">
            <a:extLst>
              <a:ext uri="{FF2B5EF4-FFF2-40B4-BE49-F238E27FC236}">
                <a16:creationId xmlns:a16="http://schemas.microsoft.com/office/drawing/2014/main" id="{180675CF-18A0-44DC-94A7-B0DBF8A481D3}"/>
              </a:ext>
            </a:extLst>
          </p:cNvPr>
          <p:cNvSpPr>
            <a:spLocks noGrp="1"/>
          </p:cNvSpPr>
          <p:nvPr>
            <p:ph idx="1"/>
          </p:nvPr>
        </p:nvSpPr>
        <p:spPr>
          <a:xfrm>
            <a:off x="768720" y="2397440"/>
            <a:ext cx="9862886" cy="3648517"/>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pic>
        <p:nvPicPr>
          <p:cNvPr id="8" name="Bildobjekt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695" y="208336"/>
            <a:ext cx="1702390" cy="609045"/>
          </a:xfrm>
          <a:prstGeom prst="rect">
            <a:avLst/>
          </a:prstGeom>
        </p:spPr>
      </p:pic>
      <p:pic>
        <p:nvPicPr>
          <p:cNvPr id="10" name="Bildobjekt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8400" y="204359"/>
            <a:ext cx="1695796" cy="608492"/>
          </a:xfrm>
          <a:prstGeom prst="rect">
            <a:avLst/>
          </a:prstGeom>
        </p:spPr>
      </p:pic>
    </p:spTree>
    <p:extLst>
      <p:ext uri="{BB962C8B-B14F-4D97-AF65-F5344CB8AC3E}">
        <p14:creationId xmlns:p14="http://schemas.microsoft.com/office/powerpoint/2010/main" val="304003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D002A85-B127-475E-ADC4-27F8DC22C10A}"/>
              </a:ext>
            </a:extLst>
          </p:cNvPr>
          <p:cNvSpPr>
            <a:spLocks noGrp="1"/>
          </p:cNvSpPr>
          <p:nvPr>
            <p:ph type="title"/>
          </p:nvPr>
        </p:nvSpPr>
        <p:spPr>
          <a:xfrm>
            <a:off x="755072" y="800100"/>
            <a:ext cx="10515600" cy="880197"/>
          </a:xfrm>
          <a:prstGeom prst="rect">
            <a:avLst/>
          </a:prstGeom>
        </p:spPr>
        <p:txBody>
          <a:bodyPr vert="horz" lIns="0" tIns="0" rIns="0" bIns="0" rtlCol="0" anchor="b"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58FD374E-AE23-4243-BB8A-E206234C6623}"/>
              </a:ext>
            </a:extLst>
          </p:cNvPr>
          <p:cNvSpPr>
            <a:spLocks noGrp="1"/>
          </p:cNvSpPr>
          <p:nvPr>
            <p:ph type="body" idx="1"/>
          </p:nvPr>
        </p:nvSpPr>
        <p:spPr>
          <a:xfrm>
            <a:off x="755072" y="1960708"/>
            <a:ext cx="10515600" cy="4351338"/>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4156250710"/>
      </p:ext>
    </p:extLst>
  </p:cSld>
  <p:clrMap bg1="lt1" tx1="dk1" bg2="lt2" tx2="dk2" accent1="accent1" accent2="accent2" accent3="accent3" accent4="accent4" accent5="accent5" accent6="accent6" hlink="hlink" folHlink="folHlink"/>
  <p:sldLayoutIdLst>
    <p:sldLayoutId id="2147483691" r:id="rId1"/>
    <p:sldLayoutId id="2147483664" r:id="rId2"/>
    <p:sldLayoutId id="2147483665" r:id="rId3"/>
    <p:sldLayoutId id="2147483667" r:id="rId4"/>
    <p:sldLayoutId id="2147483666" r:id="rId5"/>
    <p:sldLayoutId id="2147483652" r:id="rId6"/>
    <p:sldLayoutId id="2147483694" r:id="rId7"/>
    <p:sldLayoutId id="2147483677" r:id="rId8"/>
    <p:sldLayoutId id="2147483697" r:id="rId9"/>
    <p:sldLayoutId id="2147483699" r:id="rId10"/>
    <p:sldLayoutId id="2147483678" r:id="rId11"/>
    <p:sldLayoutId id="2147483679" r:id="rId12"/>
    <p:sldLayoutId id="2147483680" r:id="rId13"/>
    <p:sldLayoutId id="2147483681" r:id="rId14"/>
    <p:sldLayoutId id="2147483682" r:id="rId15"/>
    <p:sldLayoutId id="2147483695" r:id="rId16"/>
    <p:sldLayoutId id="2147483684" r:id="rId17"/>
    <p:sldLayoutId id="2147483685" r:id="rId18"/>
    <p:sldLayoutId id="2147483693" r:id="rId19"/>
    <p:sldLayoutId id="2147483696"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ts val="3600"/>
        </a:lnSpc>
        <a:spcBef>
          <a:spcPct val="0"/>
        </a:spcBef>
        <a:buNone/>
        <a:defRPr sz="3400" b="1"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ts val="3000"/>
        </a:lnSpc>
        <a:spcBef>
          <a:spcPts val="1000"/>
        </a:spcBef>
        <a:buSzPct val="90000"/>
        <a:buFont typeface="Arial" panose="020B0604020202020204" pitchFamily="34" charset="0"/>
        <a:buChar char="•"/>
        <a:defRPr sz="2400" kern="1200">
          <a:solidFill>
            <a:schemeClr val="tx1"/>
          </a:solidFill>
          <a:latin typeface="Arial" panose="020B0604020202020204" pitchFamily="34" charset="0"/>
          <a:ea typeface="+mn-ea"/>
          <a:cs typeface="+mn-cs"/>
        </a:defRPr>
      </a:lvl1pPr>
      <a:lvl2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Arial" panose="020B0604020202020204" pitchFamily="34" charset="0"/>
          <a:ea typeface="+mn-ea"/>
          <a:cs typeface="+mn-cs"/>
        </a:defRPr>
      </a:lvl2pPr>
      <a:lvl3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46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468C-ACEF-353E-9429-3304E6D96048}"/>
            </a:ext>
          </a:extLst>
        </p:cNvPr>
        <p:cNvGrpSpPr/>
        <p:nvPr/>
      </p:nvGrpSpPr>
      <p:grpSpPr>
        <a:xfrm>
          <a:off x="0" y="0"/>
          <a:ext cx="0" cy="0"/>
          <a:chOff x="0" y="0"/>
          <a:chExt cx="0" cy="0"/>
        </a:xfrm>
      </p:grpSpPr>
      <p:sp>
        <p:nvSpPr>
          <p:cNvPr id="6" name="textruta 5">
            <a:extLst>
              <a:ext uri="{FF2B5EF4-FFF2-40B4-BE49-F238E27FC236}">
                <a16:creationId xmlns:a16="http://schemas.microsoft.com/office/drawing/2014/main" id="{8E74DE83-CC67-A098-3E8E-05649678FB08}"/>
              </a:ext>
            </a:extLst>
          </p:cNvPr>
          <p:cNvSpPr txBox="1"/>
          <p:nvPr/>
        </p:nvSpPr>
        <p:spPr>
          <a:xfrm>
            <a:off x="7758946" y="4892560"/>
            <a:ext cx="3994380" cy="1015663"/>
          </a:xfrm>
          <a:prstGeom prst="rect">
            <a:avLst/>
          </a:prstGeom>
          <a:noFill/>
        </p:spPr>
        <p:txBody>
          <a:bodyPr wrap="square">
            <a:spAutoFit/>
          </a:bodyPr>
          <a:lstStyle/>
          <a:p>
            <a:r>
              <a:rPr lang="sv-SE" b="1" baseline="30000" dirty="0">
                <a:latin typeface="Arial" panose="020B0604020202020204" pitchFamily="34" charset="0"/>
              </a:rPr>
              <a:t>Figur 9. </a:t>
            </a:r>
            <a:r>
              <a:rPr lang="sv-SE" baseline="30000" dirty="0">
                <a:latin typeface="Arial" panose="020B0604020202020204" pitchFamily="34" charset="0"/>
              </a:rPr>
              <a:t>Översikt av de negativa påverkansfaktorerna för rödlistade arter som förekommer på land (n = 4 525). Igenväxning och brist på kontinuitets­skog är de faktorer som bedöms påverka flest rödlistade arter på land. </a:t>
            </a:r>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p:txBody>
      </p:sp>
      <p:pic>
        <p:nvPicPr>
          <p:cNvPr id="17" name="Bildobjekt 16" descr="Vågrätt stapeldiagram som visar hur många rödlistade arter som påverkas av olika negativa faktorer på land. Varje faktor representeras av två staplar: en mörk för stor negativ effekt och en ljus för viss negativ effekt. Längst ner har ’Igenväxning på land’ de längsta staplarna med flest påverkade arter, följt av ’Brist på kontinuitetsskog’, ’Upphörd/ändrad hävd’, ’Brist på grova eller gamla träd’ och ’Markstörning vid skogsbruk’. Mitten av diagrammet visar faktorer som ’Bes­kogning av öppen mark’, ’Ökad näringsbelastning’ och ’Förändrad beståndsstruktur’. I den övre delen finns faktorer med färre påverkade arter, såsom ’Jakt/insamling’, ’Effekter av andra arter’ och ’Brist på brand­successioner i skog’. Antalet arter anges längs en skala från 0 till 2000.">
            <a:extLst>
              <a:ext uri="{FF2B5EF4-FFF2-40B4-BE49-F238E27FC236}">
                <a16:creationId xmlns:a16="http://schemas.microsoft.com/office/drawing/2014/main" id="{E9102583-7EAB-2AFC-9B27-4682CBDA6BA8}"/>
              </a:ext>
            </a:extLst>
          </p:cNvPr>
          <p:cNvPicPr>
            <a:picLocks noChangeAspect="1"/>
          </p:cNvPicPr>
          <p:nvPr/>
        </p:nvPicPr>
        <p:blipFill>
          <a:blip r:embed="rId2"/>
          <a:stretch>
            <a:fillRect/>
          </a:stretch>
        </p:blipFill>
        <p:spPr>
          <a:xfrm>
            <a:off x="1115855" y="1174260"/>
            <a:ext cx="6416040" cy="4956048"/>
          </a:xfrm>
          <a:prstGeom prst="rect">
            <a:avLst/>
          </a:prstGeom>
        </p:spPr>
      </p:pic>
    </p:spTree>
    <p:extLst>
      <p:ext uri="{BB962C8B-B14F-4D97-AF65-F5344CB8AC3E}">
        <p14:creationId xmlns:p14="http://schemas.microsoft.com/office/powerpoint/2010/main" val="32250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85BBB-DC28-93C4-64C1-1E235E1320BB}"/>
            </a:ext>
          </a:extLst>
        </p:cNvPr>
        <p:cNvGrpSpPr/>
        <p:nvPr/>
      </p:nvGrpSpPr>
      <p:grpSpPr>
        <a:xfrm>
          <a:off x="0" y="0"/>
          <a:ext cx="0" cy="0"/>
          <a:chOff x="0" y="0"/>
          <a:chExt cx="0" cy="0"/>
        </a:xfrm>
      </p:grpSpPr>
      <p:sp>
        <p:nvSpPr>
          <p:cNvPr id="6" name="textruta 5">
            <a:extLst>
              <a:ext uri="{FF2B5EF4-FFF2-40B4-BE49-F238E27FC236}">
                <a16:creationId xmlns:a16="http://schemas.microsoft.com/office/drawing/2014/main" id="{70789541-92BD-300F-084A-008A3BCCE2BB}"/>
              </a:ext>
            </a:extLst>
          </p:cNvPr>
          <p:cNvSpPr txBox="1"/>
          <p:nvPr/>
        </p:nvSpPr>
        <p:spPr>
          <a:xfrm>
            <a:off x="8422354" y="4164281"/>
            <a:ext cx="3410253" cy="1384995"/>
          </a:xfrm>
          <a:prstGeom prst="rect">
            <a:avLst/>
          </a:prstGeom>
          <a:noFill/>
        </p:spPr>
        <p:txBody>
          <a:bodyPr wrap="square">
            <a:spAutoFit/>
          </a:bodyPr>
          <a:lstStyle/>
          <a:p>
            <a:r>
              <a:rPr lang="sv-SE" b="1" baseline="30000" dirty="0">
                <a:latin typeface="Arial" panose="020B0604020202020204" pitchFamily="34" charset="0"/>
              </a:rPr>
              <a:t>Figur 10. </a:t>
            </a:r>
            <a:r>
              <a:rPr lang="sv-SE" baseline="30000" dirty="0">
                <a:latin typeface="Arial" panose="020B0604020202020204" pitchFamily="34" charset="0"/>
              </a:rPr>
              <a:t>Översikt av de negativa påverkansfaktorerna för rödlistade arter som förekommer i sötvatten, brackvatten och marina miljöer (n=716). Ökad näringsbelastning, fiske och markavvattning är de faktorer som påverkar flest arter i vatten.</a:t>
            </a:r>
            <a:br>
              <a:rPr lang="sv-SE" baseline="30000" dirty="0">
                <a:latin typeface="Arial" panose="020B0604020202020204" pitchFamily="34" charset="0"/>
              </a:rPr>
            </a:br>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p:txBody>
      </p:sp>
      <p:pic>
        <p:nvPicPr>
          <p:cNvPr id="8" name="Bildobjekt 7" descr="Vågrätt stapeldiagram som visar hur många rödlistade arter i sötvatten, brackvatten och marina miljöer som påverkas av olika negativa faktorer. Varje faktor har två staplar: en mörk för stor negativ effekt och en ljus för viss negativ effekt.&#10;Längst ner i diagrammet har ’Markavvattning’ de längsta staplarna, följt av ’Ökad näringsbelastning’, ’Igenväxning i vatten’, ’Vattengrumling’ och ’Fiske’.&#10;I mitten finns faktorer som ’Vattenreglering’, ’Annan habitatförstörelse’, ’Exploatering/konstruktion’ och ’Klimatförändringar’.&#10;Överst visas faktorer med färre påverkade arter, bland annat ’Miljögifter’, ’Förbrunning av vatten’, ’Försurning’ och ’Mänsklig störning’.&#10;Antalet påverkade arter anges längs en skala från 0 till 250.">
            <a:extLst>
              <a:ext uri="{FF2B5EF4-FFF2-40B4-BE49-F238E27FC236}">
                <a16:creationId xmlns:a16="http://schemas.microsoft.com/office/drawing/2014/main" id="{3ECF87FD-CEE8-5B20-66E9-E34867242A15}"/>
              </a:ext>
            </a:extLst>
          </p:cNvPr>
          <p:cNvPicPr>
            <a:picLocks noChangeAspect="1"/>
          </p:cNvPicPr>
          <p:nvPr/>
        </p:nvPicPr>
        <p:blipFill>
          <a:blip r:embed="rId2"/>
          <a:stretch>
            <a:fillRect/>
          </a:stretch>
        </p:blipFill>
        <p:spPr>
          <a:xfrm>
            <a:off x="1709615" y="1192952"/>
            <a:ext cx="6617208" cy="4608576"/>
          </a:xfrm>
          <a:prstGeom prst="rect">
            <a:avLst/>
          </a:prstGeom>
        </p:spPr>
      </p:pic>
    </p:spTree>
    <p:extLst>
      <p:ext uri="{BB962C8B-B14F-4D97-AF65-F5344CB8AC3E}">
        <p14:creationId xmlns:p14="http://schemas.microsoft.com/office/powerpoint/2010/main" val="40580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63FA1-9B7F-11AF-A934-126E8AFEF29C}"/>
            </a:ext>
          </a:extLst>
        </p:cNvPr>
        <p:cNvGrpSpPr/>
        <p:nvPr/>
      </p:nvGrpSpPr>
      <p:grpSpPr>
        <a:xfrm>
          <a:off x="0" y="0"/>
          <a:ext cx="0" cy="0"/>
          <a:chOff x="0" y="0"/>
          <a:chExt cx="0" cy="0"/>
        </a:xfrm>
      </p:grpSpPr>
      <p:sp>
        <p:nvSpPr>
          <p:cNvPr id="6" name="textruta 5">
            <a:extLst>
              <a:ext uri="{FF2B5EF4-FFF2-40B4-BE49-F238E27FC236}">
                <a16:creationId xmlns:a16="http://schemas.microsoft.com/office/drawing/2014/main" id="{99C55008-4739-76DE-87F7-5A20E08142BE}"/>
              </a:ext>
            </a:extLst>
          </p:cNvPr>
          <p:cNvSpPr txBox="1"/>
          <p:nvPr/>
        </p:nvSpPr>
        <p:spPr>
          <a:xfrm>
            <a:off x="4737930" y="5638841"/>
            <a:ext cx="4869709" cy="1015663"/>
          </a:xfrm>
          <a:prstGeom prst="rect">
            <a:avLst/>
          </a:prstGeom>
          <a:noFill/>
        </p:spPr>
        <p:txBody>
          <a:bodyPr wrap="square">
            <a:spAutoFit/>
          </a:bodyPr>
          <a:lstStyle/>
          <a:p>
            <a:r>
              <a:rPr lang="sv-SE" b="1" baseline="30000" dirty="0">
                <a:latin typeface="Arial" panose="020B0604020202020204" pitchFamily="34" charset="0"/>
              </a:rPr>
              <a:t>Figur 11. </a:t>
            </a:r>
            <a:r>
              <a:rPr lang="sv-SE" baseline="30000" dirty="0">
                <a:latin typeface="Arial" panose="020B0604020202020204" pitchFamily="34" charset="0"/>
              </a:rPr>
              <a:t>Antalet rödlistade arter som är bofasta i respektive län. Högst antal i Skåne och Västra Götaland. Observera att Öland redovisas separat från Kalmar läns fastland.</a:t>
            </a:r>
            <a:br>
              <a:rPr lang="sv-SE" baseline="30000" dirty="0">
                <a:latin typeface="Arial" panose="020B0604020202020204" pitchFamily="34" charset="0"/>
              </a:rPr>
            </a:br>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a:p>
            <a:endParaRPr lang="sv-SE" baseline="30000" dirty="0">
              <a:latin typeface="Arial" panose="020B0604020202020204" pitchFamily="34" charset="0"/>
            </a:endParaRPr>
          </a:p>
        </p:txBody>
      </p:sp>
      <p:sp>
        <p:nvSpPr>
          <p:cNvPr id="2" name="textruta 1">
            <a:extLst>
              <a:ext uri="{FF2B5EF4-FFF2-40B4-BE49-F238E27FC236}">
                <a16:creationId xmlns:a16="http://schemas.microsoft.com/office/drawing/2014/main" id="{54FB9013-2793-DD07-E27E-01CE1C8DF190}"/>
              </a:ext>
            </a:extLst>
          </p:cNvPr>
          <p:cNvSpPr txBox="1"/>
          <p:nvPr/>
        </p:nvSpPr>
        <p:spPr>
          <a:xfrm>
            <a:off x="4737930" y="1099136"/>
            <a:ext cx="5150788" cy="338554"/>
          </a:xfrm>
          <a:prstGeom prst="rect">
            <a:avLst/>
          </a:prstGeom>
          <a:noFill/>
        </p:spPr>
        <p:txBody>
          <a:bodyPr wrap="square">
            <a:spAutoFit/>
          </a:bodyPr>
          <a:lstStyle/>
          <a:p>
            <a:pPr marR="0" rtl="0"/>
            <a:r>
              <a:rPr lang="sv-SE" sz="2400" b="0" i="0" u="none" strike="noStrike" baseline="30000" dirty="0">
                <a:solidFill>
                  <a:srgbClr val="000000"/>
                </a:solidFill>
                <a:latin typeface="Arial" panose="020B0604020202020204" pitchFamily="34" charset="0"/>
              </a:rPr>
              <a:t>Antalet rödlistade arter som är bofasta i respektive län</a:t>
            </a:r>
          </a:p>
        </p:txBody>
      </p:sp>
      <p:pic>
        <p:nvPicPr>
          <p:cNvPr id="8" name="Bildobjekt 7" descr="Karta över Sverige där varje län är färgat i en rosa till mörklila ton utifrån antal rödlistade arter. Mörkare färg motsvarar fler arter. I varje län står en siffra som anger antalet rödlistade arter. De högsta värdena finns i västra Götaland (2 283) och i Halland (2 182). Andra höga värden finns bland annat i Stockholm (1 478), Skåne (1 770) och Gotland (1 569). De nordliga länen har lägre värden, till exempel 1 304 i Norrbotten, 1 041 i Västerbotten och 934 i Jämtland. Värdena varierar i övriga län från 755 till 1 378.">
            <a:extLst>
              <a:ext uri="{FF2B5EF4-FFF2-40B4-BE49-F238E27FC236}">
                <a16:creationId xmlns:a16="http://schemas.microsoft.com/office/drawing/2014/main" id="{2F2356FE-1313-E513-B981-29E3754C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6089" y="318977"/>
            <a:ext cx="2596461" cy="6097698"/>
          </a:xfrm>
          <a:prstGeom prst="rect">
            <a:avLst/>
          </a:prstGeom>
        </p:spPr>
      </p:pic>
    </p:spTree>
    <p:extLst>
      <p:ext uri="{BB962C8B-B14F-4D97-AF65-F5344CB8AC3E}">
        <p14:creationId xmlns:p14="http://schemas.microsoft.com/office/powerpoint/2010/main" val="82770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2DD94-1CD5-0A20-B81E-94ADB8DB17FA}"/>
            </a:ext>
          </a:extLst>
        </p:cNvPr>
        <p:cNvGrpSpPr/>
        <p:nvPr/>
      </p:nvGrpSpPr>
      <p:grpSpPr>
        <a:xfrm>
          <a:off x="0" y="0"/>
          <a:ext cx="0" cy="0"/>
          <a:chOff x="0" y="0"/>
          <a:chExt cx="0" cy="0"/>
        </a:xfrm>
      </p:grpSpPr>
      <p:sp>
        <p:nvSpPr>
          <p:cNvPr id="2" name="textruta 1">
            <a:extLst>
              <a:ext uri="{FF2B5EF4-FFF2-40B4-BE49-F238E27FC236}">
                <a16:creationId xmlns:a16="http://schemas.microsoft.com/office/drawing/2014/main" id="{87A1DB2F-E413-B06D-05EF-74CEC1188E16}"/>
              </a:ext>
            </a:extLst>
          </p:cNvPr>
          <p:cNvSpPr txBox="1"/>
          <p:nvPr/>
        </p:nvSpPr>
        <p:spPr>
          <a:xfrm>
            <a:off x="1" y="715921"/>
            <a:ext cx="12192000" cy="338554"/>
          </a:xfrm>
          <a:prstGeom prst="rect">
            <a:avLst/>
          </a:prstGeom>
          <a:noFill/>
        </p:spPr>
        <p:txBody>
          <a:bodyPr wrap="square">
            <a:spAutoFit/>
          </a:bodyPr>
          <a:lstStyle/>
          <a:p>
            <a:pPr marR="0" algn="ctr" rtl="0"/>
            <a:r>
              <a:rPr lang="sv-SE" sz="2400" b="0" i="0" u="none" strike="noStrike" baseline="30000" dirty="0">
                <a:solidFill>
                  <a:srgbClr val="000000"/>
                </a:solidFill>
                <a:latin typeface="Arial" panose="020B0604020202020204" pitchFamily="34" charset="0"/>
              </a:rPr>
              <a:t>Utdöendespiral</a:t>
            </a:r>
          </a:p>
        </p:txBody>
      </p:sp>
      <p:sp>
        <p:nvSpPr>
          <p:cNvPr id="6" name="textruta 5">
            <a:extLst>
              <a:ext uri="{FF2B5EF4-FFF2-40B4-BE49-F238E27FC236}">
                <a16:creationId xmlns:a16="http://schemas.microsoft.com/office/drawing/2014/main" id="{6D1E77A5-0502-1793-4404-37930291548E}"/>
              </a:ext>
            </a:extLst>
          </p:cNvPr>
          <p:cNvSpPr txBox="1"/>
          <p:nvPr/>
        </p:nvSpPr>
        <p:spPr>
          <a:xfrm>
            <a:off x="6813229" y="5157624"/>
            <a:ext cx="4931437" cy="1200329"/>
          </a:xfrm>
          <a:prstGeom prst="rect">
            <a:avLst/>
          </a:prstGeom>
          <a:noFill/>
        </p:spPr>
        <p:txBody>
          <a:bodyPr wrap="square">
            <a:spAutoFit/>
          </a:bodyPr>
          <a:lstStyle/>
          <a:p>
            <a:r>
              <a:rPr lang="sv-SE" b="1" baseline="30000" dirty="0">
                <a:latin typeface="Arial" panose="020B0604020202020204" pitchFamily="34" charset="0"/>
              </a:rPr>
              <a:t>Figur 12.</a:t>
            </a:r>
            <a:r>
              <a:rPr lang="sv-SE" baseline="30000" dirty="0">
                <a:latin typeface="Arial" panose="020B0604020202020204" pitchFamily="34" charset="0"/>
              </a:rPr>
              <a:t> I små och isolerade populationer är risken stor för en fortsatt minskning till följd av demografiska, miljömässiga och genetiska faktorer. I värsta fall kan det leda till en självförstärkande process </a:t>
            </a:r>
            <a:br>
              <a:rPr lang="sv-SE" baseline="30000" dirty="0">
                <a:latin typeface="Arial" panose="020B0604020202020204" pitchFamily="34" charset="0"/>
              </a:rPr>
            </a:br>
            <a:r>
              <a:rPr lang="sv-SE" baseline="30000" dirty="0">
                <a:latin typeface="Arial" panose="020B0604020202020204" pitchFamily="34" charset="0"/>
              </a:rPr>
              <a:t>– en utdöendespiral (</a:t>
            </a:r>
            <a:r>
              <a:rPr lang="sv-SE" i="1" baseline="30000" dirty="0">
                <a:latin typeface="Arial" panose="020B0604020202020204" pitchFamily="34" charset="0"/>
              </a:rPr>
              <a:t>the </a:t>
            </a:r>
            <a:r>
              <a:rPr lang="sv-SE" i="1" baseline="30000" dirty="0" err="1">
                <a:latin typeface="Arial" panose="020B0604020202020204" pitchFamily="34" charset="0"/>
              </a:rPr>
              <a:t>extinction</a:t>
            </a:r>
            <a:r>
              <a:rPr lang="sv-SE" i="1" baseline="30000" dirty="0">
                <a:latin typeface="Arial" panose="020B0604020202020204" pitchFamily="34" charset="0"/>
              </a:rPr>
              <a:t> </a:t>
            </a:r>
            <a:r>
              <a:rPr lang="sv-SE" i="1" baseline="30000" dirty="0" err="1">
                <a:latin typeface="Arial" panose="020B0604020202020204" pitchFamily="34" charset="0"/>
              </a:rPr>
              <a:t>vortex</a:t>
            </a:r>
            <a:r>
              <a:rPr lang="sv-SE" baseline="30000" dirty="0">
                <a:latin typeface="Arial" panose="020B0604020202020204" pitchFamily="34" charset="0"/>
              </a:rPr>
              <a:t>, </a:t>
            </a:r>
            <a:r>
              <a:rPr lang="sv-SE" baseline="30000" dirty="0" err="1">
                <a:latin typeface="Arial" panose="020B0604020202020204" pitchFamily="34" charset="0"/>
              </a:rPr>
              <a:t>Gilpin</a:t>
            </a:r>
            <a:r>
              <a:rPr lang="sv-SE" baseline="30000" dirty="0">
                <a:latin typeface="Arial" panose="020B0604020202020204" pitchFamily="34" charset="0"/>
              </a:rPr>
              <a:t> &amp; </a:t>
            </a:r>
            <a:r>
              <a:rPr lang="sv-SE" baseline="30000" dirty="0" err="1">
                <a:latin typeface="Arial" panose="020B0604020202020204" pitchFamily="34" charset="0"/>
              </a:rPr>
              <a:t>Soulé</a:t>
            </a:r>
            <a:r>
              <a:rPr lang="sv-SE" baseline="30000" dirty="0">
                <a:latin typeface="Arial" panose="020B0604020202020204" pitchFamily="34" charset="0"/>
              </a:rPr>
              <a:t> 1986).</a:t>
            </a:r>
          </a:p>
          <a:p>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a:p>
            <a:endParaRPr lang="sv-SE" baseline="30000" dirty="0">
              <a:latin typeface="Arial" panose="020B0604020202020204" pitchFamily="34" charset="0"/>
            </a:endParaRPr>
          </a:p>
        </p:txBody>
      </p:sp>
      <p:pic>
        <p:nvPicPr>
          <p:cNvPr id="4" name="Bildobjekt 3" descr="Illustration av en utdöendespiral där olika steg visas som textfält sammankopplade i en cirkel med pilmarkeringar. Stegen lyder:&#10;• ’Liten population’&#10;• ’Inavel, slumpmässiga genetiska förändringar’&#10;• ’Förlust av genetisk variation’&#10;• ’Lägre reproduktion, högre dödlighet’&#10;• ’Reducerad hälsa hos individer och anpassningsförmåga hos populationer’&#10;• ’Ännu mindre population’&#10;Pilar visar hur stegen leder vidare till varandra i en nedåtgående spiral.">
            <a:extLst>
              <a:ext uri="{FF2B5EF4-FFF2-40B4-BE49-F238E27FC236}">
                <a16:creationId xmlns:a16="http://schemas.microsoft.com/office/drawing/2014/main" id="{A25D81BC-C644-C15D-560E-0323C710A5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7162" y="1165248"/>
            <a:ext cx="4677675" cy="4694585"/>
          </a:xfrm>
          <a:prstGeom prst="rect">
            <a:avLst/>
          </a:prstGeom>
        </p:spPr>
      </p:pic>
    </p:spTree>
    <p:extLst>
      <p:ext uri="{BB962C8B-B14F-4D97-AF65-F5344CB8AC3E}">
        <p14:creationId xmlns:p14="http://schemas.microsoft.com/office/powerpoint/2010/main" val="324094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8F05A-B424-1D45-A7BA-6DAABCE0EE86}"/>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5B310B3F-A7F2-F7C1-1FC8-23CDB2428934}"/>
              </a:ext>
            </a:extLst>
          </p:cNvPr>
          <p:cNvSpPr txBox="1"/>
          <p:nvPr/>
        </p:nvSpPr>
        <p:spPr>
          <a:xfrm>
            <a:off x="7425941" y="3992329"/>
            <a:ext cx="4283838" cy="1015663"/>
          </a:xfrm>
          <a:prstGeom prst="rect">
            <a:avLst/>
          </a:prstGeom>
          <a:noFill/>
        </p:spPr>
        <p:txBody>
          <a:bodyPr wrap="square">
            <a:spAutoFit/>
          </a:bodyPr>
          <a:lstStyle/>
          <a:p>
            <a:r>
              <a:rPr lang="sv-SE" b="1" baseline="30000" dirty="0">
                <a:latin typeface="Arial" panose="020B0604020202020204" pitchFamily="34" charset="0"/>
              </a:rPr>
              <a:t>Figur 13. </a:t>
            </a:r>
            <a:r>
              <a:rPr lang="sv-SE" baseline="30000" dirty="0">
                <a:latin typeface="Arial" panose="020B0604020202020204" pitchFamily="34" charset="0"/>
              </a:rPr>
              <a:t>De 14 viktigaste påverkansfaktorerna för rödlistade kärlväxtarter. Arter i de artrika småartsgrupperna daggkåpor, </a:t>
            </a:r>
            <a:r>
              <a:rPr lang="sv-SE" baseline="30000" dirty="0" err="1">
                <a:latin typeface="Arial" panose="020B0604020202020204" pitchFamily="34" charset="0"/>
              </a:rPr>
              <a:t>hökfibblor</a:t>
            </a:r>
            <a:r>
              <a:rPr lang="sv-SE" baseline="30000" dirty="0">
                <a:latin typeface="Arial" panose="020B0604020202020204" pitchFamily="34" charset="0"/>
              </a:rPr>
              <a:t>, maj­smörblommor, björnbär och maskrosor ingår inte i arturvalet.</a:t>
            </a:r>
            <a:br>
              <a:rPr lang="sv-SE" baseline="30000" dirty="0">
                <a:latin typeface="Arial" panose="020B0604020202020204" pitchFamily="34" charset="0"/>
              </a:rPr>
            </a:br>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p:txBody>
      </p:sp>
      <p:pic>
        <p:nvPicPr>
          <p:cNvPr id="6" name="Bildobjekt 5" descr="Vågrätt stapeldiagram som visar de 14 viktigaste negativa påverkanfaktorerna för rödlistade kärlväxter. Varje rad har två staplar: en mörk för ’stor negativ effekt’ och en ljus för ’viss negativ effekt’.&#10;De faktorer som påverkar flest arter är ’Igenväxning på land’, följt av ’Upphörd/ändrad hävd’, ’Ökad näringsbelastning’, ’Markavvattning’ och ’Bekämpningsmedel’.&#10;Mellangruppen omfattar faktorer som ’Exploatering/konstruktion’, ’Intensivt åkerbruk’, ’Igenväxning i vatten’ och ’Vattenreglering’.&#10;Färre arter påverkas av faktorer som ’Klimatförändringar’, ’Annan habitatförstörelse’, ’Effekter av andra arter’ och ’Jakt/insamling’.&#10;Skalan längst ned visar antal rödlistade arter från 0 till 350.">
            <a:extLst>
              <a:ext uri="{FF2B5EF4-FFF2-40B4-BE49-F238E27FC236}">
                <a16:creationId xmlns:a16="http://schemas.microsoft.com/office/drawing/2014/main" id="{2E1D8F22-3D0A-232E-F735-AC0C662B914A}"/>
              </a:ext>
            </a:extLst>
          </p:cNvPr>
          <p:cNvPicPr>
            <a:picLocks noChangeAspect="1"/>
          </p:cNvPicPr>
          <p:nvPr/>
        </p:nvPicPr>
        <p:blipFill>
          <a:blip r:embed="rId2"/>
          <a:stretch>
            <a:fillRect/>
          </a:stretch>
        </p:blipFill>
        <p:spPr>
          <a:xfrm>
            <a:off x="1541172" y="1192544"/>
            <a:ext cx="5576316" cy="3895344"/>
          </a:xfrm>
          <a:prstGeom prst="rect">
            <a:avLst/>
          </a:prstGeom>
        </p:spPr>
      </p:pic>
    </p:spTree>
    <p:extLst>
      <p:ext uri="{BB962C8B-B14F-4D97-AF65-F5344CB8AC3E}">
        <p14:creationId xmlns:p14="http://schemas.microsoft.com/office/powerpoint/2010/main" val="422868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ED34B-312F-0380-3671-DEBDEBA5A325}"/>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DC46C723-072B-93CD-7587-41117DE6AB87}"/>
              </a:ext>
            </a:extLst>
          </p:cNvPr>
          <p:cNvSpPr txBox="1"/>
          <p:nvPr/>
        </p:nvSpPr>
        <p:spPr>
          <a:xfrm>
            <a:off x="4578678" y="4550975"/>
            <a:ext cx="4889798" cy="461665"/>
          </a:xfrm>
          <a:prstGeom prst="rect">
            <a:avLst/>
          </a:prstGeom>
          <a:noFill/>
        </p:spPr>
        <p:txBody>
          <a:bodyPr wrap="square">
            <a:spAutoFit/>
          </a:bodyPr>
          <a:lstStyle/>
          <a:p>
            <a:r>
              <a:rPr lang="sv-SE" b="1" baseline="30000" dirty="0">
                <a:latin typeface="Arial" panose="020B0604020202020204" pitchFamily="34" charset="0"/>
              </a:rPr>
              <a:t>Figur 14. </a:t>
            </a:r>
            <a:r>
              <a:rPr lang="sv-SE" baseline="30000" dirty="0">
                <a:latin typeface="Arial" panose="020B0604020202020204" pitchFamily="34" charset="0"/>
              </a:rPr>
              <a:t>De nio viktigaste påverkansfaktorerna för rödlistade alger.</a:t>
            </a:r>
            <a:br>
              <a:rPr lang="sv-SE" baseline="30000" dirty="0">
                <a:latin typeface="Arial" panose="020B0604020202020204" pitchFamily="34" charset="0"/>
              </a:rPr>
            </a:br>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p:txBody>
      </p:sp>
      <p:pic>
        <p:nvPicPr>
          <p:cNvPr id="4" name="Bildobjekt 3" descr="Vågrätt stapeldiagram som visar de nio viktigaste negativa påverkanfaktorerna för rödlistade alger. Varje faktor har två staplar: en mörk för ’stor negativ effekt’ och en ljus för ’viss negativ effekt’.&#10;’Ökad näringsbelastning’ har de längsta staplarna och påverkar flest arter, följt av ’Markavvattning’, ’Igenväxning’ och ’Vattengrumling’.&#10;Mellangruppen omfattar ’Förbruning av vatten’, ’Klimatförändringar’, ’Annan habitatförstörelse’ och ’Brist på småbiotoper’.&#10;Färst arter påverkas av ’Vattenreglering’.&#10;Den horisontella skalan visar antal rödlistade arter från 0 till 50.">
            <a:extLst>
              <a:ext uri="{FF2B5EF4-FFF2-40B4-BE49-F238E27FC236}">
                <a16:creationId xmlns:a16="http://schemas.microsoft.com/office/drawing/2014/main" id="{1B3D48DC-13D9-C9DD-5E49-20A414200FFC}"/>
              </a:ext>
            </a:extLst>
          </p:cNvPr>
          <p:cNvPicPr>
            <a:picLocks noChangeAspect="1"/>
          </p:cNvPicPr>
          <p:nvPr/>
        </p:nvPicPr>
        <p:blipFill>
          <a:blip r:embed="rId2"/>
          <a:stretch>
            <a:fillRect/>
          </a:stretch>
        </p:blipFill>
        <p:spPr>
          <a:xfrm>
            <a:off x="3271266" y="1192544"/>
            <a:ext cx="5649468" cy="2980944"/>
          </a:xfrm>
          <a:prstGeom prst="rect">
            <a:avLst/>
          </a:prstGeom>
        </p:spPr>
      </p:pic>
    </p:spTree>
    <p:extLst>
      <p:ext uri="{BB962C8B-B14F-4D97-AF65-F5344CB8AC3E}">
        <p14:creationId xmlns:p14="http://schemas.microsoft.com/office/powerpoint/2010/main" val="367114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66B1C-1537-9084-EAB5-2E48FBDF7EE4}"/>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8DF1E0DB-9CD6-4AAC-24B4-0CDB49E39A2B}"/>
              </a:ext>
            </a:extLst>
          </p:cNvPr>
          <p:cNvSpPr txBox="1"/>
          <p:nvPr/>
        </p:nvSpPr>
        <p:spPr>
          <a:xfrm>
            <a:off x="3035300" y="4089310"/>
            <a:ext cx="5949951" cy="1384995"/>
          </a:xfrm>
          <a:prstGeom prst="rect">
            <a:avLst/>
          </a:prstGeom>
          <a:noFill/>
        </p:spPr>
        <p:txBody>
          <a:bodyPr wrap="square">
            <a:spAutoFit/>
          </a:bodyPr>
          <a:lstStyle/>
          <a:p>
            <a:r>
              <a:rPr lang="sv-SE" b="1" baseline="30000" dirty="0">
                <a:latin typeface="Arial" panose="020B0604020202020204" pitchFamily="34" charset="0"/>
              </a:rPr>
              <a:t>Figur 15. </a:t>
            </a:r>
            <a:r>
              <a:rPr lang="sv-SE" baseline="30000" dirty="0">
                <a:latin typeface="Arial" panose="020B0604020202020204" pitchFamily="34" charset="0"/>
              </a:rPr>
              <a:t>Antalet mossarter i olika landskapstyper. Staplarna visar hur många rödlistade arter som förekommer i de olika landskapstyperna. Inom parentes anges hur många mossarter som totalt sett förekommer i landskapstypen. Observera att våtmarker även inkluderar stränder vid sjöar och vattendrag som är viktiga miljöer för mossor. Skogslandskapet hyser både flest arter totalt och flest rödlistade arter medan fjäll är den landskapstyp som har stor betydelse för flest rödlistade arter.</a:t>
            </a:r>
            <a:br>
              <a:rPr lang="sv-SE" baseline="30000" dirty="0">
                <a:latin typeface="Arial" panose="020B0604020202020204" pitchFamily="34" charset="0"/>
              </a:rPr>
            </a:br>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p:txBody>
      </p:sp>
      <p:pic>
        <p:nvPicPr>
          <p:cNvPr id="6" name="Bildobjekt 5" descr="Vågrätt stapeldiagram som visar hur många rödlistade arter som är knutna till olika landskapstyper. Varje landskapstyp har två staplar: en mörkgrön för ’stor betydelse’ och en ljusgrön för ’har betydelse’.&#10;Fjällmiljöer (554 arter) och våtmarker (558 arter) har de längsta staplarna, följt av skogslandskap (779 arter) och jordbrukslandskap (481 arter). Urbana miljöer (286 arter), sötvatten (93 arter) och havsstränder (31 arter) har kortare staplar. Den horisontella skalan visar antal rödlistade arter från 0 till 180.">
            <a:extLst>
              <a:ext uri="{FF2B5EF4-FFF2-40B4-BE49-F238E27FC236}">
                <a16:creationId xmlns:a16="http://schemas.microsoft.com/office/drawing/2014/main" id="{F9AD80F5-2289-4524-06F9-9DB0F14602A8}"/>
              </a:ext>
            </a:extLst>
          </p:cNvPr>
          <p:cNvPicPr>
            <a:picLocks noChangeAspect="1"/>
          </p:cNvPicPr>
          <p:nvPr/>
        </p:nvPicPr>
        <p:blipFill>
          <a:blip r:embed="rId2"/>
          <a:stretch>
            <a:fillRect/>
          </a:stretch>
        </p:blipFill>
        <p:spPr>
          <a:xfrm>
            <a:off x="3065420" y="1165248"/>
            <a:ext cx="5210556" cy="2633472"/>
          </a:xfrm>
          <a:prstGeom prst="rect">
            <a:avLst/>
          </a:prstGeom>
        </p:spPr>
      </p:pic>
    </p:spTree>
    <p:extLst>
      <p:ext uri="{BB962C8B-B14F-4D97-AF65-F5344CB8AC3E}">
        <p14:creationId xmlns:p14="http://schemas.microsoft.com/office/powerpoint/2010/main" val="415299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CE454-C86D-C797-B730-A59B6C9261C4}"/>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3A461595-EE6D-28A5-EBEB-AC13CFF498E9}"/>
              </a:ext>
            </a:extLst>
          </p:cNvPr>
          <p:cNvSpPr txBox="1"/>
          <p:nvPr/>
        </p:nvSpPr>
        <p:spPr>
          <a:xfrm>
            <a:off x="4996952" y="4689475"/>
            <a:ext cx="3545948" cy="1015663"/>
          </a:xfrm>
          <a:prstGeom prst="rect">
            <a:avLst/>
          </a:prstGeom>
          <a:noFill/>
        </p:spPr>
        <p:txBody>
          <a:bodyPr wrap="square">
            <a:spAutoFit/>
          </a:bodyPr>
          <a:lstStyle/>
          <a:p>
            <a:r>
              <a:rPr lang="sv-SE" b="1" baseline="30000" dirty="0"/>
              <a:t>Figur 16. </a:t>
            </a:r>
            <a:r>
              <a:rPr lang="sv-SE" baseline="30000" dirty="0"/>
              <a:t>De faktorer som har negativ påverkan på flest rödlistade svamparter. Endast de faktorer som totalt sett påverkar fler än 75 rödlistade arter har inkluderats i figuren.</a:t>
            </a:r>
          </a:p>
          <a:p>
            <a:endParaRPr lang="sv-SE" baseline="30000" dirty="0">
              <a:latin typeface="Arial" panose="020B0604020202020204" pitchFamily="34" charset="0"/>
            </a:endParaRPr>
          </a:p>
        </p:txBody>
      </p:sp>
      <p:pic>
        <p:nvPicPr>
          <p:cNvPr id="5" name="Bildobjekt 4" descr="Vågrätt stapeldiagram som visar de faktorer som påverkar flest rödlistade svamparter negativt. Varje rad har två staplar: en mörk för ’stor negativ effekt’ och en ljus för ’viss negativ effekt’.&#10;Faktorerna med flest påverkade arter är ’Markstörning vid skogsbruk’, följt av ’Brist på kontinuitetsskog’, ’Brist på grova eller gamla träd’ och ’Ökad näringsbelastning’.&#10;Därefter följer ’Brist på död ved’, ’Igenväxning på land’, ’Upphörd/ändrad hävd’ och ’Ökad slutenhet i trädbärande mark’.&#10;Färre arter påverkas av ’Brist på småbiotoper i jordbrukslandskapet’, ’Beskogning av öppen mark’ och ’Markavvattning’.&#10;Den horisontella skalan visar antal rödlistade arter från 0 till cirka 800.">
            <a:extLst>
              <a:ext uri="{FF2B5EF4-FFF2-40B4-BE49-F238E27FC236}">
                <a16:creationId xmlns:a16="http://schemas.microsoft.com/office/drawing/2014/main" id="{A255ED80-1E26-E6AD-1F0D-C22B7E64CE2F}"/>
              </a:ext>
            </a:extLst>
          </p:cNvPr>
          <p:cNvPicPr>
            <a:picLocks noChangeAspect="1"/>
          </p:cNvPicPr>
          <p:nvPr/>
        </p:nvPicPr>
        <p:blipFill>
          <a:blip r:embed="rId2"/>
          <a:stretch>
            <a:fillRect/>
          </a:stretch>
        </p:blipFill>
        <p:spPr>
          <a:xfrm>
            <a:off x="2812796" y="1233488"/>
            <a:ext cx="5702808" cy="3163824"/>
          </a:xfrm>
          <a:prstGeom prst="rect">
            <a:avLst/>
          </a:prstGeom>
        </p:spPr>
      </p:pic>
    </p:spTree>
    <p:extLst>
      <p:ext uri="{BB962C8B-B14F-4D97-AF65-F5344CB8AC3E}">
        <p14:creationId xmlns:p14="http://schemas.microsoft.com/office/powerpoint/2010/main" val="271656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F18D8-3CE5-7DE3-A848-6C76117DAFBA}"/>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21E726DD-8563-1C70-2F56-348AFCB8325B}"/>
              </a:ext>
            </a:extLst>
          </p:cNvPr>
          <p:cNvSpPr txBox="1"/>
          <p:nvPr/>
        </p:nvSpPr>
        <p:spPr>
          <a:xfrm>
            <a:off x="4457243" y="3978621"/>
            <a:ext cx="4673109" cy="1015663"/>
          </a:xfrm>
          <a:prstGeom prst="rect">
            <a:avLst/>
          </a:prstGeom>
          <a:noFill/>
        </p:spPr>
        <p:txBody>
          <a:bodyPr wrap="square">
            <a:spAutoFit/>
          </a:bodyPr>
          <a:lstStyle/>
          <a:p>
            <a:r>
              <a:rPr lang="sv-SE" b="1" baseline="30000" dirty="0"/>
              <a:t>Figur 17. </a:t>
            </a:r>
            <a:r>
              <a:rPr lang="sv-SE" baseline="30000" dirty="0"/>
              <a:t>Fördelning av rödlistade lavar i sex landskapstyper. Skogslandskap hyser nästan dubbelt så många arter som den med näst flest arter, jordbrukslandskap. Det totala antal bedömda lavarter inom landskapstypen är angivet inom parentes.</a:t>
            </a:r>
            <a:br>
              <a:rPr lang="sv-SE" baseline="30000" dirty="0"/>
            </a:br>
            <a:r>
              <a:rPr lang="sv-SE" i="1" baseline="30000" dirty="0">
                <a:latin typeface="Arial" panose="020B0604020202020204" pitchFamily="34" charset="0"/>
              </a:rPr>
              <a:t>Källa: SLU Artdatabanken (2026).</a:t>
            </a:r>
            <a:endParaRPr lang="sv-SE" baseline="30000" dirty="0"/>
          </a:p>
        </p:txBody>
      </p:sp>
      <p:pic>
        <p:nvPicPr>
          <p:cNvPr id="5" name="Bildobjekt 4" descr="Vågrätt stapeldiagram som visar hur många rödlistade lavar som är knutna till olika landskapstyper. Varje landskapstyp har två staplar: en mörkgrön för ’stor betydelse’ och en ljusgrön för ’har betydelse’.&#10;Skogslandskap (1 289 arter) har de längsta staplarna, följt av jordbrukslandskap (690 arter) och våtmarker (248 arter). Fjäll (450 arter) har kortare staplar, och de minsta staplarna finns för havsstränder (66 arter) och urbana miljöer (76 arter). Den horisontella skalan visar antal rödlistade arter från 0 till 350.">
            <a:extLst>
              <a:ext uri="{FF2B5EF4-FFF2-40B4-BE49-F238E27FC236}">
                <a16:creationId xmlns:a16="http://schemas.microsoft.com/office/drawing/2014/main" id="{4FE850A6-2B25-BA12-59FD-13C1DAA7B9D4}"/>
              </a:ext>
            </a:extLst>
          </p:cNvPr>
          <p:cNvPicPr>
            <a:picLocks noChangeAspect="1"/>
          </p:cNvPicPr>
          <p:nvPr/>
        </p:nvPicPr>
        <p:blipFill>
          <a:blip r:embed="rId2"/>
          <a:stretch>
            <a:fillRect/>
          </a:stretch>
        </p:blipFill>
        <p:spPr>
          <a:xfrm>
            <a:off x="3554730" y="1165248"/>
            <a:ext cx="5082540" cy="2596896"/>
          </a:xfrm>
          <a:prstGeom prst="rect">
            <a:avLst/>
          </a:prstGeom>
        </p:spPr>
      </p:pic>
    </p:spTree>
    <p:extLst>
      <p:ext uri="{BB962C8B-B14F-4D97-AF65-F5344CB8AC3E}">
        <p14:creationId xmlns:p14="http://schemas.microsoft.com/office/powerpoint/2010/main" val="149299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35F07-1C40-18AC-22B5-CC8053B7C8C1}"/>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897F7439-FC6F-E6CF-7FC5-B7E5965F4679}"/>
              </a:ext>
            </a:extLst>
          </p:cNvPr>
          <p:cNvSpPr txBox="1"/>
          <p:nvPr/>
        </p:nvSpPr>
        <p:spPr>
          <a:xfrm>
            <a:off x="4911175" y="4205737"/>
            <a:ext cx="4382951" cy="830997"/>
          </a:xfrm>
          <a:prstGeom prst="rect">
            <a:avLst/>
          </a:prstGeom>
          <a:noFill/>
        </p:spPr>
        <p:txBody>
          <a:bodyPr wrap="square">
            <a:spAutoFit/>
          </a:bodyPr>
          <a:lstStyle/>
          <a:p>
            <a:r>
              <a:rPr lang="sv-SE" b="1" baseline="30000" dirty="0"/>
              <a:t>Figur 18. </a:t>
            </a:r>
            <a:r>
              <a:rPr lang="sv-SE" baseline="30000" dirty="0"/>
              <a:t>De faktorer som har negativ påverkan på flest rödlistade fiskarter. Endast de faktorer som totalt sett påverkar fler än tre rödlistade arter har inkluderats i figuren.</a:t>
            </a:r>
            <a:br>
              <a:rPr lang="sv-SE" baseline="30000" dirty="0"/>
            </a:br>
            <a:r>
              <a:rPr lang="sv-SE" i="1" baseline="30000" dirty="0">
                <a:latin typeface="Arial" panose="020B0604020202020204" pitchFamily="34" charset="0"/>
              </a:rPr>
              <a:t>Källa: SLU Artdatabanken (2026).</a:t>
            </a:r>
            <a:r>
              <a:rPr lang="sv-SE" baseline="30000" dirty="0"/>
              <a:t> </a:t>
            </a:r>
            <a:endParaRPr lang="sv-SE" baseline="30000" dirty="0">
              <a:latin typeface="Arial" panose="020B0604020202020204" pitchFamily="34" charset="0"/>
            </a:endParaRPr>
          </a:p>
        </p:txBody>
      </p:sp>
      <p:pic>
        <p:nvPicPr>
          <p:cNvPr id="4" name="Bildobjekt 3" descr="Vågrätt stapeldiagram som visar de faktorer som har störst negativ påverkan på rödlistade fiskarter. Varje faktor har två staplar: en mörk för ’stor negativ effekt’ och en ljus för ’viss negativ effekt’.&#10;’Fiske’ har de längsta staplarna och påverkar flest arter, med en tydligt dominerande mörk stapel. Därefter följer ’Vattenreglering’ och ’Exploatering/Konstruktion’. ’Ökad näringsbelastning’ har en mellanstor ljus stapel och en liten mörk. Färre arter påverkas av ’Klimatförändringar’, ’Försurning’ och ’Förbruning av vatten’.&#10;Den horisontella skalan visar antal rödlistade arter från 0 till 40.">
            <a:extLst>
              <a:ext uri="{FF2B5EF4-FFF2-40B4-BE49-F238E27FC236}">
                <a16:creationId xmlns:a16="http://schemas.microsoft.com/office/drawing/2014/main" id="{6037EF35-1051-409C-02C6-06FAF0051983}"/>
              </a:ext>
            </a:extLst>
          </p:cNvPr>
          <p:cNvPicPr>
            <a:picLocks noChangeAspect="1"/>
          </p:cNvPicPr>
          <p:nvPr/>
        </p:nvPicPr>
        <p:blipFill>
          <a:blip r:embed="rId2"/>
          <a:stretch>
            <a:fillRect/>
          </a:stretch>
        </p:blipFill>
        <p:spPr>
          <a:xfrm>
            <a:off x="3590544" y="1206192"/>
            <a:ext cx="5010912" cy="2712720"/>
          </a:xfrm>
          <a:prstGeom prst="rect">
            <a:avLst/>
          </a:prstGeom>
        </p:spPr>
      </p:pic>
    </p:spTree>
    <p:extLst>
      <p:ext uri="{BB962C8B-B14F-4D97-AF65-F5344CB8AC3E}">
        <p14:creationId xmlns:p14="http://schemas.microsoft.com/office/powerpoint/2010/main" val="105677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A0D64-4202-092F-D9E7-530E8B420E5A}"/>
            </a:ext>
          </a:extLst>
        </p:cNvPr>
        <p:cNvGrpSpPr/>
        <p:nvPr/>
      </p:nvGrpSpPr>
      <p:grpSpPr>
        <a:xfrm>
          <a:off x="0" y="0"/>
          <a:ext cx="0" cy="0"/>
          <a:chOff x="0" y="0"/>
          <a:chExt cx="0" cy="0"/>
        </a:xfrm>
      </p:grpSpPr>
      <p:pic>
        <p:nvPicPr>
          <p:cNvPr id="10" name="Bildobjekt 9" descr="Cirkel­diagram som visar fördelningen av rödlistade arter 2025 mellan olika organismgrupper. Största andelen utgörs av svampar (967 arter), följt av skalbaggar (961), övriga insekter (771), växter (816), fjärilar (572), övriga evertebrater (564), lavar (381) och ryggradsdjur (185). Varje grupp representeras av en egen färg och andel i diagrammet">
            <a:extLst>
              <a:ext uri="{FF2B5EF4-FFF2-40B4-BE49-F238E27FC236}">
                <a16:creationId xmlns:a16="http://schemas.microsoft.com/office/drawing/2014/main" id="{FEB4F6B8-40A4-4809-E77D-C10DA56C8C0F}"/>
              </a:ext>
            </a:extLst>
          </p:cNvPr>
          <p:cNvPicPr>
            <a:picLocks noChangeAspect="1"/>
          </p:cNvPicPr>
          <p:nvPr/>
        </p:nvPicPr>
        <p:blipFill>
          <a:blip r:embed="rId2"/>
          <a:stretch>
            <a:fillRect/>
          </a:stretch>
        </p:blipFill>
        <p:spPr>
          <a:xfrm>
            <a:off x="1429994" y="1034457"/>
            <a:ext cx="5995416" cy="4407408"/>
          </a:xfrm>
          <a:prstGeom prst="rect">
            <a:avLst/>
          </a:prstGeom>
        </p:spPr>
      </p:pic>
      <p:sp>
        <p:nvSpPr>
          <p:cNvPr id="6" name="Rubrik 5">
            <a:extLst>
              <a:ext uri="{FF2B5EF4-FFF2-40B4-BE49-F238E27FC236}">
                <a16:creationId xmlns:a16="http://schemas.microsoft.com/office/drawing/2014/main" id="{F0D93025-9264-0C5C-2822-73435BD17123}"/>
              </a:ext>
            </a:extLst>
          </p:cNvPr>
          <p:cNvSpPr txBox="1">
            <a:spLocks noGrp="1"/>
          </p:cNvSpPr>
          <p:nvPr>
            <p:ph type="title" idx="4294967295"/>
          </p:nvPr>
        </p:nvSpPr>
        <p:spPr>
          <a:xfrm>
            <a:off x="7192198" y="4340698"/>
            <a:ext cx="4170311"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30000" noProof="0" dirty="0">
                <a:ln>
                  <a:noFill/>
                </a:ln>
                <a:solidFill>
                  <a:schemeClr val="tx1"/>
                </a:solidFill>
                <a:effectLst/>
                <a:uLnTx/>
                <a:uFillTx/>
                <a:latin typeface="Arial" panose="020B0604020202020204" pitchFamily="34" charset="0"/>
                <a:ea typeface="+mn-ea"/>
                <a:cs typeface="+mn-cs"/>
              </a:rPr>
              <a:t>Figur 1. </a:t>
            </a:r>
            <a:r>
              <a:rPr kumimoji="0" lang="sv-SE" sz="1800" b="0" i="0" u="none" strike="noStrike" kern="1200" cap="none" spc="0" normalizeH="0" baseline="30000" noProof="0" dirty="0">
                <a:ln>
                  <a:noFill/>
                </a:ln>
                <a:solidFill>
                  <a:schemeClr val="tx1"/>
                </a:solidFill>
                <a:effectLst/>
                <a:uLnTx/>
                <a:uFillTx/>
                <a:latin typeface="Arial" panose="020B0604020202020204" pitchFamily="34" charset="0"/>
                <a:ea typeface="+mn-ea"/>
                <a:cs typeface="+mn-cs"/>
              </a:rPr>
              <a:t>Fördelning av rödlistade arter i Rödlista 2025 mellan organismgrupper. Vissa organismgrupper har aggregerats: växter omfattar alger, mossor och kärlväxter medan övriga insekter bl.a. omfattar tvåvingar, steklar och halvvingar. </a:t>
            </a:r>
            <a:r>
              <a:rPr kumimoji="0" lang="sv-SE" sz="1800" b="0" i="1" u="none" strike="noStrike" kern="1200" cap="none" spc="0" normalizeH="0" baseline="30000" noProof="0" dirty="0">
                <a:ln>
                  <a:noFill/>
                </a:ln>
                <a:solidFill>
                  <a:schemeClr val="tx1"/>
                </a:solidFill>
                <a:effectLst/>
                <a:uLnTx/>
                <a:uFillTx/>
                <a:latin typeface="Arial" panose="020B0604020202020204" pitchFamily="34" charset="0"/>
                <a:ea typeface="+mn-ea"/>
                <a:cs typeface="+mn-cs"/>
              </a:rPr>
              <a:t>Källa: SLU Artdatabanken (2026).</a:t>
            </a:r>
          </a:p>
        </p:txBody>
      </p:sp>
    </p:spTree>
    <p:extLst>
      <p:ext uri="{BB962C8B-B14F-4D97-AF65-F5344CB8AC3E}">
        <p14:creationId xmlns:p14="http://schemas.microsoft.com/office/powerpoint/2010/main" val="260938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C5811-D665-47F0-B948-E55696C9C1BC}"/>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84F968B5-DE56-1085-DB74-A310A977790B}"/>
              </a:ext>
            </a:extLst>
          </p:cNvPr>
          <p:cNvSpPr txBox="1"/>
          <p:nvPr/>
        </p:nvSpPr>
        <p:spPr>
          <a:xfrm>
            <a:off x="4707218" y="4539349"/>
            <a:ext cx="4177474" cy="1015663"/>
          </a:xfrm>
          <a:prstGeom prst="rect">
            <a:avLst/>
          </a:prstGeom>
          <a:noFill/>
        </p:spPr>
        <p:txBody>
          <a:bodyPr wrap="square">
            <a:spAutoFit/>
          </a:bodyPr>
          <a:lstStyle/>
          <a:p>
            <a:r>
              <a:rPr lang="sv-SE" b="1" baseline="30000" dirty="0"/>
              <a:t>Figur 19. </a:t>
            </a:r>
            <a:r>
              <a:rPr lang="sv-SE" baseline="30000" dirty="0"/>
              <a:t>De faktorer som har negativ påverkan på flest rödlistade fjärilsarter. Endast de faktorer som totalt sett påverkar fler än 40 rödlistade arter har inkluderats i figuren.</a:t>
            </a:r>
            <a:br>
              <a:rPr lang="sv-SE" baseline="30000" dirty="0"/>
            </a:br>
            <a:r>
              <a:rPr lang="sv-SE" i="1" baseline="30000" dirty="0">
                <a:latin typeface="Arial" panose="020B0604020202020204" pitchFamily="34" charset="0"/>
              </a:rPr>
              <a:t>Källa: SLU Artdatabanken (2026).</a:t>
            </a:r>
            <a:r>
              <a:rPr lang="sv-SE" baseline="30000" dirty="0"/>
              <a:t> </a:t>
            </a:r>
          </a:p>
          <a:p>
            <a:endParaRPr lang="sv-SE" baseline="30000" dirty="0">
              <a:latin typeface="Arial" panose="020B0604020202020204" pitchFamily="34" charset="0"/>
            </a:endParaRPr>
          </a:p>
        </p:txBody>
      </p:sp>
      <p:pic>
        <p:nvPicPr>
          <p:cNvPr id="7" name="Bildobjekt 6" descr="Vågrätt stapeldiagram som visar de faktorer som påverkar flest rödlistade fjärilsarter negativt. Varje rad har två staplar: en mörk för ’stor negativ effekt’ och en ljus för ’viss negativ effekt’.&#10;De längsta staplarna finns för ’Igenväxning på land’, följt av ’Beskogning av öppen mark’ och ’Upphörd/ändrad hävd’. ’Ökad näringsbelastning’ och ’Exploatering/konstruktion’ har mellanstora staplar. Kortare staplar syns för ’Brist på kontinuitetsskog’, ’Minskning av relaterad art’, ’Markavvattning’, ’Annan habitatförstörelse’ och ’Klimatförändringar’.&#10;Den horisontella skalan visar antal rödlistade arter från 0 till 400.">
            <a:extLst>
              <a:ext uri="{FF2B5EF4-FFF2-40B4-BE49-F238E27FC236}">
                <a16:creationId xmlns:a16="http://schemas.microsoft.com/office/drawing/2014/main" id="{E02A865E-7444-0994-2215-976523596C5F}"/>
              </a:ext>
            </a:extLst>
          </p:cNvPr>
          <p:cNvPicPr>
            <a:picLocks noChangeAspect="1"/>
          </p:cNvPicPr>
          <p:nvPr/>
        </p:nvPicPr>
        <p:blipFill>
          <a:blip r:embed="rId2"/>
          <a:stretch>
            <a:fillRect/>
          </a:stretch>
        </p:blipFill>
        <p:spPr>
          <a:xfrm>
            <a:off x="3572256" y="1233488"/>
            <a:ext cx="5047488" cy="2956560"/>
          </a:xfrm>
          <a:prstGeom prst="rect">
            <a:avLst/>
          </a:prstGeom>
        </p:spPr>
      </p:pic>
    </p:spTree>
    <p:extLst>
      <p:ext uri="{BB962C8B-B14F-4D97-AF65-F5344CB8AC3E}">
        <p14:creationId xmlns:p14="http://schemas.microsoft.com/office/powerpoint/2010/main" val="24925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C700E-E734-E94B-6465-B5186EE08DC7}"/>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28CF7E3A-A05E-3E80-CC86-45812FEF8895}"/>
              </a:ext>
            </a:extLst>
          </p:cNvPr>
          <p:cNvSpPr txBox="1"/>
          <p:nvPr/>
        </p:nvSpPr>
        <p:spPr>
          <a:xfrm>
            <a:off x="7569176" y="4222286"/>
            <a:ext cx="3690227" cy="830997"/>
          </a:xfrm>
          <a:prstGeom prst="rect">
            <a:avLst/>
          </a:prstGeom>
          <a:noFill/>
        </p:spPr>
        <p:txBody>
          <a:bodyPr wrap="square">
            <a:spAutoFit/>
          </a:bodyPr>
          <a:lstStyle/>
          <a:p>
            <a:r>
              <a:rPr lang="sv-SE" b="1" baseline="30000" dirty="0"/>
              <a:t>Figur 20. </a:t>
            </a:r>
            <a:r>
              <a:rPr lang="sv-SE" baseline="30000" dirty="0"/>
              <a:t>Antal arter av rödlistade tvåvingar per hot/påverkan. En art kan ha mer än en klassning och arter kan i vissa fall sakna klassning.</a:t>
            </a:r>
            <a:br>
              <a:rPr lang="sv-SE" baseline="30000" dirty="0"/>
            </a:br>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p:txBody>
      </p:sp>
      <p:pic>
        <p:nvPicPr>
          <p:cNvPr id="5" name="Bildobjekt 4" descr="Vågrätt stapeldiagram som visar antal rödlistade tvåvingar per påverkan eller hot. Varje rad har två staplar: en mörk för ’stor negativ effekt’ och en ljus för ’viss negativ effekt’.&#10;De längsta staplarna finns för ’Igenväxning på land’, följt av ’Upphörd/ändrad hävd’, ’Brist på grova eller gamla träd’ och ’Brist på kontinuitetsskog’.&#10;Därefter följer ’Ändrad trädslagssammansättning’, ’Markavvattning’, ’Klimatförändringar’, ’Brist på död ved’ och ’Vattengrumling’.&#10;Kortare staplar syns för ’Minskning av värdart’, ’Brist på brand­successioner i skog’, ’Ökad näringsbelastning’, ’Exploatering/konstruktion’ och ’Bekämpningsmedel’.&#10;Den horisontella skalan visar antal rödlistade arter från 0 till cirka 120.">
            <a:extLst>
              <a:ext uri="{FF2B5EF4-FFF2-40B4-BE49-F238E27FC236}">
                <a16:creationId xmlns:a16="http://schemas.microsoft.com/office/drawing/2014/main" id="{B3E83E0F-78AD-B9BF-F2F1-B9CC2D557699}"/>
              </a:ext>
            </a:extLst>
          </p:cNvPr>
          <p:cNvPicPr>
            <a:picLocks noChangeAspect="1"/>
          </p:cNvPicPr>
          <p:nvPr/>
        </p:nvPicPr>
        <p:blipFill>
          <a:blip r:embed="rId2"/>
          <a:stretch>
            <a:fillRect/>
          </a:stretch>
        </p:blipFill>
        <p:spPr>
          <a:xfrm>
            <a:off x="1192222" y="1192544"/>
            <a:ext cx="6156960" cy="3944112"/>
          </a:xfrm>
          <a:prstGeom prst="rect">
            <a:avLst/>
          </a:prstGeom>
        </p:spPr>
      </p:pic>
    </p:spTree>
    <p:extLst>
      <p:ext uri="{BB962C8B-B14F-4D97-AF65-F5344CB8AC3E}">
        <p14:creationId xmlns:p14="http://schemas.microsoft.com/office/powerpoint/2010/main" val="423383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8BFA6-8C5D-F4C9-EE42-52AECA176682}"/>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EC328489-7BC9-DA48-E205-751C02402FD3}"/>
              </a:ext>
            </a:extLst>
          </p:cNvPr>
          <p:cNvSpPr txBox="1"/>
          <p:nvPr/>
        </p:nvSpPr>
        <p:spPr>
          <a:xfrm>
            <a:off x="7579078" y="2601475"/>
            <a:ext cx="3994380" cy="2308324"/>
          </a:xfrm>
          <a:prstGeom prst="rect">
            <a:avLst/>
          </a:prstGeom>
          <a:noFill/>
        </p:spPr>
        <p:txBody>
          <a:bodyPr wrap="square">
            <a:spAutoFit/>
          </a:bodyPr>
          <a:lstStyle/>
          <a:p>
            <a:r>
              <a:rPr lang="sv-SE" b="1" baseline="30000" dirty="0"/>
              <a:t>Figur 21</a:t>
            </a:r>
            <a:r>
              <a:rPr lang="sv-SE" baseline="30000" dirty="0"/>
              <a:t>. En jämförelse av arternas procentuella fördelning på landskapstyperna. Den nedre ljusgröna stapeln gäller alla bedömda arter i gruppen, den övre mörka gäller specifikt de rödlistade arterna 2025. Arter som förekommer i urban miljö och skog är exempelvis något underrepresenterade på rödlista 2025. Arter som förekommer på havsstrand och jordbrukslandskap är omvänt något överrepresenterade på rödlista 2025. Få arter förekommer i fjällmiljöer och ingen av dessa är rödlistad. En art kan förekomma i mer än en landskapstyp. </a:t>
            </a:r>
            <a:r>
              <a:rPr lang="sv-SE" i="1" baseline="30000" dirty="0">
                <a:latin typeface="Arial" panose="020B0604020202020204" pitchFamily="34" charset="0"/>
              </a:rPr>
              <a:t>Källa: SLU Artdatabanken (2026).</a:t>
            </a:r>
            <a:endParaRPr lang="sv-SE" baseline="30000" dirty="0"/>
          </a:p>
          <a:p>
            <a:endParaRPr lang="sv-SE" baseline="30000" dirty="0">
              <a:latin typeface="Arial" panose="020B0604020202020204" pitchFamily="34" charset="0"/>
            </a:endParaRPr>
          </a:p>
        </p:txBody>
      </p:sp>
      <p:pic>
        <p:nvPicPr>
          <p:cNvPr id="5" name="Bildobjekt 4" descr="Vågrätt stapeldiagram som jämför andelen rödlistade arter 2025 med andelen av alla bedömda arter i respektive landskapstyp. För varje landskapstyp visas två staplar: en mörkgrön för rödlistade arter 2025 och en ljusgrön för alla bedömda arter.&#10;Jordbrukslandskap har de längsta staplarna och når upp mot cirka 50 % i båda kategorier. Skogslandskap har lägre andelar, följt av våtmarker, urbana miljöer och sötvatten. Havsstränder och fjäll har de kortaste staplarna, med mindre än 10 % vardera. Skalan längs nederkanten visar andel arter från 0 % till minst 50 %.">
            <a:extLst>
              <a:ext uri="{FF2B5EF4-FFF2-40B4-BE49-F238E27FC236}">
                <a16:creationId xmlns:a16="http://schemas.microsoft.com/office/drawing/2014/main" id="{37D7328E-A9AA-6E45-5612-6B0F661FDE83}"/>
              </a:ext>
            </a:extLst>
          </p:cNvPr>
          <p:cNvPicPr>
            <a:picLocks noChangeAspect="1"/>
          </p:cNvPicPr>
          <p:nvPr/>
        </p:nvPicPr>
        <p:blipFill>
          <a:blip r:embed="rId2"/>
          <a:stretch>
            <a:fillRect/>
          </a:stretch>
        </p:blipFill>
        <p:spPr>
          <a:xfrm>
            <a:off x="1435725" y="1177319"/>
            <a:ext cx="5535168" cy="3773424"/>
          </a:xfrm>
          <a:prstGeom prst="rect">
            <a:avLst/>
          </a:prstGeom>
        </p:spPr>
      </p:pic>
    </p:spTree>
    <p:extLst>
      <p:ext uri="{BB962C8B-B14F-4D97-AF65-F5344CB8AC3E}">
        <p14:creationId xmlns:p14="http://schemas.microsoft.com/office/powerpoint/2010/main" val="1710693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EA7D7-535A-788D-4451-70DBBB5F5A27}"/>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5D0E98A3-9ED3-14B0-2D69-3A0613E78484}"/>
              </a:ext>
            </a:extLst>
          </p:cNvPr>
          <p:cNvSpPr txBox="1"/>
          <p:nvPr/>
        </p:nvSpPr>
        <p:spPr>
          <a:xfrm>
            <a:off x="7500938" y="2796014"/>
            <a:ext cx="3994380" cy="2308324"/>
          </a:xfrm>
          <a:prstGeom prst="rect">
            <a:avLst/>
          </a:prstGeom>
          <a:noFill/>
        </p:spPr>
        <p:txBody>
          <a:bodyPr wrap="square">
            <a:spAutoFit/>
          </a:bodyPr>
          <a:lstStyle/>
          <a:p>
            <a:r>
              <a:rPr lang="sv-SE" b="1" baseline="30000" dirty="0"/>
              <a:t>Figur 22</a:t>
            </a:r>
            <a:r>
              <a:rPr lang="sv-SE" baseline="30000" dirty="0"/>
              <a:t>. En jämförelse av arternas procentuella fördelning på landskapstyperna. Den nedre ljusgröna stapeln gäller alla bedömda spindeldjur, den mellersta gäller specifikt de som rödlistades 2020, och den övre mörka gäller specifikt de rödlistade 2025. Exempelvis är betydligt fler arter med förekomst i fjällmiljöer rödlistade 2025 jämfört med 2020, de är nu överrepresenterade jämfört med alla bedömda spindeldjur. Färre arter med förekomst i urban miljö rödlistades 2025 jämfört med 2020. En art kan förekomma i mer än en landskapstyp.</a:t>
            </a:r>
            <a:br>
              <a:rPr lang="sv-SE" baseline="30000" dirty="0"/>
            </a:br>
            <a:r>
              <a:rPr lang="sv-SE" i="1" baseline="30000" dirty="0">
                <a:latin typeface="Arial" panose="020B0604020202020204" pitchFamily="34" charset="0"/>
              </a:rPr>
              <a:t>Källa: SLU Artdatabanken (2026).</a:t>
            </a:r>
            <a:endParaRPr lang="sv-SE" baseline="30000" dirty="0"/>
          </a:p>
          <a:p>
            <a:endParaRPr lang="sv-SE" baseline="30000" dirty="0">
              <a:latin typeface="Arial" panose="020B0604020202020204" pitchFamily="34" charset="0"/>
            </a:endParaRPr>
          </a:p>
        </p:txBody>
      </p:sp>
      <p:pic>
        <p:nvPicPr>
          <p:cNvPr id="7" name="Bildobjekt 6" descr="Vågrätt stapeldiagram som visar andelen arter knutna till olika landskapstyper för tre grupper: rödlistade 2025, rödlistade 2020 och alla bedömda spindeldjur. Varje landskapstyp har tre staplar: mörkgrön för rödlistade 2025, mellangrön för rödlistade 2020 och ljusgrön för alla bedömda arter.&#10;Skogslandskap har de längsta staplarna för alla tre grupper, följt av jordbrukslandskap. Våtmarker, havsstränder och urbana miljöer har medellånga staplar. Fjäll har de kortaste staplarna, med låg andel i alla grupper. Den horisontella skalan visar andel arter från 0 % till minst 50 %.">
            <a:extLst>
              <a:ext uri="{FF2B5EF4-FFF2-40B4-BE49-F238E27FC236}">
                <a16:creationId xmlns:a16="http://schemas.microsoft.com/office/drawing/2014/main" id="{CDC03036-DC01-D75D-D72A-D4B3CFF944EC}"/>
              </a:ext>
            </a:extLst>
          </p:cNvPr>
          <p:cNvPicPr>
            <a:picLocks noChangeAspect="1"/>
          </p:cNvPicPr>
          <p:nvPr/>
        </p:nvPicPr>
        <p:blipFill>
          <a:blip r:embed="rId2"/>
          <a:stretch>
            <a:fillRect/>
          </a:stretch>
        </p:blipFill>
        <p:spPr>
          <a:xfrm>
            <a:off x="1417164" y="1233488"/>
            <a:ext cx="5681472" cy="3578352"/>
          </a:xfrm>
          <a:prstGeom prst="rect">
            <a:avLst/>
          </a:prstGeom>
        </p:spPr>
      </p:pic>
    </p:spTree>
    <p:extLst>
      <p:ext uri="{BB962C8B-B14F-4D97-AF65-F5344CB8AC3E}">
        <p14:creationId xmlns:p14="http://schemas.microsoft.com/office/powerpoint/2010/main" val="42389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E2966-4238-A963-92F3-0DB8494AE9E9}"/>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7F774460-60C3-21A0-A7B6-3A7FCA484DBE}"/>
              </a:ext>
            </a:extLst>
          </p:cNvPr>
          <p:cNvSpPr txBox="1"/>
          <p:nvPr/>
        </p:nvSpPr>
        <p:spPr>
          <a:xfrm>
            <a:off x="4670011" y="4557287"/>
            <a:ext cx="4617558" cy="1015663"/>
          </a:xfrm>
          <a:prstGeom prst="rect">
            <a:avLst/>
          </a:prstGeom>
          <a:noFill/>
        </p:spPr>
        <p:txBody>
          <a:bodyPr wrap="square">
            <a:spAutoFit/>
          </a:bodyPr>
          <a:lstStyle/>
          <a:p>
            <a:r>
              <a:rPr lang="sv-SE" b="1" baseline="30000" dirty="0"/>
              <a:t>Figur 23. </a:t>
            </a:r>
            <a:r>
              <a:rPr lang="sv-SE" baseline="30000" dirty="0"/>
              <a:t>De 10 viktigaste påverkansfaktorerna för rödlistade smådjur i sötvatten. Flera artgrupper har vuxen fas på land och kan därför påverkas även av faktorer i terrestra miljöer.</a:t>
            </a:r>
            <a:br>
              <a:rPr lang="sv-SE" baseline="30000" dirty="0"/>
            </a:br>
            <a:r>
              <a:rPr lang="sv-SE" i="1" baseline="30000" dirty="0">
                <a:latin typeface="Arial" panose="020B0604020202020204" pitchFamily="34" charset="0"/>
              </a:rPr>
              <a:t>Källa: SLU Artdatabanken (2026).</a:t>
            </a:r>
            <a:endParaRPr lang="sv-SE" baseline="30000" dirty="0"/>
          </a:p>
          <a:p>
            <a:endParaRPr lang="sv-SE" baseline="30000" dirty="0">
              <a:latin typeface="Arial" panose="020B0604020202020204" pitchFamily="34" charset="0"/>
            </a:endParaRPr>
          </a:p>
        </p:txBody>
      </p:sp>
      <p:pic>
        <p:nvPicPr>
          <p:cNvPr id="11" name="Bildobjekt 10" descr="Vågrätt stapeldiagram som visar de tio viktigaste påverkanfaktorerna för rödlistade smådjur i sötvatten. Varje faktor har två staplar: en mörk för ’stor negativ effekt’ och en ljus för ’viss negativ effekt’.&#10;Längst ned har ’Markavvattning’ de längsta staplarna, följt av ’Vattengrumling’, ’Igenväxning i vatten’, ’Ökad näringsbelastning’ och ’Vattenreglering’.&#10;Mellangruppen omfattar ’Annan habitatförstörelse’, ’Markstörning vid skogsbruk’ och ’Exploatering/konstruktion’.&#10;Kortare staplar finns för ’Upphörd/ändrad hävd’ och ’Effekter av andra arter’.&#10;Den horisontella skalan visar antal rödlistade arter från 0 till cirka 90.">
            <a:extLst>
              <a:ext uri="{FF2B5EF4-FFF2-40B4-BE49-F238E27FC236}">
                <a16:creationId xmlns:a16="http://schemas.microsoft.com/office/drawing/2014/main" id="{D7D9E923-EB2A-5AA4-99E8-D339EC61010B}"/>
              </a:ext>
            </a:extLst>
          </p:cNvPr>
          <p:cNvPicPr>
            <a:picLocks noChangeAspect="1"/>
          </p:cNvPicPr>
          <p:nvPr/>
        </p:nvPicPr>
        <p:blipFill>
          <a:blip r:embed="rId2"/>
          <a:stretch>
            <a:fillRect/>
          </a:stretch>
        </p:blipFill>
        <p:spPr>
          <a:xfrm>
            <a:off x="3243072" y="1178896"/>
            <a:ext cx="5705856" cy="3188208"/>
          </a:xfrm>
          <a:prstGeom prst="rect">
            <a:avLst/>
          </a:prstGeom>
        </p:spPr>
      </p:pic>
    </p:spTree>
    <p:extLst>
      <p:ext uri="{BB962C8B-B14F-4D97-AF65-F5344CB8AC3E}">
        <p14:creationId xmlns:p14="http://schemas.microsoft.com/office/powerpoint/2010/main" val="305866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1F4B-0FAC-515F-62DB-826AE6168624}"/>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19E7644A-A587-8BE5-17CD-70071D5FDA58}"/>
              </a:ext>
            </a:extLst>
          </p:cNvPr>
          <p:cNvSpPr txBox="1"/>
          <p:nvPr/>
        </p:nvSpPr>
        <p:spPr>
          <a:xfrm>
            <a:off x="4361053" y="4451201"/>
            <a:ext cx="4810242" cy="1200329"/>
          </a:xfrm>
          <a:prstGeom prst="rect">
            <a:avLst/>
          </a:prstGeom>
          <a:noFill/>
        </p:spPr>
        <p:txBody>
          <a:bodyPr wrap="square">
            <a:spAutoFit/>
          </a:bodyPr>
          <a:lstStyle/>
          <a:p>
            <a:r>
              <a:rPr lang="sv-SE" b="1" baseline="30000" dirty="0"/>
              <a:t>Figur 24. </a:t>
            </a:r>
            <a:r>
              <a:rPr lang="sv-SE" baseline="30000" dirty="0"/>
              <a:t>De viktigaste faktorerna som påverkar minst tio arter av de rödlistade evertebrater för vilka marin miljö eller </a:t>
            </a:r>
            <a:r>
              <a:rPr lang="sv-SE" baseline="30000" dirty="0" err="1"/>
              <a:t>brackvattenmiljö</a:t>
            </a:r>
            <a:r>
              <a:rPr lang="sv-SE" baseline="30000" dirty="0"/>
              <a:t> är viktig. Förstörelse av habitat genom bottentrålning eller annan åverkan har störst negativ effekt, tillsammans med fiske och ökad näringsbelastning. Klimatförändringar, främst i form av ökande havstemperaturer, påverkar också många rödlistade arter.</a:t>
            </a:r>
          </a:p>
        </p:txBody>
      </p:sp>
      <p:pic>
        <p:nvPicPr>
          <p:cNvPr id="11" name="Bildobjekt 10" descr="Vågrätt stapeldiagram som visar de viktigaste påverkanfaktorerna för rödlistade evertebrater i marina och brackvattenmiljöer. Varje faktor har två staplar: en mörk för ’stor negativ effekt’ och en ljus för ’viss negativ effekt’.&#10;De längsta staplarna finns för ’Annan habitatförstörelse’, följt av ’Botten­trålning’ och ’Fiske’. ’Ökad näringsbelastning’ och ’Klimatförändringar’ har mellanstora staplar. Kortare staplar syns för ’Minskning av relaterad art’, ’Minskad syrehalt’, ’Exploatering/konstruktion’ och ’Miljögifter’.&#10;Den horisontella skalan visar antal rödlistade arter från 0 till cirka 120">
            <a:extLst>
              <a:ext uri="{FF2B5EF4-FFF2-40B4-BE49-F238E27FC236}">
                <a16:creationId xmlns:a16="http://schemas.microsoft.com/office/drawing/2014/main" id="{83B5EB68-D24C-1214-9873-9593FB9D9F90}"/>
              </a:ext>
            </a:extLst>
          </p:cNvPr>
          <p:cNvPicPr>
            <a:picLocks noChangeAspect="1"/>
          </p:cNvPicPr>
          <p:nvPr/>
        </p:nvPicPr>
        <p:blipFill>
          <a:blip r:embed="rId2"/>
          <a:stretch>
            <a:fillRect/>
          </a:stretch>
        </p:blipFill>
        <p:spPr>
          <a:xfrm>
            <a:off x="3078480" y="1206192"/>
            <a:ext cx="6035040" cy="2907792"/>
          </a:xfrm>
          <a:prstGeom prst="rect">
            <a:avLst/>
          </a:prstGeom>
        </p:spPr>
      </p:pic>
    </p:spTree>
    <p:extLst>
      <p:ext uri="{BB962C8B-B14F-4D97-AF65-F5344CB8AC3E}">
        <p14:creationId xmlns:p14="http://schemas.microsoft.com/office/powerpoint/2010/main" val="379555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CC86A-5B64-3321-672C-E88ABF7FA283}"/>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9CD139B2-5C05-D717-BE26-8FB982D1572B}"/>
              </a:ext>
            </a:extLst>
          </p:cNvPr>
          <p:cNvSpPr txBox="1"/>
          <p:nvPr/>
        </p:nvSpPr>
        <p:spPr>
          <a:xfrm>
            <a:off x="4011168" y="4689723"/>
            <a:ext cx="4939155" cy="830997"/>
          </a:xfrm>
          <a:prstGeom prst="rect">
            <a:avLst/>
          </a:prstGeom>
          <a:noFill/>
        </p:spPr>
        <p:txBody>
          <a:bodyPr wrap="square">
            <a:spAutoFit/>
          </a:bodyPr>
          <a:lstStyle/>
          <a:p>
            <a:r>
              <a:rPr lang="sv-SE" b="1" baseline="30000" dirty="0"/>
              <a:t>Figur 25. </a:t>
            </a:r>
            <a:r>
              <a:rPr lang="sv-SE" baseline="30000" dirty="0"/>
              <a:t>Biotoper som är viktiga respektive utnyttjas av arter för vilka jordbrukslandskapet har stor betydelse. I jordbrukslandskapet är i synnerhet torra gräsmarker och trädbärande gräsmark viktiga biotoper.</a:t>
            </a:r>
            <a:br>
              <a:rPr lang="sv-SE" baseline="30000" dirty="0"/>
            </a:br>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p:txBody>
      </p:sp>
      <p:pic>
        <p:nvPicPr>
          <p:cNvPr id="7" name="Bildobjekt 6" descr="Vågrätt stapeldiagram som visar biotoper som är viktiga respektive utnyttjas av rödlistade arter knutna till jordbrukslandskapet. Varje biotop har två staplar: en mörkgrön för ’Viktig’ och en ljusgrön för ’Utnyttjas’.&#10;De längsta staplarna finns för ’Torra gräsmarker’, följt av ’Träd­bärande gräsmarker’. ’Blottad mark’, ’Mänskligt störd/skapad mark’ och ’Buskmark’ har mellanstora staplar. ’Friska gräsmarker’, ’Fuktiga–blöta gräsmarker’, ’Åkermark’ och ’Småbiotoper’ har kortare staplar.&#10;Den horisontella skalan visar antal rödlistade arter från 0 till 800.">
            <a:extLst>
              <a:ext uri="{FF2B5EF4-FFF2-40B4-BE49-F238E27FC236}">
                <a16:creationId xmlns:a16="http://schemas.microsoft.com/office/drawing/2014/main" id="{8FC04A2E-F914-91EE-99D6-35E213FF296D}"/>
              </a:ext>
            </a:extLst>
          </p:cNvPr>
          <p:cNvPicPr>
            <a:picLocks noChangeAspect="1"/>
          </p:cNvPicPr>
          <p:nvPr/>
        </p:nvPicPr>
        <p:blipFill>
          <a:blip r:embed="rId2"/>
          <a:stretch>
            <a:fillRect/>
          </a:stretch>
        </p:blipFill>
        <p:spPr>
          <a:xfrm>
            <a:off x="4011168" y="1164661"/>
            <a:ext cx="4169664" cy="3297936"/>
          </a:xfrm>
          <a:prstGeom prst="rect">
            <a:avLst/>
          </a:prstGeom>
        </p:spPr>
      </p:pic>
    </p:spTree>
    <p:extLst>
      <p:ext uri="{BB962C8B-B14F-4D97-AF65-F5344CB8AC3E}">
        <p14:creationId xmlns:p14="http://schemas.microsoft.com/office/powerpoint/2010/main" val="313971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44DA4-3EBA-B3FF-BFF0-1ADDCBA442BA}"/>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8DD86788-373C-3135-0C0C-38874A471433}"/>
              </a:ext>
            </a:extLst>
          </p:cNvPr>
          <p:cNvSpPr txBox="1"/>
          <p:nvPr/>
        </p:nvSpPr>
        <p:spPr>
          <a:xfrm>
            <a:off x="6096000" y="4247522"/>
            <a:ext cx="4127143" cy="1015663"/>
          </a:xfrm>
          <a:prstGeom prst="rect">
            <a:avLst/>
          </a:prstGeom>
          <a:noFill/>
        </p:spPr>
        <p:txBody>
          <a:bodyPr wrap="square">
            <a:spAutoFit/>
          </a:bodyPr>
          <a:lstStyle/>
          <a:p>
            <a:r>
              <a:rPr lang="sv-SE" b="1" baseline="30000" dirty="0"/>
              <a:t>Figur 26. </a:t>
            </a:r>
            <a:r>
              <a:rPr lang="sv-SE" baseline="30000" dirty="0"/>
              <a:t>De viktigaste negativa påverkansfaktorerna för arter där jordbrukslandskapet har stor betydelse. Varje art kan påverkas av flera faktorer, och en del av faktorerna påverkar också arterna i andra landskapstyper. </a:t>
            </a:r>
            <a:br>
              <a:rPr lang="sv-SE" baseline="30000" dirty="0"/>
            </a:br>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p:txBody>
      </p:sp>
      <p:pic>
        <p:nvPicPr>
          <p:cNvPr id="5" name="Bildobjekt 4" descr="Horisontellt stapeldiagram som visar hur många rödlistade arter i jordbrukslandskapet som påverkas negativt av olika faktorer. Varje faktor har en stapel i två delar: stor negativ effekt och viss negativ effekt. Igenväxning följt av upphörd eller ändrad hävd och beskogning av öppen mark påverkar flest arter.">
            <a:extLst>
              <a:ext uri="{FF2B5EF4-FFF2-40B4-BE49-F238E27FC236}">
                <a16:creationId xmlns:a16="http://schemas.microsoft.com/office/drawing/2014/main" id="{9DF78D74-62B3-084B-D744-5A3A38326E9F}"/>
              </a:ext>
            </a:extLst>
          </p:cNvPr>
          <p:cNvPicPr>
            <a:picLocks noChangeAspect="1"/>
          </p:cNvPicPr>
          <p:nvPr/>
        </p:nvPicPr>
        <p:blipFill>
          <a:blip r:embed="rId2"/>
          <a:stretch>
            <a:fillRect/>
          </a:stretch>
        </p:blipFill>
        <p:spPr>
          <a:xfrm>
            <a:off x="1567946" y="1187967"/>
            <a:ext cx="4279392" cy="4151376"/>
          </a:xfrm>
          <a:prstGeom prst="rect">
            <a:avLst/>
          </a:prstGeom>
        </p:spPr>
      </p:pic>
    </p:spTree>
    <p:extLst>
      <p:ext uri="{BB962C8B-B14F-4D97-AF65-F5344CB8AC3E}">
        <p14:creationId xmlns:p14="http://schemas.microsoft.com/office/powerpoint/2010/main" val="114133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2CFA5-E7D7-055D-61C0-27D72CC3053D}"/>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9E2E8CF1-B986-D1DD-A872-D29F1D4947B5}"/>
              </a:ext>
            </a:extLst>
          </p:cNvPr>
          <p:cNvSpPr txBox="1"/>
          <p:nvPr/>
        </p:nvSpPr>
        <p:spPr>
          <a:xfrm>
            <a:off x="7500938" y="2753528"/>
            <a:ext cx="3994380" cy="1754326"/>
          </a:xfrm>
          <a:prstGeom prst="rect">
            <a:avLst/>
          </a:prstGeom>
          <a:noFill/>
        </p:spPr>
        <p:txBody>
          <a:bodyPr wrap="square">
            <a:spAutoFit/>
          </a:bodyPr>
          <a:lstStyle/>
          <a:p>
            <a:r>
              <a:rPr lang="sv-SE" b="1" baseline="30000" dirty="0"/>
              <a:t>Figur 27. </a:t>
            </a:r>
            <a:r>
              <a:rPr lang="sv-SE" baseline="30000" dirty="0"/>
              <a:t>Staplarna visar vilka biotoper rödlistade arter i urbana miljöer är knutna till. Mänskligt störd/skapad mark inkluderar här gårdsmiljöer, bebyggda miljöer och ruderatmark och de ­flesta arter som är knutna till dessa miljöer är också knutna till blottad mark eller öppna gräsmarker (främst torra sådana). Trädbärande gräsmarker inkluderar parker och kyrkogårdar med träd. </a:t>
            </a:r>
            <a:br>
              <a:rPr lang="sv-SE" baseline="30000" dirty="0"/>
            </a:br>
            <a:r>
              <a:rPr lang="sv-SE" i="1" baseline="30000" dirty="0">
                <a:latin typeface="Arial" panose="020B0604020202020204" pitchFamily="34" charset="0"/>
              </a:rPr>
              <a:t>Källa: SLU Artdatabanken (2026).</a:t>
            </a:r>
            <a:endParaRPr lang="sv-SE" baseline="30000" dirty="0"/>
          </a:p>
          <a:p>
            <a:endParaRPr lang="sv-SE" baseline="30000" dirty="0">
              <a:latin typeface="Arial" panose="020B0604020202020204" pitchFamily="34" charset="0"/>
            </a:endParaRPr>
          </a:p>
        </p:txBody>
      </p:sp>
      <p:pic>
        <p:nvPicPr>
          <p:cNvPr id="5" name="Bildobjekt 4" descr="Horisontellt stapeldiagram som visar hur många rödlistade arter i urbana miljöer som är knutna till olika biotoper. Varje biotop visas med en stapel i två delar: viktig och utnyttjas. Mänskligt störd eller skapad mark följt av torra gräsmarker och blottad mark har de högsta värdena.">
            <a:extLst>
              <a:ext uri="{FF2B5EF4-FFF2-40B4-BE49-F238E27FC236}">
                <a16:creationId xmlns:a16="http://schemas.microsoft.com/office/drawing/2014/main" id="{EF605FCA-8285-B00A-1047-051A3151C869}"/>
              </a:ext>
            </a:extLst>
          </p:cNvPr>
          <p:cNvPicPr>
            <a:picLocks noChangeAspect="1"/>
          </p:cNvPicPr>
          <p:nvPr/>
        </p:nvPicPr>
        <p:blipFill>
          <a:blip r:embed="rId2"/>
          <a:stretch>
            <a:fillRect/>
          </a:stretch>
        </p:blipFill>
        <p:spPr>
          <a:xfrm>
            <a:off x="1495599" y="1178896"/>
            <a:ext cx="5644896" cy="3285744"/>
          </a:xfrm>
          <a:prstGeom prst="rect">
            <a:avLst/>
          </a:prstGeom>
        </p:spPr>
      </p:pic>
    </p:spTree>
    <p:extLst>
      <p:ext uri="{BB962C8B-B14F-4D97-AF65-F5344CB8AC3E}">
        <p14:creationId xmlns:p14="http://schemas.microsoft.com/office/powerpoint/2010/main" val="427539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DDB9E-E9A0-0EAD-8C3E-D7F9EB3FEC43}"/>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55E0CEDC-060B-0273-016E-979EE74153C0}"/>
              </a:ext>
            </a:extLst>
          </p:cNvPr>
          <p:cNvSpPr txBox="1"/>
          <p:nvPr/>
        </p:nvSpPr>
        <p:spPr>
          <a:xfrm>
            <a:off x="7416445" y="3429000"/>
            <a:ext cx="3994380" cy="1384995"/>
          </a:xfrm>
          <a:prstGeom prst="rect">
            <a:avLst/>
          </a:prstGeom>
          <a:noFill/>
        </p:spPr>
        <p:txBody>
          <a:bodyPr wrap="square">
            <a:spAutoFit/>
          </a:bodyPr>
          <a:lstStyle/>
          <a:p>
            <a:r>
              <a:rPr lang="sv-SE" b="1" baseline="30000" dirty="0"/>
              <a:t>Figur 28.</a:t>
            </a:r>
            <a:r>
              <a:rPr lang="sv-SE" baseline="30000" dirty="0"/>
              <a:t> De viktigaste faktorerna med ­negativ påverkan på rödlistade arter för vilka landskaps­typen urbana miljöer har stor betydelse. Varje art kan påverkas av flera faktorer och en del av faktorerna påverkar arterna främst i andra landskapstyper till exempel i jordbrukslandskapet. </a:t>
            </a:r>
            <a:r>
              <a:rPr lang="sv-SE" i="1" baseline="30000" dirty="0">
                <a:latin typeface="Arial" panose="020B0604020202020204" pitchFamily="34" charset="0"/>
              </a:rPr>
              <a:t>Källa: SLU Artdatabanken (2026).</a:t>
            </a:r>
            <a:endParaRPr lang="sv-SE" baseline="30000" dirty="0"/>
          </a:p>
          <a:p>
            <a:endParaRPr lang="sv-SE" baseline="30000" dirty="0">
              <a:latin typeface="Arial" panose="020B0604020202020204" pitchFamily="34" charset="0"/>
            </a:endParaRPr>
          </a:p>
        </p:txBody>
      </p:sp>
      <p:pic>
        <p:nvPicPr>
          <p:cNvPr id="5" name="Bildobjekt 4" descr="Horisontellt stapeldiagram som visar hur många rödlistade arter som påverkas negativt av olika faktorer i urbana miljöer. Varje faktor visas med en stapel i två delar: stor negativ effekt och viss negativ effekt. De största effekterna syns för igenväxning på land följt av beskogning av öppen mark och upphörd eller ändrad hävd.">
            <a:extLst>
              <a:ext uri="{FF2B5EF4-FFF2-40B4-BE49-F238E27FC236}">
                <a16:creationId xmlns:a16="http://schemas.microsoft.com/office/drawing/2014/main" id="{AC870125-4719-86FA-4D68-7CC244DAA412}"/>
              </a:ext>
            </a:extLst>
          </p:cNvPr>
          <p:cNvPicPr>
            <a:picLocks noChangeAspect="1"/>
          </p:cNvPicPr>
          <p:nvPr/>
        </p:nvPicPr>
        <p:blipFill>
          <a:blip r:embed="rId2"/>
          <a:stretch>
            <a:fillRect/>
          </a:stretch>
        </p:blipFill>
        <p:spPr>
          <a:xfrm>
            <a:off x="975384" y="1406331"/>
            <a:ext cx="5949696" cy="3407664"/>
          </a:xfrm>
          <a:prstGeom prst="rect">
            <a:avLst/>
          </a:prstGeom>
        </p:spPr>
      </p:pic>
    </p:spTree>
    <p:extLst>
      <p:ext uri="{BB962C8B-B14F-4D97-AF65-F5344CB8AC3E}">
        <p14:creationId xmlns:p14="http://schemas.microsoft.com/office/powerpoint/2010/main" val="309463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FB2ED-27AF-A00E-D672-47ECA930846D}"/>
            </a:ext>
          </a:extLst>
        </p:cNvPr>
        <p:cNvGrpSpPr/>
        <p:nvPr/>
      </p:nvGrpSpPr>
      <p:grpSpPr>
        <a:xfrm>
          <a:off x="0" y="0"/>
          <a:ext cx="0" cy="0"/>
          <a:chOff x="0" y="0"/>
          <a:chExt cx="0" cy="0"/>
        </a:xfrm>
      </p:grpSpPr>
      <p:sp>
        <p:nvSpPr>
          <p:cNvPr id="4" name="textruta 3">
            <a:extLst>
              <a:ext uri="{FF2B5EF4-FFF2-40B4-BE49-F238E27FC236}">
                <a16:creationId xmlns:a16="http://schemas.microsoft.com/office/drawing/2014/main" id="{45CC5E1B-61DE-F54D-28E6-ABDD50ABF67F}"/>
              </a:ext>
            </a:extLst>
          </p:cNvPr>
          <p:cNvSpPr txBox="1"/>
          <p:nvPr/>
        </p:nvSpPr>
        <p:spPr>
          <a:xfrm>
            <a:off x="4300314" y="5504088"/>
            <a:ext cx="3919666" cy="646331"/>
          </a:xfrm>
          <a:prstGeom prst="rect">
            <a:avLst/>
          </a:prstGeom>
          <a:noFill/>
        </p:spPr>
        <p:txBody>
          <a:bodyPr wrap="square">
            <a:spAutoFit/>
          </a:bodyPr>
          <a:lstStyle/>
          <a:p>
            <a:r>
              <a:rPr lang="sv-SE" b="1" baseline="30000" dirty="0">
                <a:latin typeface="Arial" panose="020B0604020202020204" pitchFamily="34" charset="0"/>
              </a:rPr>
              <a:t>Figur 2. </a:t>
            </a:r>
            <a:r>
              <a:rPr lang="sv-SE" baseline="30000" dirty="0">
                <a:latin typeface="Arial" panose="020B0604020202020204" pitchFamily="34" charset="0"/>
              </a:rPr>
              <a:t>Antal arter i Rödlista 2025 per </a:t>
            </a:r>
            <a:r>
              <a:rPr lang="sv-SE" baseline="30000" dirty="0" err="1">
                <a:latin typeface="Arial" panose="020B0604020202020204" pitchFamily="34" charset="0"/>
              </a:rPr>
              <a:t>rödlistekategori</a:t>
            </a:r>
            <a:r>
              <a:rPr lang="sv-SE" baseline="30000" dirty="0">
                <a:latin typeface="Arial" panose="020B0604020202020204" pitchFamily="34" charset="0"/>
              </a:rPr>
              <a:t>. </a:t>
            </a:r>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a:p>
            <a:endParaRPr lang="sv-SE" baseline="30000" dirty="0">
              <a:latin typeface="Arial" panose="020B0604020202020204" pitchFamily="34" charset="0"/>
            </a:endParaRPr>
          </a:p>
        </p:txBody>
      </p:sp>
      <p:pic>
        <p:nvPicPr>
          <p:cNvPr id="3" name="Bildobjekt 2" descr="Stapeldiagram som visar antal arter i Rödlista 2025 per rödlistkategori. Antalet arter är: RE – Nationellt utdöd: 186, CR – Akut hotad: 248, EN – Starkt hotad: 685, VU – Sårbar: 1440, NT – Nära hotad: 1830 och DD – Kunskapsbrist: 828. Staplarna ökar från RE till NT och minskar sedan vid DD.">
            <a:extLst>
              <a:ext uri="{FF2B5EF4-FFF2-40B4-BE49-F238E27FC236}">
                <a16:creationId xmlns:a16="http://schemas.microsoft.com/office/drawing/2014/main" id="{75A07C6A-0EC7-E27F-7182-23AE2B53A778}"/>
              </a:ext>
            </a:extLst>
          </p:cNvPr>
          <p:cNvPicPr>
            <a:picLocks noChangeAspect="1"/>
          </p:cNvPicPr>
          <p:nvPr/>
        </p:nvPicPr>
        <p:blipFill>
          <a:blip r:embed="rId2"/>
          <a:stretch>
            <a:fillRect/>
          </a:stretch>
        </p:blipFill>
        <p:spPr>
          <a:xfrm>
            <a:off x="4085844" y="1682496"/>
            <a:ext cx="4020312" cy="3493008"/>
          </a:xfrm>
          <a:prstGeom prst="rect">
            <a:avLst/>
          </a:prstGeom>
        </p:spPr>
      </p:pic>
    </p:spTree>
    <p:extLst>
      <p:ext uri="{BB962C8B-B14F-4D97-AF65-F5344CB8AC3E}">
        <p14:creationId xmlns:p14="http://schemas.microsoft.com/office/powerpoint/2010/main" val="47582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7E59C-2FAF-F3A0-7338-32EA43EAF1A7}"/>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CDC38EB3-F8E1-634E-2CF3-BD89CCB1A000}"/>
              </a:ext>
            </a:extLst>
          </p:cNvPr>
          <p:cNvSpPr txBox="1"/>
          <p:nvPr/>
        </p:nvSpPr>
        <p:spPr>
          <a:xfrm>
            <a:off x="4495668" y="3968750"/>
            <a:ext cx="4284922" cy="830997"/>
          </a:xfrm>
          <a:prstGeom prst="rect">
            <a:avLst/>
          </a:prstGeom>
          <a:noFill/>
        </p:spPr>
        <p:txBody>
          <a:bodyPr wrap="square">
            <a:spAutoFit/>
          </a:bodyPr>
          <a:lstStyle/>
          <a:p>
            <a:r>
              <a:rPr lang="sv-SE" b="1" baseline="30000" dirty="0"/>
              <a:t>Figur 29.</a:t>
            </a:r>
            <a:r>
              <a:rPr lang="sv-SE" baseline="30000" dirty="0"/>
              <a:t> De viktigaste faktorerna med negativ påverkan på rödlistade arter där landskapstypen fjäll har stor betydelse. Klimatförändringar och igenväxning är de största hoten för fjällarterna. </a:t>
            </a:r>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p:txBody>
      </p:sp>
      <p:pic>
        <p:nvPicPr>
          <p:cNvPr id="5" name="Bildobjekt 4" descr="Horisontellt stapeldiagram som visar hur många rödlistade arter i fjällmiljö som påverkas av olika faktorer. Varje faktor visas med en stapel i två delar: stor negativ effekt och viss negativ effekt. Klimatförändringar har de största effekterna följt av igenväxning på land.">
            <a:extLst>
              <a:ext uri="{FF2B5EF4-FFF2-40B4-BE49-F238E27FC236}">
                <a16:creationId xmlns:a16="http://schemas.microsoft.com/office/drawing/2014/main" id="{D3740D86-F757-68E2-0205-8FB6A4EEF4A3}"/>
              </a:ext>
            </a:extLst>
          </p:cNvPr>
          <p:cNvPicPr>
            <a:picLocks noChangeAspect="1"/>
          </p:cNvPicPr>
          <p:nvPr/>
        </p:nvPicPr>
        <p:blipFill>
          <a:blip r:embed="rId2"/>
          <a:stretch>
            <a:fillRect/>
          </a:stretch>
        </p:blipFill>
        <p:spPr>
          <a:xfrm>
            <a:off x="3669792" y="1233488"/>
            <a:ext cx="4852416" cy="2383536"/>
          </a:xfrm>
          <a:prstGeom prst="rect">
            <a:avLst/>
          </a:prstGeom>
        </p:spPr>
      </p:pic>
    </p:spTree>
    <p:extLst>
      <p:ext uri="{BB962C8B-B14F-4D97-AF65-F5344CB8AC3E}">
        <p14:creationId xmlns:p14="http://schemas.microsoft.com/office/powerpoint/2010/main" val="152353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AA4FF-C431-0C26-C80C-B96CB57A22A1}"/>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D1D2BDDD-5EDD-1B9F-C423-9006645A8A46}"/>
              </a:ext>
            </a:extLst>
          </p:cNvPr>
          <p:cNvSpPr txBox="1"/>
          <p:nvPr/>
        </p:nvSpPr>
        <p:spPr>
          <a:xfrm>
            <a:off x="7145079" y="3360760"/>
            <a:ext cx="4548871" cy="1015663"/>
          </a:xfrm>
          <a:prstGeom prst="rect">
            <a:avLst/>
          </a:prstGeom>
          <a:noFill/>
        </p:spPr>
        <p:txBody>
          <a:bodyPr wrap="square">
            <a:spAutoFit/>
          </a:bodyPr>
          <a:lstStyle/>
          <a:p>
            <a:r>
              <a:rPr lang="sv-SE" b="1" baseline="30000" dirty="0"/>
              <a:t>Figur 30.</a:t>
            </a:r>
            <a:r>
              <a:rPr lang="sv-SE" baseline="30000" dirty="0"/>
              <a:t> De viktigaste faktorerna med negativ påverkan på rödlistade arter för vilka skogslandskapet har stor betydelse. Varje art kan påverkas av flera faktorer och en del av faktorerna påverkar arterna även i andra landskapstyper till exempel i jordbrukslandskapet. </a:t>
            </a:r>
            <a:r>
              <a:rPr lang="sv-SE" i="1" baseline="30000" dirty="0">
                <a:latin typeface="Arial" panose="020B0604020202020204" pitchFamily="34" charset="0"/>
              </a:rPr>
              <a:t>Källa: SLU Artdatabanken (2026).</a:t>
            </a:r>
            <a:endParaRPr lang="sv-SE" baseline="30000" dirty="0"/>
          </a:p>
        </p:txBody>
      </p:sp>
      <p:pic>
        <p:nvPicPr>
          <p:cNvPr id="7" name="Bildobjekt 6" descr="Horisontellt stapeldiagram som visar hur många rödlistade arter som påverkas negativt av olika faktorer i skogslandskapet. Varje faktor visas med en stapel i två delar: en för stor negativ effekt och en för viss negativ effekt. De största effekterna syns för brist på kontinuitetsskog, brist på grova eller gamla träd och markstörning vid skogsbruk, följt av brist på död ved.">
            <a:extLst>
              <a:ext uri="{FF2B5EF4-FFF2-40B4-BE49-F238E27FC236}">
                <a16:creationId xmlns:a16="http://schemas.microsoft.com/office/drawing/2014/main" id="{CAEDB6E8-D3B3-D92A-E352-0DEF640F2FEA}"/>
              </a:ext>
            </a:extLst>
          </p:cNvPr>
          <p:cNvPicPr>
            <a:picLocks noChangeAspect="1"/>
          </p:cNvPicPr>
          <p:nvPr/>
        </p:nvPicPr>
        <p:blipFill>
          <a:blip r:embed="rId2"/>
          <a:stretch>
            <a:fillRect/>
          </a:stretch>
        </p:blipFill>
        <p:spPr>
          <a:xfrm>
            <a:off x="1235047" y="1202892"/>
            <a:ext cx="5730240" cy="3432048"/>
          </a:xfrm>
          <a:prstGeom prst="rect">
            <a:avLst/>
          </a:prstGeom>
        </p:spPr>
      </p:pic>
    </p:spTree>
    <p:extLst>
      <p:ext uri="{BB962C8B-B14F-4D97-AF65-F5344CB8AC3E}">
        <p14:creationId xmlns:p14="http://schemas.microsoft.com/office/powerpoint/2010/main" val="113533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58424-E9CB-5EFA-2B9B-FB7CBE7BDC86}"/>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1CE16DB7-EFA3-966E-93E5-5351F2E43B78}"/>
              </a:ext>
            </a:extLst>
          </p:cNvPr>
          <p:cNvSpPr txBox="1"/>
          <p:nvPr/>
        </p:nvSpPr>
        <p:spPr>
          <a:xfrm>
            <a:off x="7637416" y="3056767"/>
            <a:ext cx="3994380" cy="1754326"/>
          </a:xfrm>
          <a:prstGeom prst="rect">
            <a:avLst/>
          </a:prstGeom>
          <a:noFill/>
        </p:spPr>
        <p:txBody>
          <a:bodyPr wrap="square">
            <a:spAutoFit/>
          </a:bodyPr>
          <a:lstStyle/>
          <a:p>
            <a:r>
              <a:rPr lang="sv-SE" b="1" baseline="30000" dirty="0"/>
              <a:t>Figur 31. </a:t>
            </a:r>
            <a:r>
              <a:rPr lang="sv-SE" baseline="30000" dirty="0"/>
              <a:t>Biotoper som är viktiga eller utnyttjas av rödlistade arter som främst nyttjar skogliga miljöer. De flesta arterna är knutna till trädbevuxen mark, men myrmark, gläntor, blottad mark och strandbiotoper vid vattendrag och småvatten är exempel på andra viktiga livsmiljöer som är karaktäristiska för mosaikartade skogar. Flera arter förekommer även i andra landskapstyper, främst i jordbrukslandskapet. </a:t>
            </a:r>
            <a:br>
              <a:rPr lang="sv-SE" baseline="30000" dirty="0"/>
            </a:br>
            <a:r>
              <a:rPr lang="sv-SE" i="1" baseline="30000" dirty="0">
                <a:latin typeface="Arial" panose="020B0604020202020204" pitchFamily="34" charset="0"/>
              </a:rPr>
              <a:t>Källa: SLU Artdatabanken (2026).</a:t>
            </a:r>
            <a:endParaRPr lang="sv-SE" baseline="30000" dirty="0"/>
          </a:p>
        </p:txBody>
      </p:sp>
      <p:pic>
        <p:nvPicPr>
          <p:cNvPr id="5" name="Bildobjekt 4" descr="Horisontellt stapeldiagram som visar antalet rödlistade arter kopplade till olika biotoper. För varje biotop visas en stapel i två delar: en för viktig och en för utnyttja&quot;. De högsta värdena finns för ädellövskog, barrskog,  löv‑/barrblandskog och träd­bärande gräsmark.">
            <a:extLst>
              <a:ext uri="{FF2B5EF4-FFF2-40B4-BE49-F238E27FC236}">
                <a16:creationId xmlns:a16="http://schemas.microsoft.com/office/drawing/2014/main" id="{438BC105-7785-A832-8B20-20FE126BA6DC}"/>
              </a:ext>
            </a:extLst>
          </p:cNvPr>
          <p:cNvPicPr>
            <a:picLocks noChangeAspect="1"/>
          </p:cNvPicPr>
          <p:nvPr/>
        </p:nvPicPr>
        <p:blipFill>
          <a:blip r:embed="rId2"/>
          <a:stretch>
            <a:fillRect/>
          </a:stretch>
        </p:blipFill>
        <p:spPr>
          <a:xfrm>
            <a:off x="1811818" y="1249303"/>
            <a:ext cx="5510784" cy="3614928"/>
          </a:xfrm>
          <a:prstGeom prst="rect">
            <a:avLst/>
          </a:prstGeom>
        </p:spPr>
      </p:pic>
    </p:spTree>
    <p:extLst>
      <p:ext uri="{BB962C8B-B14F-4D97-AF65-F5344CB8AC3E}">
        <p14:creationId xmlns:p14="http://schemas.microsoft.com/office/powerpoint/2010/main" val="425075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3937E-61BE-D7ED-66E7-F93D199FCDBD}"/>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85590A6B-172C-7C92-F63D-C9D3D2872BD5}"/>
              </a:ext>
            </a:extLst>
          </p:cNvPr>
          <p:cNvSpPr txBox="1"/>
          <p:nvPr/>
        </p:nvSpPr>
        <p:spPr>
          <a:xfrm>
            <a:off x="7231901" y="3514064"/>
            <a:ext cx="4261895" cy="646331"/>
          </a:xfrm>
          <a:prstGeom prst="rect">
            <a:avLst/>
          </a:prstGeom>
          <a:noFill/>
        </p:spPr>
        <p:txBody>
          <a:bodyPr wrap="square">
            <a:spAutoFit/>
          </a:bodyPr>
          <a:lstStyle/>
          <a:p>
            <a:r>
              <a:rPr lang="sv-SE" b="1" baseline="30000" dirty="0"/>
              <a:t>Figur 32.</a:t>
            </a:r>
            <a:r>
              <a:rPr lang="sv-SE" baseline="30000" dirty="0"/>
              <a:t> De tio påverkansfaktorer som har störst negativ effekt på arter för vilka landskapstypen våtmark har bedömts ha stor betydelse. </a:t>
            </a:r>
            <a:r>
              <a:rPr lang="sv-SE" i="1" baseline="30000" dirty="0">
                <a:latin typeface="Arial" panose="020B0604020202020204" pitchFamily="34" charset="0"/>
              </a:rPr>
              <a:t>Källa: SLU Artdatabanken (2026).</a:t>
            </a:r>
            <a:endParaRPr lang="sv-SE" baseline="30000" dirty="0"/>
          </a:p>
        </p:txBody>
      </p:sp>
      <p:pic>
        <p:nvPicPr>
          <p:cNvPr id="7" name="Bildobjekt 6" descr="Horisontellt stapeldiagram som visar de tio påverkanfaktorer som påverkar flest arter i våtmarker negativt. Faktorerna med störst negativ effekt är markavvattning, igenväxning på land och vattenreglering. Varje faktor visas med en stapel i två delar: stor negativ effekt och viss negativ effekt.">
            <a:extLst>
              <a:ext uri="{FF2B5EF4-FFF2-40B4-BE49-F238E27FC236}">
                <a16:creationId xmlns:a16="http://schemas.microsoft.com/office/drawing/2014/main" id="{67860813-6AE0-43ED-AA32-156020BE175D}"/>
              </a:ext>
            </a:extLst>
          </p:cNvPr>
          <p:cNvPicPr>
            <a:picLocks noChangeAspect="1"/>
          </p:cNvPicPr>
          <p:nvPr/>
        </p:nvPicPr>
        <p:blipFill>
          <a:blip r:embed="rId2"/>
          <a:stretch>
            <a:fillRect/>
          </a:stretch>
        </p:blipFill>
        <p:spPr>
          <a:xfrm>
            <a:off x="1693939" y="1192544"/>
            <a:ext cx="5364480" cy="3236976"/>
          </a:xfrm>
          <a:prstGeom prst="rect">
            <a:avLst/>
          </a:prstGeom>
        </p:spPr>
      </p:pic>
    </p:spTree>
    <p:extLst>
      <p:ext uri="{BB962C8B-B14F-4D97-AF65-F5344CB8AC3E}">
        <p14:creationId xmlns:p14="http://schemas.microsoft.com/office/powerpoint/2010/main" val="122923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18626-AF31-4DA5-D135-1082E1F17567}"/>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6D40CF15-A480-D0A2-B99B-B6DC3311E324}"/>
              </a:ext>
            </a:extLst>
          </p:cNvPr>
          <p:cNvSpPr txBox="1"/>
          <p:nvPr/>
        </p:nvSpPr>
        <p:spPr>
          <a:xfrm>
            <a:off x="4445463" y="3860749"/>
            <a:ext cx="4411458" cy="461665"/>
          </a:xfrm>
          <a:prstGeom prst="rect">
            <a:avLst/>
          </a:prstGeom>
          <a:noFill/>
        </p:spPr>
        <p:txBody>
          <a:bodyPr wrap="square">
            <a:spAutoFit/>
          </a:bodyPr>
          <a:lstStyle/>
          <a:p>
            <a:r>
              <a:rPr lang="sv-SE" b="1" baseline="30000" dirty="0"/>
              <a:t>Figur 33</a:t>
            </a:r>
            <a:r>
              <a:rPr lang="sv-SE" baseline="30000" dirty="0"/>
              <a:t>. Fördelning av de rödlistade sötvattens­arterna mellan de viktigaste biotoperna. </a:t>
            </a:r>
            <a:r>
              <a:rPr lang="sv-SE" i="1" baseline="30000" dirty="0">
                <a:latin typeface="Arial" panose="020B0604020202020204" pitchFamily="34" charset="0"/>
              </a:rPr>
              <a:t>Källa: SLU Artdatabanken (2026).</a:t>
            </a:r>
            <a:endParaRPr lang="sv-SE" baseline="30000" dirty="0"/>
          </a:p>
        </p:txBody>
      </p:sp>
      <p:pic>
        <p:nvPicPr>
          <p:cNvPr id="5" name="Bildobjekt 4" descr="Ett horisontellt stapeldiagram som visar hur rödlistade sötvattensarter fördelas mellan fem viktiga biotoper. Varje biotop har en stapel i två delar: en mörkgrön som visar ”viktig” och en ljusgrön som visar ”utnyttjas”. Staplarnas längd motsvarar antal rödlistade arter, från 0 till cirka 160. De längsta staplarna finns för sjöar och vattendrag, där båda har många arter både i kategorin ”viktig” och “utnyttjas”. Småvatten och sötvattensstränder har något kortare staplar, medan myrbiotoper har den kortaste.">
            <a:extLst>
              <a:ext uri="{FF2B5EF4-FFF2-40B4-BE49-F238E27FC236}">
                <a16:creationId xmlns:a16="http://schemas.microsoft.com/office/drawing/2014/main" id="{7063EDAA-D01C-5277-6C8D-0E18E6686FE6}"/>
              </a:ext>
            </a:extLst>
          </p:cNvPr>
          <p:cNvPicPr>
            <a:picLocks noChangeAspect="1"/>
          </p:cNvPicPr>
          <p:nvPr/>
        </p:nvPicPr>
        <p:blipFill>
          <a:blip r:embed="rId2"/>
          <a:stretch>
            <a:fillRect/>
          </a:stretch>
        </p:blipFill>
        <p:spPr>
          <a:xfrm>
            <a:off x="3657600" y="1183379"/>
            <a:ext cx="4876800" cy="2322576"/>
          </a:xfrm>
          <a:prstGeom prst="rect">
            <a:avLst/>
          </a:prstGeom>
        </p:spPr>
      </p:pic>
    </p:spTree>
    <p:extLst>
      <p:ext uri="{BB962C8B-B14F-4D97-AF65-F5344CB8AC3E}">
        <p14:creationId xmlns:p14="http://schemas.microsoft.com/office/powerpoint/2010/main" val="314920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B5800-3990-CBED-F0B9-94C7C2B51E2B}"/>
            </a:ext>
          </a:extLst>
        </p:cNvPr>
        <p:cNvGrpSpPr/>
        <p:nvPr/>
      </p:nvGrpSpPr>
      <p:grpSpPr>
        <a:xfrm>
          <a:off x="0" y="0"/>
          <a:ext cx="0" cy="0"/>
          <a:chOff x="0" y="0"/>
          <a:chExt cx="0" cy="0"/>
        </a:xfrm>
      </p:grpSpPr>
      <p:sp>
        <p:nvSpPr>
          <p:cNvPr id="4" name="textruta 3">
            <a:extLst>
              <a:ext uri="{FF2B5EF4-FFF2-40B4-BE49-F238E27FC236}">
                <a16:creationId xmlns:a16="http://schemas.microsoft.com/office/drawing/2014/main" id="{11BB0C57-C9EF-BDA1-F0DB-59BBEEBC360A}"/>
              </a:ext>
            </a:extLst>
          </p:cNvPr>
          <p:cNvSpPr txBox="1"/>
          <p:nvPr/>
        </p:nvSpPr>
        <p:spPr>
          <a:xfrm>
            <a:off x="7536561" y="3936851"/>
            <a:ext cx="4456965" cy="1200329"/>
          </a:xfrm>
          <a:prstGeom prst="rect">
            <a:avLst/>
          </a:prstGeom>
          <a:noFill/>
        </p:spPr>
        <p:txBody>
          <a:bodyPr wrap="square">
            <a:spAutoFit/>
          </a:bodyPr>
          <a:lstStyle/>
          <a:p>
            <a:r>
              <a:rPr lang="sv-SE" b="1" baseline="30000" dirty="0"/>
              <a:t>Figur 34. </a:t>
            </a:r>
            <a:r>
              <a:rPr lang="sv-SE" baseline="30000" dirty="0"/>
              <a:t>De viktigaste påverkansfaktorerna för rödlistade arter i sötvattensmiljöer. Vissa av faktorerna är delvis överlappande, till exempel eutrofiering och igenväxning, men den senare av dessa omfattar, utöver näringspåverkan, även igenväxning av småvatten orsakad av upphörd hävd och skogsplantering.</a:t>
            </a:r>
            <a:br>
              <a:rPr lang="sv-SE" baseline="30000" dirty="0"/>
            </a:br>
            <a:r>
              <a:rPr lang="sv-SE" i="1" baseline="30000" dirty="0">
                <a:latin typeface="Arial" panose="020B0604020202020204" pitchFamily="34" charset="0"/>
              </a:rPr>
              <a:t>Källa: SLU Artdatabanken (2026).</a:t>
            </a:r>
            <a:endParaRPr lang="sv-SE" baseline="30000" dirty="0"/>
          </a:p>
        </p:txBody>
      </p:sp>
      <p:pic>
        <p:nvPicPr>
          <p:cNvPr id="5" name="Bildobjekt 4" descr="Ett horisontellt stapeldiagram som visar de viktigaste påverkan­s­faktorerna för rödlistade arter i sötvattensmiljöer. Varje faktor har en stapel i två delar: en mörk för ”stor negativ effekt” och en ljus för ”viss negativ effekt”. Staplarnas längd motsvarar antal rödlistade arter, från 0 till cirka 140. De faktorer som påverkar flest arter är markavvattning och ökad näringsbelastning. Markavvattning har många arter med stor negativ effekt. Vattenreglering , vattengrumling och igenväxning i vatten är också framträdande faktorer.">
            <a:extLst>
              <a:ext uri="{FF2B5EF4-FFF2-40B4-BE49-F238E27FC236}">
                <a16:creationId xmlns:a16="http://schemas.microsoft.com/office/drawing/2014/main" id="{850A302A-4874-7CC7-B097-56096E5D10E1}"/>
              </a:ext>
            </a:extLst>
          </p:cNvPr>
          <p:cNvPicPr>
            <a:picLocks noChangeAspect="1"/>
          </p:cNvPicPr>
          <p:nvPr/>
        </p:nvPicPr>
        <p:blipFill>
          <a:blip r:embed="rId2"/>
          <a:stretch>
            <a:fillRect/>
          </a:stretch>
        </p:blipFill>
        <p:spPr>
          <a:xfrm>
            <a:off x="1575427" y="1192544"/>
            <a:ext cx="5852160" cy="4029456"/>
          </a:xfrm>
          <a:prstGeom prst="rect">
            <a:avLst/>
          </a:prstGeom>
        </p:spPr>
      </p:pic>
    </p:spTree>
    <p:extLst>
      <p:ext uri="{BB962C8B-B14F-4D97-AF65-F5344CB8AC3E}">
        <p14:creationId xmlns:p14="http://schemas.microsoft.com/office/powerpoint/2010/main" val="375313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2BE0F-D693-B26D-9158-1F111A644F15}"/>
            </a:ext>
          </a:extLst>
        </p:cNvPr>
        <p:cNvGrpSpPr/>
        <p:nvPr/>
      </p:nvGrpSpPr>
      <p:grpSpPr>
        <a:xfrm>
          <a:off x="0" y="0"/>
          <a:ext cx="0" cy="0"/>
          <a:chOff x="0" y="0"/>
          <a:chExt cx="0" cy="0"/>
        </a:xfrm>
      </p:grpSpPr>
      <p:sp>
        <p:nvSpPr>
          <p:cNvPr id="4" name="textruta 3">
            <a:extLst>
              <a:ext uri="{FF2B5EF4-FFF2-40B4-BE49-F238E27FC236}">
                <a16:creationId xmlns:a16="http://schemas.microsoft.com/office/drawing/2014/main" id="{CD8915CC-15A8-5D8E-9054-B6588C09D8E1}"/>
              </a:ext>
            </a:extLst>
          </p:cNvPr>
          <p:cNvSpPr txBox="1"/>
          <p:nvPr/>
        </p:nvSpPr>
        <p:spPr>
          <a:xfrm>
            <a:off x="4571777" y="4606107"/>
            <a:ext cx="4225297" cy="1015663"/>
          </a:xfrm>
          <a:prstGeom prst="rect">
            <a:avLst/>
          </a:prstGeom>
          <a:noFill/>
        </p:spPr>
        <p:txBody>
          <a:bodyPr wrap="square">
            <a:spAutoFit/>
          </a:bodyPr>
          <a:lstStyle/>
          <a:p>
            <a:r>
              <a:rPr lang="sv-SE" b="1" baseline="30000" dirty="0"/>
              <a:t>Figur 35. </a:t>
            </a:r>
            <a:r>
              <a:rPr lang="sv-SE" baseline="30000" dirty="0"/>
              <a:t>De nio viktigaste påverkansfaktorerna för arter där landskapstypen havsstränder har stor betydelse, samt påverkansfaktor klimatförändringar som har lagts till som jämförelse trots att den rankas som nummer 15.</a:t>
            </a:r>
            <a:br>
              <a:rPr lang="sv-SE" baseline="30000" dirty="0"/>
            </a:br>
            <a:r>
              <a:rPr lang="sv-SE" i="1" baseline="30000" dirty="0">
                <a:latin typeface="Arial" panose="020B0604020202020204" pitchFamily="34" charset="0"/>
              </a:rPr>
              <a:t>Källa: SLU Artdatabanken (2026).</a:t>
            </a:r>
            <a:endParaRPr lang="sv-SE" baseline="30000" dirty="0"/>
          </a:p>
        </p:txBody>
      </p:sp>
      <p:pic>
        <p:nvPicPr>
          <p:cNvPr id="7" name="Bildobjekt 6" descr="Ett horisontellt stapeldiagram som visar de viktigaste påverkan­s­faktorerna för arter på havsstränder. Varje faktor har en stapel med två delar: en mörk för ”stor negativ effekt” och en ljus för ”viss negativ effekt”. Staplarnas längd motsvarar antal rödlistade arter.&#10;&#10;De faktorer som berör flest arter är igenväxning på land följt av exploatering/konstruktion och sedan upphörd eller ändrad hävd.">
            <a:extLst>
              <a:ext uri="{FF2B5EF4-FFF2-40B4-BE49-F238E27FC236}">
                <a16:creationId xmlns:a16="http://schemas.microsoft.com/office/drawing/2014/main" id="{BB70D098-C04C-4BE7-42F2-00E46B439AF6}"/>
              </a:ext>
            </a:extLst>
          </p:cNvPr>
          <p:cNvPicPr>
            <a:picLocks noChangeAspect="1"/>
          </p:cNvPicPr>
          <p:nvPr/>
        </p:nvPicPr>
        <p:blipFill>
          <a:blip r:embed="rId2"/>
          <a:stretch>
            <a:fillRect/>
          </a:stretch>
        </p:blipFill>
        <p:spPr>
          <a:xfrm>
            <a:off x="3285744" y="1233488"/>
            <a:ext cx="5620512" cy="3090672"/>
          </a:xfrm>
          <a:prstGeom prst="rect">
            <a:avLst/>
          </a:prstGeom>
        </p:spPr>
      </p:pic>
    </p:spTree>
    <p:extLst>
      <p:ext uri="{BB962C8B-B14F-4D97-AF65-F5344CB8AC3E}">
        <p14:creationId xmlns:p14="http://schemas.microsoft.com/office/powerpoint/2010/main" val="314084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68B5A-D17D-F5C0-BA71-991CDE503FBE}"/>
            </a:ext>
          </a:extLst>
        </p:cNvPr>
        <p:cNvGrpSpPr/>
        <p:nvPr/>
      </p:nvGrpSpPr>
      <p:grpSpPr>
        <a:xfrm>
          <a:off x="0" y="0"/>
          <a:ext cx="0" cy="0"/>
          <a:chOff x="0" y="0"/>
          <a:chExt cx="0" cy="0"/>
        </a:xfrm>
      </p:grpSpPr>
      <p:sp>
        <p:nvSpPr>
          <p:cNvPr id="4" name="textruta 3">
            <a:extLst>
              <a:ext uri="{FF2B5EF4-FFF2-40B4-BE49-F238E27FC236}">
                <a16:creationId xmlns:a16="http://schemas.microsoft.com/office/drawing/2014/main" id="{AF5C1320-9544-1CEF-C0B8-25330E05B42E}"/>
              </a:ext>
            </a:extLst>
          </p:cNvPr>
          <p:cNvSpPr txBox="1"/>
          <p:nvPr/>
        </p:nvSpPr>
        <p:spPr>
          <a:xfrm>
            <a:off x="2942585" y="4833938"/>
            <a:ext cx="5148791" cy="461665"/>
          </a:xfrm>
          <a:prstGeom prst="rect">
            <a:avLst/>
          </a:prstGeom>
          <a:noFill/>
        </p:spPr>
        <p:txBody>
          <a:bodyPr wrap="square">
            <a:spAutoFit/>
          </a:bodyPr>
          <a:lstStyle/>
          <a:p>
            <a:r>
              <a:rPr lang="sv-SE" b="1" baseline="30000" dirty="0"/>
              <a:t>Figur 36. </a:t>
            </a:r>
            <a:r>
              <a:rPr lang="sv-SE" baseline="30000" dirty="0"/>
              <a:t>De viktigaste faktorerna som påverkar minst tio rödlistade arter för vilka marin miljö har stor betydelse. </a:t>
            </a:r>
            <a:r>
              <a:rPr lang="sv-SE" i="1" baseline="30000" dirty="0">
                <a:latin typeface="Arial" panose="020B0604020202020204" pitchFamily="34" charset="0"/>
              </a:rPr>
              <a:t>Källa: SLU Artdatabanken (2026).</a:t>
            </a:r>
            <a:endParaRPr lang="sv-SE" baseline="30000" dirty="0"/>
          </a:p>
        </p:txBody>
      </p:sp>
      <p:pic>
        <p:nvPicPr>
          <p:cNvPr id="5" name="Bildobjekt 4" descr="Ett horisontellt stapeldiagram som visar vilka faktorer som påverkar arter i marina miljöer. Varje faktor har två delar av sin stapel: en mörk som visar ”stor negativ effekt” och en ljus som visar ”viss negativ effekt”. Staplarnas längd motsvarar antal rödlistade arter.&#10;De faktorer som påverkar flest arter är fiske, ökad näringsbelastning och bottentrålning, där fiske står ut med särskilt många arter som påverkas både starkt negativt och i viss grad negativt. Klimatförändringar och Annan habitatförstörelse har också betydande effekter.">
            <a:extLst>
              <a:ext uri="{FF2B5EF4-FFF2-40B4-BE49-F238E27FC236}">
                <a16:creationId xmlns:a16="http://schemas.microsoft.com/office/drawing/2014/main" id="{D66E2E55-0018-5363-970B-1899E829CBA3}"/>
              </a:ext>
            </a:extLst>
          </p:cNvPr>
          <p:cNvPicPr>
            <a:picLocks noChangeAspect="1"/>
          </p:cNvPicPr>
          <p:nvPr/>
        </p:nvPicPr>
        <p:blipFill>
          <a:blip r:embed="rId2"/>
          <a:stretch>
            <a:fillRect/>
          </a:stretch>
        </p:blipFill>
        <p:spPr>
          <a:xfrm>
            <a:off x="1650591" y="1178896"/>
            <a:ext cx="5608320" cy="3404616"/>
          </a:xfrm>
          <a:prstGeom prst="rect">
            <a:avLst/>
          </a:prstGeom>
        </p:spPr>
      </p:pic>
    </p:spTree>
    <p:extLst>
      <p:ext uri="{BB962C8B-B14F-4D97-AF65-F5344CB8AC3E}">
        <p14:creationId xmlns:p14="http://schemas.microsoft.com/office/powerpoint/2010/main" val="114110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74406-F25C-C8FD-DFD4-B34ABF46BCD9}"/>
            </a:ext>
          </a:extLst>
        </p:cNvPr>
        <p:cNvGrpSpPr/>
        <p:nvPr/>
      </p:nvGrpSpPr>
      <p:grpSpPr>
        <a:xfrm>
          <a:off x="0" y="0"/>
          <a:ext cx="0" cy="0"/>
          <a:chOff x="0" y="0"/>
          <a:chExt cx="0" cy="0"/>
        </a:xfrm>
      </p:grpSpPr>
      <p:sp>
        <p:nvSpPr>
          <p:cNvPr id="4" name="textruta 3">
            <a:extLst>
              <a:ext uri="{FF2B5EF4-FFF2-40B4-BE49-F238E27FC236}">
                <a16:creationId xmlns:a16="http://schemas.microsoft.com/office/drawing/2014/main" id="{364DFF31-2029-7C70-93A9-72D8788E6E9B}"/>
              </a:ext>
            </a:extLst>
          </p:cNvPr>
          <p:cNvSpPr txBox="1"/>
          <p:nvPr/>
        </p:nvSpPr>
        <p:spPr>
          <a:xfrm>
            <a:off x="2928938" y="4833938"/>
            <a:ext cx="4246562" cy="646331"/>
          </a:xfrm>
          <a:prstGeom prst="rect">
            <a:avLst/>
          </a:prstGeom>
          <a:noFill/>
        </p:spPr>
        <p:txBody>
          <a:bodyPr wrap="square">
            <a:spAutoFit/>
          </a:bodyPr>
          <a:lstStyle/>
          <a:p>
            <a:r>
              <a:rPr lang="sv-SE" b="1" baseline="30000" dirty="0"/>
              <a:t>Figur 37</a:t>
            </a:r>
            <a:r>
              <a:rPr lang="sv-SE" baseline="30000" dirty="0"/>
              <a:t>. De viktigaste faktorerna som påverkar minst tio rödlistade arter för vilka marin miljö har stor betydelse. </a:t>
            </a:r>
            <a:r>
              <a:rPr lang="sv-SE" i="1" baseline="30000" dirty="0">
                <a:latin typeface="Arial" panose="020B0604020202020204" pitchFamily="34" charset="0"/>
              </a:rPr>
              <a:t>Källa: SLU Artdatabanken (2026).</a:t>
            </a:r>
            <a:endParaRPr lang="sv-SE" baseline="30000" dirty="0"/>
          </a:p>
        </p:txBody>
      </p:sp>
      <p:pic>
        <p:nvPicPr>
          <p:cNvPr id="5" name="Bildobjekt 4" descr="Ett horisontellt stapeldiagram som visar vilka faktorer som påverkar arter som är beroende av brackvatten. För varje faktor visas en stapel med två delar: mörk för ”stor negativ effekt” och ljus för ”viss negativ effekt”. Längden på staplarna motsvarar antal arter. Den faktor som påverkar flest arter, speciellt med &quot;viss negativ effekt&quot; är ökad näringsbelastning. Sedan är det jämt mellan effekter av andra arter, mänsklig störning, fiske och exploatering/konstruktion.">
            <a:extLst>
              <a:ext uri="{FF2B5EF4-FFF2-40B4-BE49-F238E27FC236}">
                <a16:creationId xmlns:a16="http://schemas.microsoft.com/office/drawing/2014/main" id="{EF5A5162-E4F4-5D30-5E61-756CD4D8884F}"/>
              </a:ext>
            </a:extLst>
          </p:cNvPr>
          <p:cNvPicPr>
            <a:picLocks noChangeAspect="1"/>
          </p:cNvPicPr>
          <p:nvPr/>
        </p:nvPicPr>
        <p:blipFill>
          <a:blip r:embed="rId2"/>
          <a:stretch>
            <a:fillRect/>
          </a:stretch>
        </p:blipFill>
        <p:spPr>
          <a:xfrm>
            <a:off x="1475861" y="1192544"/>
            <a:ext cx="5827776" cy="3432048"/>
          </a:xfrm>
          <a:prstGeom prst="rect">
            <a:avLst/>
          </a:prstGeom>
        </p:spPr>
      </p:pic>
    </p:spTree>
    <p:extLst>
      <p:ext uri="{BB962C8B-B14F-4D97-AF65-F5344CB8AC3E}">
        <p14:creationId xmlns:p14="http://schemas.microsoft.com/office/powerpoint/2010/main" val="184436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ED3FC-F10E-7249-DAD0-760EDF736508}"/>
            </a:ext>
          </a:extLst>
        </p:cNvPr>
        <p:cNvGrpSpPr/>
        <p:nvPr/>
      </p:nvGrpSpPr>
      <p:grpSpPr>
        <a:xfrm>
          <a:off x="0" y="0"/>
          <a:ext cx="0" cy="0"/>
          <a:chOff x="0" y="0"/>
          <a:chExt cx="0" cy="0"/>
        </a:xfrm>
      </p:grpSpPr>
      <p:sp>
        <p:nvSpPr>
          <p:cNvPr id="6" name="textruta 5">
            <a:extLst>
              <a:ext uri="{FF2B5EF4-FFF2-40B4-BE49-F238E27FC236}">
                <a16:creationId xmlns:a16="http://schemas.microsoft.com/office/drawing/2014/main" id="{94E1CE90-4F11-E899-3545-D1381E4CB582}"/>
              </a:ext>
            </a:extLst>
          </p:cNvPr>
          <p:cNvSpPr txBox="1"/>
          <p:nvPr/>
        </p:nvSpPr>
        <p:spPr>
          <a:xfrm>
            <a:off x="2943694" y="5192713"/>
            <a:ext cx="7473757" cy="1384995"/>
          </a:xfrm>
          <a:prstGeom prst="rect">
            <a:avLst/>
          </a:prstGeom>
          <a:noFill/>
        </p:spPr>
        <p:txBody>
          <a:bodyPr wrap="square">
            <a:spAutoFit/>
          </a:bodyPr>
          <a:lstStyle/>
          <a:p>
            <a:r>
              <a:rPr lang="sv-SE" b="1" baseline="30000" dirty="0">
                <a:latin typeface="Arial" panose="020B0604020202020204" pitchFamily="34" charset="0"/>
              </a:rPr>
              <a:t>Figur 3. </a:t>
            </a:r>
            <a:r>
              <a:rPr lang="sv-SE" baseline="30000" dirty="0">
                <a:latin typeface="Arial" panose="020B0604020202020204" pitchFamily="34" charset="0"/>
              </a:rPr>
              <a:t>Antal bedömda och andel rödlistade arter per </a:t>
            </a:r>
            <a:r>
              <a:rPr lang="sv-SE" baseline="30000" dirty="0" err="1">
                <a:latin typeface="Arial" panose="020B0604020202020204" pitchFamily="34" charset="0"/>
              </a:rPr>
              <a:t>rödlistekategori</a:t>
            </a:r>
            <a:r>
              <a:rPr lang="sv-SE" baseline="30000" dirty="0">
                <a:latin typeface="Arial" panose="020B0604020202020204" pitchFamily="34" charset="0"/>
              </a:rPr>
              <a:t> och landskapstyp för de arter där landskapstypen bedöms ha stor betydelse. I diagrammet ingår alla bedömda arter (n=23 103). Andelen är i relation till alla bedömda arter i varje landskaps­typ, dvs. även de som bedöms som livskraftiga (LC). En art kan utnyttja mer än en landskapstyp. Figuren visar att landskaps­typerna marina miljöer och havsstränder har högst andel rödlistade arter i förhållande till antalet bedömda arter. ­Observera den höga andelen Kunskapsbrist (DD) i marina miljöer. Fjäll har nu en högre andel rödlistade arter jämfört med i Rödlista 2020.</a:t>
            </a:r>
          </a:p>
          <a:p>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p:txBody>
      </p:sp>
      <p:pic>
        <p:nvPicPr>
          <p:cNvPr id="17" name="Bildobjekt 16" descr="Vågrätt stapeldiagram som visar andel rödlistade arter i olika landskapstyper år 2025, uppdelat på rödlistkategorierna RE, CR, EN, VU, NT och DD. Varje landskapstyp har en stapel segmenterad i olika färger. Landskapstyperna och antalet bedömda arter visas till vänster: jordbrukslandskap (7 641), skogslandskap (10 643), urbana miljöer (2 093), fjäll (1 524), våtmarker (3 861), sötvatten (1 868), havsstränder (1 075), marina miljöer (1 283) och brackvatten (240). Staplarna visar att marina miljöer och havsstränder har högst andel rödlistade arter i förhållande till antalet bedömda arter, medan fjäll har lägre andel. DD‑kategorin utgör en stor del i marina miljöer. Diagrammet har en horisontell skala från 0 % till 40 % för andel arter.">
            <a:extLst>
              <a:ext uri="{FF2B5EF4-FFF2-40B4-BE49-F238E27FC236}">
                <a16:creationId xmlns:a16="http://schemas.microsoft.com/office/drawing/2014/main" id="{B2A603EA-BA9B-14FF-BA1E-037C9EEA3DC2}"/>
              </a:ext>
            </a:extLst>
          </p:cNvPr>
          <p:cNvPicPr>
            <a:picLocks noChangeAspect="1"/>
          </p:cNvPicPr>
          <p:nvPr/>
        </p:nvPicPr>
        <p:blipFill>
          <a:blip r:embed="rId3"/>
          <a:stretch>
            <a:fillRect/>
          </a:stretch>
        </p:blipFill>
        <p:spPr>
          <a:xfrm>
            <a:off x="2166366" y="1233488"/>
            <a:ext cx="7859268" cy="3694176"/>
          </a:xfrm>
          <a:prstGeom prst="rect">
            <a:avLst/>
          </a:prstGeom>
        </p:spPr>
      </p:pic>
    </p:spTree>
    <p:extLst>
      <p:ext uri="{BB962C8B-B14F-4D97-AF65-F5344CB8AC3E}">
        <p14:creationId xmlns:p14="http://schemas.microsoft.com/office/powerpoint/2010/main" val="370031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2E792-E71E-2EE9-BC87-1383E2482435}"/>
            </a:ext>
          </a:extLst>
        </p:cNvPr>
        <p:cNvGrpSpPr/>
        <p:nvPr/>
      </p:nvGrpSpPr>
      <p:grpSpPr>
        <a:xfrm>
          <a:off x="0" y="0"/>
          <a:ext cx="0" cy="0"/>
          <a:chOff x="0" y="0"/>
          <a:chExt cx="0" cy="0"/>
        </a:xfrm>
      </p:grpSpPr>
      <p:sp>
        <p:nvSpPr>
          <p:cNvPr id="15" name="Rektangel 14">
            <a:extLst>
              <a:ext uri="{FF2B5EF4-FFF2-40B4-BE49-F238E27FC236}">
                <a16:creationId xmlns:a16="http://schemas.microsoft.com/office/drawing/2014/main" id="{B25AC7FC-6E6D-0195-90F5-9CAB2EEC7AD2}"/>
              </a:ext>
              <a:ext uri="{C183D7F6-B498-43B3-948B-1728B52AA6E4}">
                <adec:decorative xmlns:adec="http://schemas.microsoft.com/office/drawing/2017/decorative" val="1"/>
              </a:ext>
            </a:extLst>
          </p:cNvPr>
          <p:cNvSpPr/>
          <p:nvPr/>
        </p:nvSpPr>
        <p:spPr>
          <a:xfrm>
            <a:off x="0" y="0"/>
            <a:ext cx="12192000" cy="6857999"/>
          </a:xfrm>
          <a:prstGeom prst="rect">
            <a:avLst/>
          </a:prstGeom>
          <a:solidFill>
            <a:srgbClr val="EF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textruta 5">
            <a:extLst>
              <a:ext uri="{FF2B5EF4-FFF2-40B4-BE49-F238E27FC236}">
                <a16:creationId xmlns:a16="http://schemas.microsoft.com/office/drawing/2014/main" id="{9FEAA607-53CA-378E-B33C-9373A873B8BE}"/>
              </a:ext>
            </a:extLst>
          </p:cNvPr>
          <p:cNvSpPr txBox="1"/>
          <p:nvPr/>
        </p:nvSpPr>
        <p:spPr>
          <a:xfrm>
            <a:off x="107122" y="3737545"/>
            <a:ext cx="3258394" cy="2862322"/>
          </a:xfrm>
          <a:prstGeom prst="rect">
            <a:avLst/>
          </a:prstGeom>
          <a:noFill/>
        </p:spPr>
        <p:txBody>
          <a:bodyPr wrap="square">
            <a:spAutoFit/>
          </a:bodyPr>
          <a:lstStyle/>
          <a:p>
            <a:r>
              <a:rPr lang="sv-SE" b="1" baseline="30000" dirty="0">
                <a:latin typeface="Arial" panose="020B0604020202020204" pitchFamily="34" charset="0"/>
              </a:rPr>
              <a:t>Figur 4. </a:t>
            </a:r>
            <a:r>
              <a:rPr lang="sv-SE" baseline="30000" dirty="0">
                <a:latin typeface="Arial" panose="020B0604020202020204" pitchFamily="34" charset="0"/>
              </a:rPr>
              <a:t>Översikt över rödlistningskriterierna A till E. Syftet med de olika kriterierna är att bedöma utdöenderisk för arter med olika livshistorieegenskaper och olika typer av bakgrundsdata. De fokuserar på förändringar som har skett, som sker just nu eller som förväntas ske. Värdena som anges är de som krävs för att en art ska placeras i den lägsta </a:t>
            </a:r>
            <a:r>
              <a:rPr lang="sv-SE" baseline="30000" dirty="0" err="1">
                <a:latin typeface="Arial" panose="020B0604020202020204" pitchFamily="34" charset="0"/>
              </a:rPr>
              <a:t>rödlistekategorin</a:t>
            </a:r>
            <a:r>
              <a:rPr lang="sv-SE" baseline="30000" dirty="0">
                <a:latin typeface="Arial" panose="020B0604020202020204" pitchFamily="34" charset="0"/>
              </a:rPr>
              <a:t>, Nära hotad (NT). Vilka kriterier som används vid bedömning av en arts status beror bland annat på tillgänglig kunskap och organismgruppens biologi. För mer detaljerad beskrivning av kriterierna se Gärdenfors m.fl. 2023. </a:t>
            </a:r>
            <a:br>
              <a:rPr lang="sv-SE" baseline="30000" dirty="0">
                <a:latin typeface="Arial" panose="020B0604020202020204" pitchFamily="34" charset="0"/>
              </a:rPr>
            </a:br>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p:txBody>
      </p:sp>
      <p:pic>
        <p:nvPicPr>
          <p:cNvPr id="17" name="Bildobjekt 16">
            <a:extLst>
              <a:ext uri="{FF2B5EF4-FFF2-40B4-BE49-F238E27FC236}">
                <a16:creationId xmlns:a16="http://schemas.microsoft.com/office/drawing/2014/main" id="{89A121C8-05AE-D5E4-7DFA-E3145D9F278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647" y="204094"/>
            <a:ext cx="1694767" cy="605536"/>
          </a:xfrm>
          <a:prstGeom prst="rect">
            <a:avLst/>
          </a:prstGeom>
        </p:spPr>
      </p:pic>
      <p:pic>
        <p:nvPicPr>
          <p:cNvPr id="5" name="Bildobjekt 4" descr="”Illustration som sammanfattar IUCN:s kriterier för att bedöma om en art är hotad. Varje kriterium (A–E) visas med en kort text och en enkel diagramfigur.&#10;A‑kriteriet visar en linje som kraftigt minskar över tid, vilket illustrerar snabb populationsminskning.&#10;B‑kriteriet visar tre delbilder: a) fragmenterade delpopulationer inom ett litet område, b) minskande population över tid inom flera små lokala områden, och c) kraftiga populationsfluktuationer.&#10;C‑kriteriet visar en liten population som minskar över tid.&#10;D‑kriteriet visar antingen en mycket liten population eller en mycket begränsad förekomst, illustrerat med få individer i ett litet område.&#10;E‑kriteriet visar en kurva från en kvantitativ analys (PVA) där utdöenderisken stiger till minst 5 % inom 100 år.">
            <a:extLst>
              <a:ext uri="{FF2B5EF4-FFF2-40B4-BE49-F238E27FC236}">
                <a16:creationId xmlns:a16="http://schemas.microsoft.com/office/drawing/2014/main" id="{2C7EAC41-5B53-392F-578D-57DBA2307206}"/>
              </a:ext>
            </a:extLst>
          </p:cNvPr>
          <p:cNvPicPr>
            <a:picLocks noChangeAspect="1"/>
          </p:cNvPicPr>
          <p:nvPr/>
        </p:nvPicPr>
        <p:blipFill>
          <a:blip r:embed="rId4"/>
          <a:stretch>
            <a:fillRect/>
          </a:stretch>
        </p:blipFill>
        <p:spPr>
          <a:xfrm>
            <a:off x="3472638" y="681187"/>
            <a:ext cx="8069548" cy="5790946"/>
          </a:xfrm>
          <a:prstGeom prst="rect">
            <a:avLst/>
          </a:prstGeom>
        </p:spPr>
      </p:pic>
    </p:spTree>
    <p:extLst>
      <p:ext uri="{BB962C8B-B14F-4D97-AF65-F5344CB8AC3E}">
        <p14:creationId xmlns:p14="http://schemas.microsoft.com/office/powerpoint/2010/main" val="293972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5D9FA-D04B-7259-A5E1-C91A24E2C376}"/>
            </a:ext>
          </a:extLst>
        </p:cNvPr>
        <p:cNvGrpSpPr/>
        <p:nvPr/>
      </p:nvGrpSpPr>
      <p:grpSpPr>
        <a:xfrm>
          <a:off x="0" y="0"/>
          <a:ext cx="0" cy="0"/>
          <a:chOff x="0" y="0"/>
          <a:chExt cx="0" cy="0"/>
        </a:xfrm>
      </p:grpSpPr>
      <p:sp>
        <p:nvSpPr>
          <p:cNvPr id="6" name="textruta 5">
            <a:extLst>
              <a:ext uri="{FF2B5EF4-FFF2-40B4-BE49-F238E27FC236}">
                <a16:creationId xmlns:a16="http://schemas.microsoft.com/office/drawing/2014/main" id="{15D7089F-B15F-08A4-D858-81A57F2089D8}"/>
              </a:ext>
            </a:extLst>
          </p:cNvPr>
          <p:cNvSpPr txBox="1"/>
          <p:nvPr/>
        </p:nvSpPr>
        <p:spPr>
          <a:xfrm>
            <a:off x="3376393" y="3987183"/>
            <a:ext cx="5685719" cy="1569660"/>
          </a:xfrm>
          <a:prstGeom prst="rect">
            <a:avLst/>
          </a:prstGeom>
          <a:noFill/>
        </p:spPr>
        <p:txBody>
          <a:bodyPr wrap="square">
            <a:spAutoFit/>
          </a:bodyPr>
          <a:lstStyle/>
          <a:p>
            <a:r>
              <a:rPr lang="sv-SE" b="1" baseline="30000" dirty="0">
                <a:latin typeface="Arial" panose="020B0604020202020204" pitchFamily="34" charset="0"/>
              </a:rPr>
              <a:t>Figur 5.</a:t>
            </a:r>
            <a:r>
              <a:rPr lang="sv-SE" baseline="30000" dirty="0">
                <a:latin typeface="Arial" panose="020B0604020202020204" pitchFamily="34" charset="0"/>
              </a:rPr>
              <a:t> De olika kategorierna efter att arter som av olika skäl inte kan eller ska bedömas har sållats bort. De arter som inte uppfyller något av rödlistnings-kriterierna kategoriseras som Livskraftiga (LC). För arter i kategorin Kunskapsbrist (DD) saknas det tillräcklig kunskap för att kunna placera dem i någon annan kategori. Utöver DD, är alla arter som uppfyller kriterierna för Nära hotad (NT), Sårbar (VU), Starkt hotad (EN), Akut hotad (CR) eller Nationellt utdöd (RE) rödlistade. Arter i kategorierna VU, EN eller CR är hotade. </a:t>
            </a:r>
            <a:br>
              <a:rPr lang="sv-SE" baseline="30000" dirty="0">
                <a:latin typeface="Arial" panose="020B0604020202020204" pitchFamily="34" charset="0"/>
              </a:rPr>
            </a:br>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p:txBody>
      </p:sp>
      <p:pic>
        <p:nvPicPr>
          <p:cNvPr id="8" name="Bildobjekt 7" descr="Översikt av rödlistans kategorier i form av färgade rutor med förkortningar och kategorinamn. Från vänster visas:&#10;RE – Nationellt utdöd (mörkröd),&#10;CR – Akut hotad (röd),&#10;EN – Starkt hotad (rosa‑röd),&#10;VU – Sårbar (rosa),&#10;NT – Nära hotad (ljusrosa),&#10;DD – Kunskapsbrist (grå),&#10;LC – Livskraftig (gulgrön).&#10;Kategorierna RE till DD är sammanhållna under markeringen 'Rödlistade', och kategorierna CR till VU ligger dessutom under markeringen 'Hotade'.">
            <a:extLst>
              <a:ext uri="{FF2B5EF4-FFF2-40B4-BE49-F238E27FC236}">
                <a16:creationId xmlns:a16="http://schemas.microsoft.com/office/drawing/2014/main" id="{E41591CC-A657-62DA-5A05-95E117463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1929" y="1631794"/>
            <a:ext cx="5248141" cy="1632061"/>
          </a:xfrm>
          <a:prstGeom prst="rect">
            <a:avLst/>
          </a:prstGeom>
        </p:spPr>
      </p:pic>
    </p:spTree>
    <p:extLst>
      <p:ext uri="{BB962C8B-B14F-4D97-AF65-F5344CB8AC3E}">
        <p14:creationId xmlns:p14="http://schemas.microsoft.com/office/powerpoint/2010/main" val="817310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30717-C60B-19BC-FEF8-C54CF39202E6}"/>
            </a:ext>
          </a:extLst>
        </p:cNvPr>
        <p:cNvGrpSpPr/>
        <p:nvPr/>
      </p:nvGrpSpPr>
      <p:grpSpPr>
        <a:xfrm>
          <a:off x="0" y="0"/>
          <a:ext cx="0" cy="0"/>
          <a:chOff x="0" y="0"/>
          <a:chExt cx="0" cy="0"/>
        </a:xfrm>
      </p:grpSpPr>
      <p:sp>
        <p:nvSpPr>
          <p:cNvPr id="6" name="textruta 5">
            <a:extLst>
              <a:ext uri="{FF2B5EF4-FFF2-40B4-BE49-F238E27FC236}">
                <a16:creationId xmlns:a16="http://schemas.microsoft.com/office/drawing/2014/main" id="{7CE2BD98-9548-13BB-BCE9-2A3EE481B7F4}"/>
              </a:ext>
            </a:extLst>
          </p:cNvPr>
          <p:cNvSpPr txBox="1"/>
          <p:nvPr/>
        </p:nvSpPr>
        <p:spPr>
          <a:xfrm>
            <a:off x="2671962" y="5442725"/>
            <a:ext cx="7267739" cy="1200329"/>
          </a:xfrm>
          <a:prstGeom prst="rect">
            <a:avLst/>
          </a:prstGeom>
          <a:noFill/>
        </p:spPr>
        <p:txBody>
          <a:bodyPr wrap="square">
            <a:spAutoFit/>
          </a:bodyPr>
          <a:lstStyle/>
          <a:p>
            <a:r>
              <a:rPr lang="sv-SE" b="1" baseline="30000" dirty="0">
                <a:latin typeface="Arial" panose="020B0604020202020204" pitchFamily="34" charset="0"/>
              </a:rPr>
              <a:t>Figur 6. </a:t>
            </a:r>
            <a:r>
              <a:rPr lang="sv-SE" baseline="30000" dirty="0">
                <a:latin typeface="Arial" panose="020B0604020202020204" pitchFamily="34" charset="0"/>
              </a:rPr>
              <a:t>Förändringar i rödlistan 2000–2025. Arter gemensamma med föregående rödlista röd, nya arter blå, ej längre rödlistade grå. Antalet arter rödlistade ett givet år syns ovan stapeln. Totalt har nästan 6 750 arter någon gång varit rödlistade 2000–2025, av dessa har 2</a:t>
            </a:r>
            <a:r>
              <a:rPr lang="ar-YE" baseline="30000" dirty="0">
                <a:latin typeface="Arial" panose="020B0604020202020204" pitchFamily="34" charset="0"/>
              </a:rPr>
              <a:t> </a:t>
            </a:r>
            <a:r>
              <a:rPr lang="sv-SE" baseline="30000" dirty="0">
                <a:latin typeface="Arial" panose="020B0604020202020204" pitchFamily="34" charset="0"/>
              </a:rPr>
              <a:t>660 arter varit rödlistade under hela perioden. Många av arterna som har lämnat listorna har senare återvänt, vilket gör att staplarna i figuren får ses som något förenklade. Taxonomiska förändringar bidrar också till att antalet förändras över tid. </a:t>
            </a:r>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p:txBody>
      </p:sp>
      <p:pic>
        <p:nvPicPr>
          <p:cNvPr id="5" name="Bildobjekt 4" descr="Stapeldiagram som visar förändringar i rödlistan mellan åren 2000 och 2025. För varje år visas en stapel uppdelad i tre färger:&#10;• turkos för nya arter,&#10;• röd för arter gemensamma med föregående rödlista,&#10;• grå för arter som inte längre är rödlistade.&#10;Staplarna ökar i total höjd över tid: cirka 4 000 arter år 2000, 3 653 år 2005, 4 127 år 2010, 4 273 år 2015, 4 746 år 2020 och 5 217 år 2025. Andelen nya arter i turkos blir tydligare i de senare staplarna, medan mängden grå segment varierar och är störst 2005.">
            <a:extLst>
              <a:ext uri="{FF2B5EF4-FFF2-40B4-BE49-F238E27FC236}">
                <a16:creationId xmlns:a16="http://schemas.microsoft.com/office/drawing/2014/main" id="{7CE65401-77D1-62A0-BF29-5229B879F231}"/>
              </a:ext>
            </a:extLst>
          </p:cNvPr>
          <p:cNvPicPr>
            <a:picLocks noChangeAspect="1"/>
          </p:cNvPicPr>
          <p:nvPr/>
        </p:nvPicPr>
        <p:blipFill>
          <a:blip r:embed="rId2"/>
          <a:stretch>
            <a:fillRect/>
          </a:stretch>
        </p:blipFill>
        <p:spPr>
          <a:xfrm>
            <a:off x="3245414" y="1033970"/>
            <a:ext cx="5373624" cy="3931920"/>
          </a:xfrm>
          <a:prstGeom prst="rect">
            <a:avLst/>
          </a:prstGeom>
        </p:spPr>
      </p:pic>
    </p:spTree>
    <p:extLst>
      <p:ext uri="{BB962C8B-B14F-4D97-AF65-F5344CB8AC3E}">
        <p14:creationId xmlns:p14="http://schemas.microsoft.com/office/powerpoint/2010/main" val="72298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A80AB-0319-8494-BABF-2E5C60A17051}"/>
            </a:ext>
          </a:extLst>
        </p:cNvPr>
        <p:cNvGrpSpPr/>
        <p:nvPr/>
      </p:nvGrpSpPr>
      <p:grpSpPr>
        <a:xfrm>
          <a:off x="0" y="0"/>
          <a:ext cx="0" cy="0"/>
          <a:chOff x="0" y="0"/>
          <a:chExt cx="0" cy="0"/>
        </a:xfrm>
      </p:grpSpPr>
      <p:sp>
        <p:nvSpPr>
          <p:cNvPr id="6" name="textruta 5">
            <a:extLst>
              <a:ext uri="{FF2B5EF4-FFF2-40B4-BE49-F238E27FC236}">
                <a16:creationId xmlns:a16="http://schemas.microsoft.com/office/drawing/2014/main" id="{154C66D5-FE17-AF91-A79C-38AB07476B7C}"/>
              </a:ext>
            </a:extLst>
          </p:cNvPr>
          <p:cNvSpPr txBox="1"/>
          <p:nvPr/>
        </p:nvSpPr>
        <p:spPr>
          <a:xfrm>
            <a:off x="2944387" y="5052147"/>
            <a:ext cx="7132146" cy="1200329"/>
          </a:xfrm>
          <a:prstGeom prst="rect">
            <a:avLst/>
          </a:prstGeom>
          <a:noFill/>
        </p:spPr>
        <p:txBody>
          <a:bodyPr wrap="square">
            <a:spAutoFit/>
          </a:bodyPr>
          <a:lstStyle/>
          <a:p>
            <a:r>
              <a:rPr lang="sv-SE" b="1" baseline="30000" dirty="0">
                <a:latin typeface="Arial" panose="020B0604020202020204" pitchFamily="34" charset="0"/>
              </a:rPr>
              <a:t>Figur 7. </a:t>
            </a:r>
            <a:r>
              <a:rPr lang="sv-SE" baseline="30000" dirty="0">
                <a:latin typeface="Arial" panose="020B0604020202020204" pitchFamily="34" charset="0"/>
              </a:rPr>
              <a:t>Fördelning av rödlistningskriteriernas användning i Rödlista 2025 (n=5 217). Vilket eller vilka kriterier som faller ut i bedömningen beror till exempel på organismgruppens biologi eller kunskapsläget om arten. Nästan hälften av arterna är rödlistade enligt B-kriteriet, som baseras på en liten utbredning eller förekomstarea samt minst två av tre delkriterier: minskning, fragmentering eller extrem fluktuation. Endast en art är rödlistad enligt E-kriteriet. En art kan rödlistas enligt flera kriterier.</a:t>
            </a:r>
            <a:br>
              <a:rPr lang="sv-SE" baseline="30000" dirty="0">
                <a:latin typeface="Arial" panose="020B0604020202020204" pitchFamily="34" charset="0"/>
              </a:rPr>
            </a:br>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p:txBody>
      </p:sp>
      <p:pic>
        <p:nvPicPr>
          <p:cNvPr id="7" name="Bildobjekt 6" descr="Stapeldiagram som visar hur många arter som uppfyller respektive rödlistningskriterium.&#10;Kategori A, ’Kraftig minskning’, har 782 arter.&#10;Kategori B, ’Liten utbredning samt minskning, fragmentering och/eller fluktuation’, har den största mängden med 2 341 arter.&#10;Kategori C, ’Population liten och minskar’, har 437 arter.&#10;Kategori D, ’Liten population’, har 961 arter.&#10;Kategori E, ’Kvantitativ analys’, har 1 art.&#10;En separat stapel ’Utan kriterium (DD/RE)’ visar 1 014 arter.&#10;Staplarna varierar i höjd, med kategori B markant högre än övriga.">
            <a:extLst>
              <a:ext uri="{FF2B5EF4-FFF2-40B4-BE49-F238E27FC236}">
                <a16:creationId xmlns:a16="http://schemas.microsoft.com/office/drawing/2014/main" id="{30AA1510-E134-8860-89A3-DEF26D75DFA6}"/>
              </a:ext>
            </a:extLst>
          </p:cNvPr>
          <p:cNvPicPr>
            <a:picLocks noChangeAspect="1"/>
          </p:cNvPicPr>
          <p:nvPr/>
        </p:nvPicPr>
        <p:blipFill>
          <a:blip r:embed="rId2"/>
          <a:stretch>
            <a:fillRect/>
          </a:stretch>
        </p:blipFill>
        <p:spPr>
          <a:xfrm>
            <a:off x="3866388" y="1233488"/>
            <a:ext cx="4459224" cy="3602736"/>
          </a:xfrm>
          <a:prstGeom prst="rect">
            <a:avLst/>
          </a:prstGeom>
        </p:spPr>
      </p:pic>
    </p:spTree>
    <p:extLst>
      <p:ext uri="{BB962C8B-B14F-4D97-AF65-F5344CB8AC3E}">
        <p14:creationId xmlns:p14="http://schemas.microsoft.com/office/powerpoint/2010/main" val="358942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746E1-6B7E-DD30-6D4C-ADC8F1A1210F}"/>
            </a:ext>
          </a:extLst>
        </p:cNvPr>
        <p:cNvGrpSpPr/>
        <p:nvPr/>
      </p:nvGrpSpPr>
      <p:grpSpPr>
        <a:xfrm>
          <a:off x="0" y="0"/>
          <a:ext cx="0" cy="0"/>
          <a:chOff x="0" y="0"/>
          <a:chExt cx="0" cy="0"/>
        </a:xfrm>
      </p:grpSpPr>
      <p:sp>
        <p:nvSpPr>
          <p:cNvPr id="6" name="textruta 5">
            <a:extLst>
              <a:ext uri="{FF2B5EF4-FFF2-40B4-BE49-F238E27FC236}">
                <a16:creationId xmlns:a16="http://schemas.microsoft.com/office/drawing/2014/main" id="{8A02CD4B-AE78-C122-043A-70CC9E7FE133}"/>
              </a:ext>
            </a:extLst>
          </p:cNvPr>
          <p:cNvSpPr txBox="1"/>
          <p:nvPr/>
        </p:nvSpPr>
        <p:spPr>
          <a:xfrm>
            <a:off x="2391175" y="5129980"/>
            <a:ext cx="7780346" cy="1569660"/>
          </a:xfrm>
          <a:prstGeom prst="rect">
            <a:avLst/>
          </a:prstGeom>
          <a:noFill/>
        </p:spPr>
        <p:txBody>
          <a:bodyPr wrap="square">
            <a:spAutoFit/>
          </a:bodyPr>
          <a:lstStyle/>
          <a:p>
            <a:r>
              <a:rPr lang="sv-SE" b="1" baseline="30000" dirty="0">
                <a:latin typeface="Arial" panose="020B0604020202020204" pitchFamily="34" charset="0"/>
              </a:rPr>
              <a:t>Figur 8. </a:t>
            </a:r>
            <a:r>
              <a:rPr lang="sv-SE" baseline="30000" dirty="0" err="1">
                <a:latin typeface="Arial" panose="020B0604020202020204" pitchFamily="34" charset="0"/>
              </a:rPr>
              <a:t>Rödlisteindex</a:t>
            </a:r>
            <a:r>
              <a:rPr lang="sv-SE" baseline="30000" dirty="0">
                <a:latin typeface="Arial" panose="020B0604020202020204" pitchFamily="34" charset="0"/>
              </a:rPr>
              <a:t> (RLI) för ett urval av artgrupper. Den mest påtagliga trenden är en förbättring för </a:t>
            </a:r>
            <a:r>
              <a:rPr lang="sv-SE" baseline="30000" dirty="0" err="1">
                <a:latin typeface="Arial" panose="020B0604020202020204" pitchFamily="34" charset="0"/>
              </a:rPr>
              <a:t>grod</a:t>
            </a:r>
            <a:r>
              <a:rPr lang="sv-SE" baseline="30000" dirty="0">
                <a:latin typeface="Arial" panose="020B0604020202020204" pitchFamily="34" charset="0"/>
              </a:rPr>
              <a:t>- och kräldjur och för däggdjur samt en försämring för fåglar och fiskar. RLI har en skala mellan 0 och 1, där 0 innebär att samtliga arter i gruppen är utdöda, medan 1 betyder att samtliga är livskraftiga. En rak linje över flera år innebär en stabil lutning i utförsbacken – dvs. att försämringstakten för arterna är stabil – inte att situationen är ”lika bra”. En fallande kurva indikerar att takten i försämringen ökar medan en stigande kurva indikerar att försämringstakten minskar, eller upphör. Alla bedömda (utom DD-arter): n = 22 275, kärlväxter: n = 1 602, däggdjur: n = 62, fåglar: n = 258, </a:t>
            </a:r>
            <a:r>
              <a:rPr lang="sv-SE" baseline="30000" dirty="0" err="1">
                <a:latin typeface="Arial" panose="020B0604020202020204" pitchFamily="34" charset="0"/>
              </a:rPr>
              <a:t>grod</a:t>
            </a:r>
            <a:r>
              <a:rPr lang="sv-SE" baseline="30000" dirty="0">
                <a:latin typeface="Arial" panose="020B0604020202020204" pitchFamily="34" charset="0"/>
              </a:rPr>
              <a:t>- och kräldjur: n = 19, fiskar: n = 127 och dagfjärilar: n = 113. </a:t>
            </a:r>
            <a:br>
              <a:rPr lang="sv-SE" baseline="30000" dirty="0">
                <a:latin typeface="Arial" panose="020B0604020202020204" pitchFamily="34" charset="0"/>
              </a:rPr>
            </a:br>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p:txBody>
      </p:sp>
      <p:pic>
        <p:nvPicPr>
          <p:cNvPr id="5" name="Bildobjekt 4" descr="Linjediagram som visar andelen livskraftiga arter i olika organismgrupper mellan åren 2000 och 2025. Den översta streckade svarta linjen visar alla bedömda arter sammantaget. Övriga hel­dragna linjer representerar olika grupper:&#10;• Kärlväxter (ljusgul) ligger relativt stabilt strax under den streckade linjen.&#10;• Däggdjur (gul) ökar något fram till omkring 2010 och är därefter stabila.&#10;• Fåglar (röd) minskar gradvis under hela perioden.&#10;• Grod- och kräldjur (mörk turkos) ökar tydligt från låg nivå kring år 2000 och passerar flera andra grupper mot slutet av perioden.&#10;• Fiskar (ljusblå) varierar svagt men ligger nära mitten av skalan.&#10;• Dagfjärilar (ljust rosa) sjunker något mot slutet av perioden.&#10;Alla linjer rör sig mellan cirka 0,70 och 0,95 på den lodräta skalan.">
            <a:extLst>
              <a:ext uri="{FF2B5EF4-FFF2-40B4-BE49-F238E27FC236}">
                <a16:creationId xmlns:a16="http://schemas.microsoft.com/office/drawing/2014/main" id="{060FD256-9BC2-4471-89AC-FD0C58548886}"/>
              </a:ext>
            </a:extLst>
          </p:cNvPr>
          <p:cNvPicPr>
            <a:picLocks noChangeAspect="1"/>
          </p:cNvPicPr>
          <p:nvPr/>
        </p:nvPicPr>
        <p:blipFill>
          <a:blip r:embed="rId2"/>
          <a:stretch>
            <a:fillRect/>
          </a:stretch>
        </p:blipFill>
        <p:spPr>
          <a:xfrm>
            <a:off x="2140640" y="891958"/>
            <a:ext cx="8281416" cy="3913632"/>
          </a:xfrm>
          <a:prstGeom prst="rect">
            <a:avLst/>
          </a:prstGeom>
        </p:spPr>
      </p:pic>
    </p:spTree>
    <p:extLst>
      <p:ext uri="{BB962C8B-B14F-4D97-AF65-F5344CB8AC3E}">
        <p14:creationId xmlns:p14="http://schemas.microsoft.com/office/powerpoint/2010/main" val="392209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LU mallsidor">
  <a:themeElements>
    <a:clrScheme name="SLU">
      <a:dk1>
        <a:sysClr val="windowText" lastClr="000000"/>
      </a:dk1>
      <a:lt1>
        <a:sysClr val="window" lastClr="FFFFFF"/>
      </a:lt1>
      <a:dk2>
        <a:srgbClr val="FFB81C"/>
      </a:dk2>
      <a:lt2>
        <a:srgbClr val="79863C"/>
      </a:lt2>
      <a:accent1>
        <a:srgbClr val="154734"/>
      </a:accent1>
      <a:accent2>
        <a:srgbClr val="509E2F"/>
      </a:accent2>
      <a:accent3>
        <a:srgbClr val="C4D600"/>
      </a:accent3>
      <a:accent4>
        <a:srgbClr val="007681"/>
      </a:accent4>
      <a:accent5>
        <a:srgbClr val="CE0037"/>
      </a:accent5>
      <a:accent6>
        <a:srgbClr val="672146"/>
      </a:accent6>
      <a:hlink>
        <a:srgbClr val="000000"/>
      </a:hlink>
      <a:folHlink>
        <a:srgbClr val="000000"/>
      </a:folHlink>
    </a:clrScheme>
    <a:fontScheme name="SL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40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chor="ctr" anchorCtr="0">
        <a:noAutofit/>
      </a:bodyPr>
      <a:lstStyle>
        <a:defPPr algn="l">
          <a:lnSpc>
            <a:spcPts val="3000"/>
          </a:lnSpc>
          <a:defRPr sz="600" dirty="0" smtClean="0">
            <a:solidFill>
              <a:schemeClr val="bg1"/>
            </a:solidFill>
          </a:defRPr>
        </a:defPPr>
      </a:lstStyle>
    </a:txDef>
  </a:objectDefaults>
  <a:extraClrSchemeLst/>
  <a:extLst>
    <a:ext uri="{05A4C25C-085E-4340-85A3-A5531E510DB2}">
      <thm15:themeFamily xmlns:thm15="http://schemas.microsoft.com/office/thememl/2012/main" name="PP-Artdatabanken-grund-widescreen-16-9" id="{160C78B8-3B37-4038-AC70-E41F8851F0F0}" vid="{A8C09833-D012-414C-95B9-C11B843C282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49781</TotalTime>
  <Words>2171</Words>
  <Application>Microsoft Office PowerPoint</Application>
  <PresentationFormat>Bredbild</PresentationFormat>
  <Paragraphs>44</Paragraphs>
  <Slides>38</Slides>
  <Notes>3</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38</vt:i4>
      </vt:variant>
    </vt:vector>
  </HeadingPairs>
  <TitlesOfParts>
    <vt:vector size="41" baseType="lpstr">
      <vt:lpstr>Arial</vt:lpstr>
      <vt:lpstr>Calibri</vt:lpstr>
      <vt:lpstr>SLU mallsidor</vt:lpstr>
      <vt:lpstr>PowerPoint-presentation</vt:lpstr>
      <vt:lpstr>Figur 1. Fördelning av rödlistade arter i Rödlista 2025 mellan organismgrupper. Vissa organismgrupper har aggregerats: växter omfattar alger, mossor och kärlväxter medan övriga insekter bl.a. omfattar tvåvingar, steklar och halvvingar. Källa: SLU Artdatabanken (2026).</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Manager>SLU Artdatabanken</Manager>
  <Company>SLU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Figurer presenterade i Rödlistader arter i sverige 2025.</dc:title>
  <dc:creator/>
  <cp:lastModifiedBy>Katarina Nyberg</cp:lastModifiedBy>
  <cp:revision>341</cp:revision>
  <dcterms:created xsi:type="dcterms:W3CDTF">2023-11-22T08:57:25Z</dcterms:created>
  <dcterms:modified xsi:type="dcterms:W3CDTF">2026-04-07T13:30:55Z</dcterms:modified>
</cp:coreProperties>
</file>