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sldIdLst>
    <p:sldId id="455" r:id="rId5"/>
    <p:sldId id="287" r:id="rId6"/>
    <p:sldId id="466" r:id="rId7"/>
    <p:sldId id="444" r:id="rId8"/>
    <p:sldId id="467" r:id="rId9"/>
    <p:sldId id="468" r:id="rId10"/>
    <p:sldId id="470" r:id="rId11"/>
    <p:sldId id="474" r:id="rId12"/>
    <p:sldId id="460" r:id="rId13"/>
    <p:sldId id="458" r:id="rId14"/>
  </p:sldIdLst>
  <p:sldSz cx="12192000" cy="6858000"/>
  <p:notesSz cx="6799263" cy="992981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EBE6E8E-3C07-8D52-0A22-7D3FD2ED7CF7}" name="Catharina Norberg" initials="CN" userId="S::caahjp80@ad.umu.se::7e5c5db2-f12f-456d-9275-db49b6c882c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E7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53"/>
    <p:restoredTop sz="92642"/>
  </p:normalViewPr>
  <p:slideViewPr>
    <p:cSldViewPr snapToGrid="0">
      <p:cViewPr varScale="1">
        <p:scale>
          <a:sx n="89" d="100"/>
          <a:sy n="89" d="100"/>
        </p:scale>
        <p:origin x="11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lisl0003\Documents\MINA%20DOKUMENT\Forskning\Virtuella%20naturmiljo&#776;er\Aurora\Publikationer\Figurer%20till%20NatuReach%20presentatio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lisl0003\Documents\MINA%20DOKUMENT\Forskning\Virtuella%20naturmiljo&#776;er\Aurora\Publikationer\Figurer%20till%20NatuReach%20presentatio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sz="2000" dirty="0"/>
              <a:t>NRS, </a:t>
            </a:r>
            <a:r>
              <a:rPr lang="sv-SE" sz="2000" dirty="0" err="1"/>
              <a:t>Numeric</a:t>
            </a:r>
            <a:r>
              <a:rPr lang="sv-SE" sz="2000" dirty="0"/>
              <a:t> Rating </a:t>
            </a:r>
            <a:r>
              <a:rPr lang="sv-SE" sz="2000" dirty="0" err="1"/>
              <a:t>Scale</a:t>
            </a:r>
            <a:r>
              <a:rPr lang="sv-SE" sz="2000" dirty="0"/>
              <a:t>, 0-10, n=7, </a:t>
            </a:r>
            <a:r>
              <a:rPr lang="sv-SE" sz="2000" dirty="0" err="1"/>
              <a:t>high</a:t>
            </a:r>
            <a:r>
              <a:rPr lang="sv-SE" sz="2000" dirty="0"/>
              <a:t> </a:t>
            </a:r>
            <a:r>
              <a:rPr lang="sv-SE" sz="2000" dirty="0" err="1"/>
              <a:t>value</a:t>
            </a:r>
            <a:r>
              <a:rPr lang="sv-SE" sz="2000" dirty="0"/>
              <a:t> </a:t>
            </a:r>
            <a:r>
              <a:rPr lang="sv-SE" sz="2000" dirty="0" err="1"/>
              <a:t>indicates</a:t>
            </a:r>
            <a:r>
              <a:rPr lang="sv-SE" sz="2000" dirty="0"/>
              <a:t> </a:t>
            </a:r>
            <a:r>
              <a:rPr lang="sv-SE" sz="2000" dirty="0" err="1"/>
              <a:t>severe</a:t>
            </a:r>
            <a:r>
              <a:rPr lang="sv-SE" sz="2000" dirty="0"/>
              <a:t> symptoms</a:t>
            </a:r>
            <a:r>
              <a:rPr lang="sv-SE" sz="2000" baseline="0" dirty="0"/>
              <a:t> </a:t>
            </a:r>
            <a:endParaRPr lang="sv-SE" sz="2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dk1">
                <a:tint val="88000"/>
              </a:schemeClr>
            </a:solidFill>
            <a:ln w="12700"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0F6-6642-915D-35CF00E4746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0F6-6642-915D-35CF00E4746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0F6-6642-915D-35CF00E4746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0F6-6642-915D-35CF00E47464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0F6-6642-915D-35CF00E47464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0F6-6642-915D-35CF00E47464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A0F6-6642-915D-35CF00E47464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A0F6-6642-915D-35CF00E47464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A0F6-6642-915D-35CF00E47464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A0F6-6642-915D-35CF00E47464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A0F6-6642-915D-35CF00E47464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A0F6-6642-915D-35CF00E47464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A0F6-6642-915D-35CF00E47464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A0F6-6642-915D-35CF00E47464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A0F6-6642-915D-35CF00E47464}"/>
              </c:ext>
            </c:extLst>
          </c:dPt>
          <c:cat>
            <c:multiLvlStrRef>
              <c:f>Blad1!$B$17:$D$32</c:f>
              <c:multiLvlStrCache>
                <c:ptCount val="16"/>
                <c:lvl>
                  <c:pt idx="0">
                    <c:v>1</c:v>
                  </c:pt>
                  <c:pt idx="2">
                    <c:v>2</c:v>
                  </c:pt>
                  <c:pt idx="4">
                    <c:v>1</c:v>
                  </c:pt>
                  <c:pt idx="6">
                    <c:v>2</c:v>
                  </c:pt>
                  <c:pt idx="8">
                    <c:v>1</c:v>
                  </c:pt>
                  <c:pt idx="10">
                    <c:v>2</c:v>
                  </c:pt>
                  <c:pt idx="12">
                    <c:v>1</c:v>
                  </c:pt>
                  <c:pt idx="14">
                    <c:v>2</c:v>
                  </c:pt>
                </c:lvl>
                <c:lvl>
                  <c:pt idx="0">
                    <c:v>Pre</c:v>
                  </c:pt>
                  <c:pt idx="1">
                    <c:v>Post</c:v>
                  </c:pt>
                  <c:pt idx="2">
                    <c:v>Pre</c:v>
                  </c:pt>
                  <c:pt idx="3">
                    <c:v>Post</c:v>
                  </c:pt>
                  <c:pt idx="4">
                    <c:v>Pre</c:v>
                  </c:pt>
                  <c:pt idx="5">
                    <c:v>Post</c:v>
                  </c:pt>
                  <c:pt idx="6">
                    <c:v>Pre</c:v>
                  </c:pt>
                  <c:pt idx="7">
                    <c:v>Post</c:v>
                  </c:pt>
                  <c:pt idx="8">
                    <c:v>Pre</c:v>
                  </c:pt>
                  <c:pt idx="9">
                    <c:v>Post</c:v>
                  </c:pt>
                  <c:pt idx="10">
                    <c:v>Pre</c:v>
                  </c:pt>
                  <c:pt idx="11">
                    <c:v>Post</c:v>
                  </c:pt>
                  <c:pt idx="12">
                    <c:v>Pre</c:v>
                  </c:pt>
                  <c:pt idx="13">
                    <c:v>Post</c:v>
                  </c:pt>
                  <c:pt idx="14">
                    <c:v>Pre</c:v>
                  </c:pt>
                  <c:pt idx="15">
                    <c:v>Post</c:v>
                  </c:pt>
                </c:lvl>
                <c:lvl>
                  <c:pt idx="0">
                    <c:v>Pain</c:v>
                  </c:pt>
                  <c:pt idx="4">
                    <c:v>Anxiety</c:v>
                  </c:pt>
                  <c:pt idx="8">
                    <c:v>Nausea</c:v>
                  </c:pt>
                  <c:pt idx="12">
                    <c:v>Breathless</c:v>
                  </c:pt>
                </c:lvl>
              </c:multiLvlStrCache>
            </c:multiLvlStrRef>
          </c:cat>
          <c:val>
            <c:numRef>
              <c:f>Blad1!$E$17:$E$32</c:f>
              <c:numCache>
                <c:formatCode>General</c:formatCode>
                <c:ptCount val="16"/>
                <c:pt idx="0">
                  <c:v>1</c:v>
                </c:pt>
                <c:pt idx="1">
                  <c:v>1</c:v>
                </c:pt>
                <c:pt idx="2">
                  <c:v>0.86</c:v>
                </c:pt>
                <c:pt idx="3">
                  <c:v>0.71</c:v>
                </c:pt>
                <c:pt idx="4">
                  <c:v>1.86</c:v>
                </c:pt>
                <c:pt idx="5">
                  <c:v>1.1399999999999999</c:v>
                </c:pt>
                <c:pt idx="6">
                  <c:v>2.4300000000000002</c:v>
                </c:pt>
                <c:pt idx="7">
                  <c:v>1.29</c:v>
                </c:pt>
                <c:pt idx="8">
                  <c:v>0.28999999999999998</c:v>
                </c:pt>
                <c:pt idx="9">
                  <c:v>0</c:v>
                </c:pt>
                <c:pt idx="10">
                  <c:v>0.43</c:v>
                </c:pt>
                <c:pt idx="11">
                  <c:v>0.28999999999999998</c:v>
                </c:pt>
                <c:pt idx="12">
                  <c:v>2.79</c:v>
                </c:pt>
                <c:pt idx="13">
                  <c:v>1.93</c:v>
                </c:pt>
                <c:pt idx="14">
                  <c:v>3.14</c:v>
                </c:pt>
                <c:pt idx="15">
                  <c:v>1.29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A0F6-6642-915D-35CF00E474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-27"/>
        <c:axId val="583760288"/>
        <c:axId val="583295024"/>
      </c:barChart>
      <c:catAx>
        <c:axId val="583760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83295024"/>
        <c:crosses val="autoZero"/>
        <c:auto val="1"/>
        <c:lblAlgn val="ctr"/>
        <c:lblOffset val="100"/>
        <c:noMultiLvlLbl val="0"/>
      </c:catAx>
      <c:valAx>
        <c:axId val="583295024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83760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Mood rating, 1-10, n=4, high value indicates a beneficial state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Blad1!$D$34</c:f>
              <c:strCache>
                <c:ptCount val="1"/>
                <c:pt idx="0">
                  <c:v>Rating</c:v>
                </c:pt>
              </c:strCache>
            </c:strRef>
          </c:tx>
          <c:spPr>
            <a:solidFill>
              <a:schemeClr val="dk1">
                <a:tint val="88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6EA3-AC48-A929-056644BF2C8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6EA3-AC48-A929-056644BF2C8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EA3-AC48-A929-056644BF2C8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EA3-AC48-A929-056644BF2C8B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6EA3-AC48-A929-056644BF2C8B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6EA3-AC48-A929-056644BF2C8B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EA3-AC48-A929-056644BF2C8B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6EA3-AC48-A929-056644BF2C8B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6EA3-AC48-A929-056644BF2C8B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6EA3-AC48-A929-056644BF2C8B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EA3-AC48-A929-056644BF2C8B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6EA3-AC48-A929-056644BF2C8B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6EA3-AC48-A929-056644BF2C8B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6EA3-AC48-A929-056644BF2C8B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EA3-AC48-A929-056644BF2C8B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6EA3-AC48-A929-056644BF2C8B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6EA3-AC48-A929-056644BF2C8B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4-6EA3-AC48-A929-056644BF2C8B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EA3-AC48-A929-056644BF2C8B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6EA3-AC48-A929-056644BF2C8B}"/>
              </c:ext>
            </c:extLst>
          </c:dPt>
          <c:dPt>
            <c:idx val="20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6EA3-AC48-A929-056644BF2C8B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6-6EA3-AC48-A929-056644BF2C8B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EA3-AC48-A929-056644BF2C8B}"/>
              </c:ext>
            </c:extLst>
          </c:dPt>
          <c:dPt>
            <c:idx val="23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6EA3-AC48-A929-056644BF2C8B}"/>
              </c:ext>
            </c:extLst>
          </c:dPt>
          <c:cat>
            <c:multiLvlStrRef>
              <c:f>Blad1!$B$35:$C$58</c:f>
              <c:multiLvlStrCache>
                <c:ptCount val="24"/>
                <c:lvl>
                  <c:pt idx="0">
                    <c:v>Pre</c:v>
                  </c:pt>
                  <c:pt idx="1">
                    <c:v>Post</c:v>
                  </c:pt>
                  <c:pt idx="2">
                    <c:v>Pre</c:v>
                  </c:pt>
                  <c:pt idx="3">
                    <c:v>Post</c:v>
                  </c:pt>
                  <c:pt idx="4">
                    <c:v>Pre</c:v>
                  </c:pt>
                  <c:pt idx="5">
                    <c:v>Post</c:v>
                  </c:pt>
                  <c:pt idx="6">
                    <c:v>Pre</c:v>
                  </c:pt>
                  <c:pt idx="7">
                    <c:v>Post</c:v>
                  </c:pt>
                  <c:pt idx="8">
                    <c:v>Pre</c:v>
                  </c:pt>
                  <c:pt idx="9">
                    <c:v>Post</c:v>
                  </c:pt>
                  <c:pt idx="10">
                    <c:v>Pre</c:v>
                  </c:pt>
                  <c:pt idx="11">
                    <c:v>Post</c:v>
                  </c:pt>
                  <c:pt idx="12">
                    <c:v>Pre</c:v>
                  </c:pt>
                  <c:pt idx="13">
                    <c:v>Post</c:v>
                  </c:pt>
                  <c:pt idx="14">
                    <c:v>Pre</c:v>
                  </c:pt>
                  <c:pt idx="15">
                    <c:v>Post</c:v>
                  </c:pt>
                  <c:pt idx="16">
                    <c:v>Pre</c:v>
                  </c:pt>
                  <c:pt idx="17">
                    <c:v>Post</c:v>
                  </c:pt>
                  <c:pt idx="18">
                    <c:v>Pre</c:v>
                  </c:pt>
                  <c:pt idx="19">
                    <c:v>Post</c:v>
                  </c:pt>
                  <c:pt idx="20">
                    <c:v>Pre</c:v>
                  </c:pt>
                  <c:pt idx="21">
                    <c:v>Post</c:v>
                  </c:pt>
                  <c:pt idx="22">
                    <c:v>Pre</c:v>
                  </c:pt>
                  <c:pt idx="23">
                    <c:v>Post</c:v>
                  </c:pt>
                </c:lvl>
                <c:lvl>
                  <c:pt idx="0">
                    <c:v>Tense/relaxed</c:v>
                  </c:pt>
                  <c:pt idx="4">
                    <c:v>Exhausted/alert</c:v>
                  </c:pt>
                  <c:pt idx="8">
                    <c:v>Sad/happy</c:v>
                  </c:pt>
                  <c:pt idx="12">
                    <c:v>Irritated/harmonious</c:v>
                  </c:pt>
                  <c:pt idx="16">
                    <c:v>Restless/peaceful</c:v>
                  </c:pt>
                  <c:pt idx="20">
                    <c:v>Mentally distracted/clearminded</c:v>
                  </c:pt>
                </c:lvl>
              </c:multiLvlStrCache>
            </c:multiLvlStrRef>
          </c:cat>
          <c:val>
            <c:numRef>
              <c:f>Blad1!$D$35:$D$58</c:f>
              <c:numCache>
                <c:formatCode>General</c:formatCode>
                <c:ptCount val="24"/>
                <c:pt idx="0">
                  <c:v>7.25</c:v>
                </c:pt>
                <c:pt idx="1">
                  <c:v>8.75</c:v>
                </c:pt>
                <c:pt idx="2">
                  <c:v>7.25</c:v>
                </c:pt>
                <c:pt idx="3">
                  <c:v>8</c:v>
                </c:pt>
                <c:pt idx="4">
                  <c:v>5.5</c:v>
                </c:pt>
                <c:pt idx="5">
                  <c:v>6.25</c:v>
                </c:pt>
                <c:pt idx="6">
                  <c:v>5.5</c:v>
                </c:pt>
                <c:pt idx="7">
                  <c:v>5.75</c:v>
                </c:pt>
                <c:pt idx="8">
                  <c:v>6.5</c:v>
                </c:pt>
                <c:pt idx="9">
                  <c:v>8.25</c:v>
                </c:pt>
                <c:pt idx="10">
                  <c:v>6.25</c:v>
                </c:pt>
                <c:pt idx="11">
                  <c:v>6.25</c:v>
                </c:pt>
                <c:pt idx="12">
                  <c:v>7.5</c:v>
                </c:pt>
                <c:pt idx="13">
                  <c:v>8.75</c:v>
                </c:pt>
                <c:pt idx="14">
                  <c:v>5.5</c:v>
                </c:pt>
                <c:pt idx="15">
                  <c:v>8</c:v>
                </c:pt>
                <c:pt idx="16">
                  <c:v>6.5</c:v>
                </c:pt>
                <c:pt idx="17">
                  <c:v>9</c:v>
                </c:pt>
                <c:pt idx="18">
                  <c:v>6.5</c:v>
                </c:pt>
                <c:pt idx="19">
                  <c:v>8.75</c:v>
                </c:pt>
                <c:pt idx="20">
                  <c:v>7</c:v>
                </c:pt>
                <c:pt idx="21">
                  <c:v>9</c:v>
                </c:pt>
                <c:pt idx="22">
                  <c:v>6</c:v>
                </c:pt>
                <c:pt idx="23">
                  <c:v>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84-5642-95E0-9F809D9415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overlap val="-27"/>
        <c:axId val="1076662352"/>
        <c:axId val="1076664352"/>
      </c:barChart>
      <c:catAx>
        <c:axId val="1076662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076664352"/>
        <c:crosses val="autoZero"/>
        <c:auto val="1"/>
        <c:lblAlgn val="ctr"/>
        <c:lblOffset val="100"/>
        <c:noMultiLvlLbl val="0"/>
      </c:catAx>
      <c:valAx>
        <c:axId val="1076664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076662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acrossLinear" id="1">
  <a:schemeClr val="dk1">
    <a:tint val="88000"/>
  </a:schemeClr>
  <a:schemeClr val="dk1">
    <a:tint val="55000"/>
  </a:schemeClr>
  <a:schemeClr val="dk1">
    <a:tint val="78000"/>
  </a:schemeClr>
  <a:schemeClr val="dk1">
    <a:tint val="92000"/>
  </a:schemeClr>
  <a:schemeClr val="dk1">
    <a:tint val="70000"/>
  </a:schemeClr>
  <a:schemeClr val="dk1">
    <a:tint val="30000"/>
  </a:schemeClr>
</cs:colorStyle>
</file>

<file path=ppt/charts/colors2.xml><?xml version="1.0" encoding="utf-8"?>
<cs:colorStyle xmlns:cs="http://schemas.microsoft.com/office/drawing/2012/chartStyle" xmlns:a="http://schemas.openxmlformats.org/drawingml/2006/main" meth="acrossLinear" id="1">
  <a:schemeClr val="dk1">
    <a:tint val="88000"/>
  </a:schemeClr>
  <a:schemeClr val="dk1">
    <a:tint val="55000"/>
  </a:schemeClr>
  <a:schemeClr val="dk1">
    <a:tint val="78000"/>
  </a:schemeClr>
  <a:schemeClr val="dk1">
    <a:tint val="92000"/>
  </a:schemeClr>
  <a:schemeClr val="dk1">
    <a:tint val="70000"/>
  </a:schemeClr>
  <a:schemeClr val="dk1">
    <a:tint val="30000"/>
  </a:schemeClr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491689-D06D-4C2B-AABF-7466C0691315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CB50AD-63B4-4C59-9F79-B2DE0039EF5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Aim </a:t>
          </a:r>
          <a:r>
            <a:rPr lang="en-US" dirty="0"/>
            <a:t>To explore experiences and effects of using immersive virtual nature environments in patients and their relatives in a palliative care context. </a:t>
          </a:r>
        </a:p>
      </dgm:t>
    </dgm:pt>
    <dgm:pt modelId="{B395FBF8-DA91-4A67-B2CC-F76FB81F5BED}" type="parTrans" cxnId="{26766901-9032-4EB5-82F7-73EA404DA33F}">
      <dgm:prSet/>
      <dgm:spPr/>
      <dgm:t>
        <a:bodyPr/>
        <a:lstStyle/>
        <a:p>
          <a:endParaRPr lang="en-US"/>
        </a:p>
      </dgm:t>
    </dgm:pt>
    <dgm:pt modelId="{96452FC3-5F76-4753-A35C-3342D74170F2}" type="sibTrans" cxnId="{26766901-9032-4EB5-82F7-73EA404DA33F}">
      <dgm:prSet/>
      <dgm:spPr/>
      <dgm:t>
        <a:bodyPr/>
        <a:lstStyle/>
        <a:p>
          <a:endParaRPr lang="en-US"/>
        </a:p>
      </dgm:t>
    </dgm:pt>
    <dgm:pt modelId="{8CEAEDFD-B1F1-4175-B70B-EC1F4896052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Specific objectives </a:t>
          </a:r>
          <a:r>
            <a:rPr lang="en-US" b="0" dirty="0"/>
            <a:t>W</a:t>
          </a:r>
          <a:r>
            <a:rPr lang="en-US" dirty="0"/>
            <a:t>ill virtual nature environments impact </a:t>
          </a:r>
        </a:p>
      </dgm:t>
    </dgm:pt>
    <dgm:pt modelId="{6BC959D0-1EE2-4A15-97E2-B40172131F91}" type="parTrans" cxnId="{52B2E8FC-4EB8-4A82-94B0-9BCF6644A1EE}">
      <dgm:prSet/>
      <dgm:spPr/>
      <dgm:t>
        <a:bodyPr/>
        <a:lstStyle/>
        <a:p>
          <a:endParaRPr lang="en-US"/>
        </a:p>
      </dgm:t>
    </dgm:pt>
    <dgm:pt modelId="{B409B798-C9D9-45E0-98E7-BFF1F1113370}" type="sibTrans" cxnId="{52B2E8FC-4EB8-4A82-94B0-9BCF6644A1EE}">
      <dgm:prSet/>
      <dgm:spPr/>
      <dgm:t>
        <a:bodyPr/>
        <a:lstStyle/>
        <a:p>
          <a:endParaRPr lang="en-US"/>
        </a:p>
      </dgm:t>
    </dgm:pt>
    <dgm:pt modelId="{D3A753DE-928F-409B-A337-2700E5D346AA}">
      <dgm:prSet custT="1"/>
      <dgm:spPr>
        <a:solidFill>
          <a:schemeClr val="accent2">
            <a:lumMod val="20000"/>
            <a:lumOff val="80000"/>
          </a:schemeClr>
        </a:solidFill>
        <a:ln w="28575"/>
      </dgm:spPr>
      <dgm:t>
        <a:bodyPr/>
        <a:lstStyle/>
        <a:p>
          <a:pPr>
            <a:lnSpc>
              <a:spcPct val="100000"/>
            </a:lnSpc>
          </a:pPr>
          <a:r>
            <a:rPr lang="en-US" sz="2000" i="1" dirty="0"/>
            <a:t>Patients’</a:t>
          </a:r>
          <a:r>
            <a:rPr lang="en-US" sz="2000" dirty="0"/>
            <a:t> experiences of well-being?</a:t>
          </a:r>
        </a:p>
      </dgm:t>
    </dgm:pt>
    <dgm:pt modelId="{954B41B5-1BF7-4632-A0D8-B0A679825E96}" type="parTrans" cxnId="{2C2576F2-CB1F-40A8-A4F7-5DD6C9BC5DF5}">
      <dgm:prSet/>
      <dgm:spPr/>
      <dgm:t>
        <a:bodyPr/>
        <a:lstStyle/>
        <a:p>
          <a:endParaRPr lang="en-US"/>
        </a:p>
      </dgm:t>
    </dgm:pt>
    <dgm:pt modelId="{18EE3A8B-41B2-48F6-B2D7-A586751C9D90}" type="sibTrans" cxnId="{2C2576F2-CB1F-40A8-A4F7-5DD6C9BC5DF5}">
      <dgm:prSet/>
      <dgm:spPr/>
      <dgm:t>
        <a:bodyPr/>
        <a:lstStyle/>
        <a:p>
          <a:endParaRPr lang="en-US"/>
        </a:p>
      </dgm:t>
    </dgm:pt>
    <dgm:pt modelId="{CF861413-DA36-4746-A076-EBB5B8601676}">
      <dgm:prSet custT="1"/>
      <dgm:spPr>
        <a:solidFill>
          <a:schemeClr val="accent2">
            <a:lumMod val="20000"/>
            <a:lumOff val="80000"/>
          </a:schemeClr>
        </a:solidFill>
        <a:ln w="28575"/>
      </dgm:spPr>
      <dgm:t>
        <a:bodyPr/>
        <a:lstStyle/>
        <a:p>
          <a:pPr>
            <a:lnSpc>
              <a:spcPct val="100000"/>
            </a:lnSpc>
          </a:pPr>
          <a:r>
            <a:rPr lang="en-US" sz="2000" i="1" dirty="0"/>
            <a:t>Close relatives’</a:t>
          </a:r>
          <a:r>
            <a:rPr lang="en-US" sz="2000" dirty="0"/>
            <a:t> experiences of the situation and their state of mind? </a:t>
          </a:r>
        </a:p>
      </dgm:t>
    </dgm:pt>
    <dgm:pt modelId="{A0F45D6F-6A8E-4BED-BFEA-A91FBAE89ACB}" type="parTrans" cxnId="{A178C004-5B85-441A-8B23-6B082A3524DB}">
      <dgm:prSet/>
      <dgm:spPr/>
      <dgm:t>
        <a:bodyPr/>
        <a:lstStyle/>
        <a:p>
          <a:endParaRPr lang="en-US"/>
        </a:p>
      </dgm:t>
    </dgm:pt>
    <dgm:pt modelId="{4AD6AA6A-89FD-48EA-849B-B6DE9F95BFFE}" type="sibTrans" cxnId="{A178C004-5B85-441A-8B23-6B082A3524DB}">
      <dgm:prSet/>
      <dgm:spPr/>
      <dgm:t>
        <a:bodyPr/>
        <a:lstStyle/>
        <a:p>
          <a:endParaRPr lang="en-US"/>
        </a:p>
      </dgm:t>
    </dgm:pt>
    <dgm:pt modelId="{CEB544C1-EBE3-42B5-83C4-FD177EF51244}">
      <dgm:prSet custT="1"/>
      <dgm:spPr>
        <a:solidFill>
          <a:schemeClr val="accent2">
            <a:lumMod val="20000"/>
            <a:lumOff val="80000"/>
          </a:schemeClr>
        </a:solidFill>
        <a:ln w="28575"/>
      </dgm:spPr>
      <dgm:t>
        <a:bodyPr/>
        <a:lstStyle/>
        <a:p>
          <a:pPr>
            <a:lnSpc>
              <a:spcPct val="100000"/>
            </a:lnSpc>
          </a:pPr>
          <a:r>
            <a:rPr lang="en-US" sz="2000" i="1" dirty="0"/>
            <a:t>The staff’s </a:t>
          </a:r>
          <a:r>
            <a:rPr lang="en-US" sz="2000" dirty="0"/>
            <a:t>experience of mental stress, recovery and energy?</a:t>
          </a:r>
          <a:r>
            <a:rPr lang="en-US" sz="2000" i="1" dirty="0"/>
            <a:t> </a:t>
          </a:r>
          <a:endParaRPr lang="en-US" sz="2000" dirty="0"/>
        </a:p>
      </dgm:t>
    </dgm:pt>
    <dgm:pt modelId="{52651046-D48F-4ECB-AF3E-757D3B947197}" type="parTrans" cxnId="{496CD56F-3531-4941-AB68-36AB87AEAA1A}">
      <dgm:prSet/>
      <dgm:spPr/>
      <dgm:t>
        <a:bodyPr/>
        <a:lstStyle/>
        <a:p>
          <a:endParaRPr lang="en-US"/>
        </a:p>
      </dgm:t>
    </dgm:pt>
    <dgm:pt modelId="{B2BC2290-C9C7-4E3B-9E4D-719DF3C1021D}" type="sibTrans" cxnId="{496CD56F-3531-4941-AB68-36AB87AEAA1A}">
      <dgm:prSet/>
      <dgm:spPr/>
      <dgm:t>
        <a:bodyPr/>
        <a:lstStyle/>
        <a:p>
          <a:endParaRPr lang="en-US"/>
        </a:p>
      </dgm:t>
    </dgm:pt>
    <dgm:pt modelId="{1D83AC71-B02A-4A74-9F83-1B87C5741788}" type="pres">
      <dgm:prSet presAssocID="{39491689-D06D-4C2B-AABF-7466C0691315}" presName="root" presStyleCnt="0">
        <dgm:presLayoutVars>
          <dgm:dir/>
          <dgm:resizeHandles val="exact"/>
        </dgm:presLayoutVars>
      </dgm:prSet>
      <dgm:spPr/>
    </dgm:pt>
    <dgm:pt modelId="{A94346B1-8000-4509-BF8D-C164CE8C68D8}" type="pres">
      <dgm:prSet presAssocID="{8DCB50AD-63B4-4C59-9F79-B2DE0039EF51}" presName="compNode" presStyleCnt="0"/>
      <dgm:spPr/>
    </dgm:pt>
    <dgm:pt modelId="{6E369D91-4B1D-4AB6-B3FC-0AC1D24314B5}" type="pres">
      <dgm:prSet presAssocID="{8DCB50AD-63B4-4C59-9F79-B2DE0039EF51}" presName="bgRect" presStyleLbl="bgShp" presStyleIdx="0" presStyleCnt="2"/>
      <dgm:spPr/>
    </dgm:pt>
    <dgm:pt modelId="{92FBFE1E-30CA-4613-A023-79709F0F84E4}" type="pres">
      <dgm:prSet presAssocID="{8DCB50AD-63B4-4C59-9F79-B2DE0039EF51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åltavla"/>
        </a:ext>
      </dgm:extLst>
    </dgm:pt>
    <dgm:pt modelId="{BE190E88-FFD2-4CB1-83C3-C3A1D6560984}" type="pres">
      <dgm:prSet presAssocID="{8DCB50AD-63B4-4C59-9F79-B2DE0039EF51}" presName="spaceRect" presStyleCnt="0"/>
      <dgm:spPr/>
    </dgm:pt>
    <dgm:pt modelId="{C4D587A4-A1CD-4DB3-BD17-C7D9FD0A868A}" type="pres">
      <dgm:prSet presAssocID="{8DCB50AD-63B4-4C59-9F79-B2DE0039EF51}" presName="parTx" presStyleLbl="revTx" presStyleIdx="0" presStyleCnt="3">
        <dgm:presLayoutVars>
          <dgm:chMax val="0"/>
          <dgm:chPref val="0"/>
        </dgm:presLayoutVars>
      </dgm:prSet>
      <dgm:spPr/>
    </dgm:pt>
    <dgm:pt modelId="{CCE457ED-4935-40B8-B4DF-3F37623D110F}" type="pres">
      <dgm:prSet presAssocID="{96452FC3-5F76-4753-A35C-3342D74170F2}" presName="sibTrans" presStyleCnt="0"/>
      <dgm:spPr/>
    </dgm:pt>
    <dgm:pt modelId="{966DFD9F-5C6B-40F3-8752-F63383E642E9}" type="pres">
      <dgm:prSet presAssocID="{8CEAEDFD-B1F1-4175-B70B-EC1F4896052C}" presName="compNode" presStyleCnt="0"/>
      <dgm:spPr/>
    </dgm:pt>
    <dgm:pt modelId="{9971CA29-AAF2-42FD-8316-5B30615EF748}" type="pres">
      <dgm:prSet presAssocID="{8CEAEDFD-B1F1-4175-B70B-EC1F4896052C}" presName="bgRect" presStyleLbl="bgShp" presStyleIdx="1" presStyleCnt="2" custScaleY="173447"/>
      <dgm:spPr/>
    </dgm:pt>
    <dgm:pt modelId="{716A511E-5C95-4008-B6B7-37BAA1D0D3B3}" type="pres">
      <dgm:prSet presAssocID="{8CEAEDFD-B1F1-4175-B70B-EC1F4896052C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ir tree"/>
        </a:ext>
      </dgm:extLst>
    </dgm:pt>
    <dgm:pt modelId="{CC3E4054-474B-4EAD-B1CE-10832C3B558C}" type="pres">
      <dgm:prSet presAssocID="{8CEAEDFD-B1F1-4175-B70B-EC1F4896052C}" presName="spaceRect" presStyleCnt="0"/>
      <dgm:spPr/>
    </dgm:pt>
    <dgm:pt modelId="{7DBDDAA2-37D8-4B9B-869C-6425EAA7DD2B}" type="pres">
      <dgm:prSet presAssocID="{8CEAEDFD-B1F1-4175-B70B-EC1F4896052C}" presName="parTx" presStyleLbl="revTx" presStyleIdx="1" presStyleCnt="3">
        <dgm:presLayoutVars>
          <dgm:chMax val="0"/>
          <dgm:chPref val="0"/>
        </dgm:presLayoutVars>
      </dgm:prSet>
      <dgm:spPr/>
    </dgm:pt>
    <dgm:pt modelId="{F34FF033-31B8-403D-8A87-5EFD19C93508}" type="pres">
      <dgm:prSet presAssocID="{8CEAEDFD-B1F1-4175-B70B-EC1F4896052C}" presName="desTx" presStyleLbl="revTx" presStyleIdx="2" presStyleCnt="3" custScaleY="148301">
        <dgm:presLayoutVars/>
      </dgm:prSet>
      <dgm:spPr/>
    </dgm:pt>
  </dgm:ptLst>
  <dgm:cxnLst>
    <dgm:cxn modelId="{26766901-9032-4EB5-82F7-73EA404DA33F}" srcId="{39491689-D06D-4C2B-AABF-7466C0691315}" destId="{8DCB50AD-63B4-4C59-9F79-B2DE0039EF51}" srcOrd="0" destOrd="0" parTransId="{B395FBF8-DA91-4A67-B2CC-F76FB81F5BED}" sibTransId="{96452FC3-5F76-4753-A35C-3342D74170F2}"/>
    <dgm:cxn modelId="{A178C004-5B85-441A-8B23-6B082A3524DB}" srcId="{8CEAEDFD-B1F1-4175-B70B-EC1F4896052C}" destId="{CF861413-DA36-4746-A076-EBB5B8601676}" srcOrd="1" destOrd="0" parTransId="{A0F45D6F-6A8E-4BED-BFEA-A91FBAE89ACB}" sibTransId="{4AD6AA6A-89FD-48EA-849B-B6DE9F95BFFE}"/>
    <dgm:cxn modelId="{16235561-CCE9-4864-8762-D2A1A56C9FA1}" type="presOf" srcId="{CEB544C1-EBE3-42B5-83C4-FD177EF51244}" destId="{F34FF033-31B8-403D-8A87-5EFD19C93508}" srcOrd="0" destOrd="2" presId="urn:microsoft.com/office/officeart/2018/2/layout/IconVerticalSolidList"/>
    <dgm:cxn modelId="{496CD56F-3531-4941-AB68-36AB87AEAA1A}" srcId="{8CEAEDFD-B1F1-4175-B70B-EC1F4896052C}" destId="{CEB544C1-EBE3-42B5-83C4-FD177EF51244}" srcOrd="2" destOrd="0" parTransId="{52651046-D48F-4ECB-AF3E-757D3B947197}" sibTransId="{B2BC2290-C9C7-4E3B-9E4D-719DF3C1021D}"/>
    <dgm:cxn modelId="{68E2FD73-C502-4A2D-BAA9-8195978C4615}" type="presOf" srcId="{39491689-D06D-4C2B-AABF-7466C0691315}" destId="{1D83AC71-B02A-4A74-9F83-1B87C5741788}" srcOrd="0" destOrd="0" presId="urn:microsoft.com/office/officeart/2018/2/layout/IconVerticalSolidList"/>
    <dgm:cxn modelId="{A80FCC8D-9148-40D4-9A4E-3352C45317A9}" type="presOf" srcId="{8CEAEDFD-B1F1-4175-B70B-EC1F4896052C}" destId="{7DBDDAA2-37D8-4B9B-869C-6425EAA7DD2B}" srcOrd="0" destOrd="0" presId="urn:microsoft.com/office/officeart/2018/2/layout/IconVerticalSolidList"/>
    <dgm:cxn modelId="{1417BACA-3502-40E6-8A2E-910DEA3AD7BB}" type="presOf" srcId="{CF861413-DA36-4746-A076-EBB5B8601676}" destId="{F34FF033-31B8-403D-8A87-5EFD19C93508}" srcOrd="0" destOrd="1" presId="urn:microsoft.com/office/officeart/2018/2/layout/IconVerticalSolidList"/>
    <dgm:cxn modelId="{E2CFD9EC-900C-49A7-A3A1-7873D8846879}" type="presOf" srcId="{8DCB50AD-63B4-4C59-9F79-B2DE0039EF51}" destId="{C4D587A4-A1CD-4DB3-BD17-C7D9FD0A868A}" srcOrd="0" destOrd="0" presId="urn:microsoft.com/office/officeart/2018/2/layout/IconVerticalSolidList"/>
    <dgm:cxn modelId="{2C2576F2-CB1F-40A8-A4F7-5DD6C9BC5DF5}" srcId="{8CEAEDFD-B1F1-4175-B70B-EC1F4896052C}" destId="{D3A753DE-928F-409B-A337-2700E5D346AA}" srcOrd="0" destOrd="0" parTransId="{954B41B5-1BF7-4632-A0D8-B0A679825E96}" sibTransId="{18EE3A8B-41B2-48F6-B2D7-A586751C9D90}"/>
    <dgm:cxn modelId="{791D52F6-1C7D-4358-9636-9A9EA9C351AD}" type="presOf" srcId="{D3A753DE-928F-409B-A337-2700E5D346AA}" destId="{F34FF033-31B8-403D-8A87-5EFD19C93508}" srcOrd="0" destOrd="0" presId="urn:microsoft.com/office/officeart/2018/2/layout/IconVerticalSolidList"/>
    <dgm:cxn modelId="{52B2E8FC-4EB8-4A82-94B0-9BCF6644A1EE}" srcId="{39491689-D06D-4C2B-AABF-7466C0691315}" destId="{8CEAEDFD-B1F1-4175-B70B-EC1F4896052C}" srcOrd="1" destOrd="0" parTransId="{6BC959D0-1EE2-4A15-97E2-B40172131F91}" sibTransId="{B409B798-C9D9-45E0-98E7-BFF1F1113370}"/>
    <dgm:cxn modelId="{68DCE216-A5A5-4E22-8F46-B285D7DBBF7F}" type="presParOf" srcId="{1D83AC71-B02A-4A74-9F83-1B87C5741788}" destId="{A94346B1-8000-4509-BF8D-C164CE8C68D8}" srcOrd="0" destOrd="0" presId="urn:microsoft.com/office/officeart/2018/2/layout/IconVerticalSolidList"/>
    <dgm:cxn modelId="{7F64D313-F87D-49DD-9B2B-E9D98875E5C8}" type="presParOf" srcId="{A94346B1-8000-4509-BF8D-C164CE8C68D8}" destId="{6E369D91-4B1D-4AB6-B3FC-0AC1D24314B5}" srcOrd="0" destOrd="0" presId="urn:microsoft.com/office/officeart/2018/2/layout/IconVerticalSolidList"/>
    <dgm:cxn modelId="{01C44888-E9E7-4605-B92D-9F68BC2B94A4}" type="presParOf" srcId="{A94346B1-8000-4509-BF8D-C164CE8C68D8}" destId="{92FBFE1E-30CA-4613-A023-79709F0F84E4}" srcOrd="1" destOrd="0" presId="urn:microsoft.com/office/officeart/2018/2/layout/IconVerticalSolidList"/>
    <dgm:cxn modelId="{8FDC3BA5-2560-40D3-94FF-DE8662EE03DE}" type="presParOf" srcId="{A94346B1-8000-4509-BF8D-C164CE8C68D8}" destId="{BE190E88-FFD2-4CB1-83C3-C3A1D6560984}" srcOrd="2" destOrd="0" presId="urn:microsoft.com/office/officeart/2018/2/layout/IconVerticalSolidList"/>
    <dgm:cxn modelId="{A22852EF-B982-4948-ABF6-BE8AD9292CFB}" type="presParOf" srcId="{A94346B1-8000-4509-BF8D-C164CE8C68D8}" destId="{C4D587A4-A1CD-4DB3-BD17-C7D9FD0A868A}" srcOrd="3" destOrd="0" presId="urn:microsoft.com/office/officeart/2018/2/layout/IconVerticalSolidList"/>
    <dgm:cxn modelId="{FC786686-6E3C-4906-884D-2E30EF97F1DC}" type="presParOf" srcId="{1D83AC71-B02A-4A74-9F83-1B87C5741788}" destId="{CCE457ED-4935-40B8-B4DF-3F37623D110F}" srcOrd="1" destOrd="0" presId="urn:microsoft.com/office/officeart/2018/2/layout/IconVerticalSolidList"/>
    <dgm:cxn modelId="{08034636-8F82-4736-8691-38E0C6925A2E}" type="presParOf" srcId="{1D83AC71-B02A-4A74-9F83-1B87C5741788}" destId="{966DFD9F-5C6B-40F3-8752-F63383E642E9}" srcOrd="2" destOrd="0" presId="urn:microsoft.com/office/officeart/2018/2/layout/IconVerticalSolidList"/>
    <dgm:cxn modelId="{ADA2141A-AEDD-4C33-8032-42B7DB04A033}" type="presParOf" srcId="{966DFD9F-5C6B-40F3-8752-F63383E642E9}" destId="{9971CA29-AAF2-42FD-8316-5B30615EF748}" srcOrd="0" destOrd="0" presId="urn:microsoft.com/office/officeart/2018/2/layout/IconVerticalSolidList"/>
    <dgm:cxn modelId="{3088E0C2-A4CB-4EBC-A6BD-E938CF912845}" type="presParOf" srcId="{966DFD9F-5C6B-40F3-8752-F63383E642E9}" destId="{716A511E-5C95-4008-B6B7-37BAA1D0D3B3}" srcOrd="1" destOrd="0" presId="urn:microsoft.com/office/officeart/2018/2/layout/IconVerticalSolidList"/>
    <dgm:cxn modelId="{B050B5F3-B45B-4613-A584-B7E14784D6E0}" type="presParOf" srcId="{966DFD9F-5C6B-40F3-8752-F63383E642E9}" destId="{CC3E4054-474B-4EAD-B1CE-10832C3B558C}" srcOrd="2" destOrd="0" presId="urn:microsoft.com/office/officeart/2018/2/layout/IconVerticalSolidList"/>
    <dgm:cxn modelId="{D207D6F7-B314-45F6-AAC2-2869392CC8EB}" type="presParOf" srcId="{966DFD9F-5C6B-40F3-8752-F63383E642E9}" destId="{7DBDDAA2-37D8-4B9B-869C-6425EAA7DD2B}" srcOrd="3" destOrd="0" presId="urn:microsoft.com/office/officeart/2018/2/layout/IconVerticalSolidList"/>
    <dgm:cxn modelId="{A2E26CA4-BF04-484A-A888-5631C1FB4FE5}" type="presParOf" srcId="{966DFD9F-5C6B-40F3-8752-F63383E642E9}" destId="{F34FF033-31B8-403D-8A87-5EFD19C93508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491689-D06D-4C2B-AABF-7466C0691315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CB50AD-63B4-4C59-9F79-B2DE0039EF5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Aim </a:t>
          </a:r>
          <a:r>
            <a:rPr lang="en-US" dirty="0"/>
            <a:t>To explore experiences and effects of using immersive virtual nature environments in patients and their relatives in a palliative care context. </a:t>
          </a:r>
        </a:p>
      </dgm:t>
    </dgm:pt>
    <dgm:pt modelId="{B395FBF8-DA91-4A67-B2CC-F76FB81F5BED}" type="parTrans" cxnId="{26766901-9032-4EB5-82F7-73EA404DA33F}">
      <dgm:prSet/>
      <dgm:spPr/>
      <dgm:t>
        <a:bodyPr/>
        <a:lstStyle/>
        <a:p>
          <a:endParaRPr lang="en-US"/>
        </a:p>
      </dgm:t>
    </dgm:pt>
    <dgm:pt modelId="{96452FC3-5F76-4753-A35C-3342D74170F2}" type="sibTrans" cxnId="{26766901-9032-4EB5-82F7-73EA404DA33F}">
      <dgm:prSet/>
      <dgm:spPr/>
      <dgm:t>
        <a:bodyPr/>
        <a:lstStyle/>
        <a:p>
          <a:endParaRPr lang="en-US"/>
        </a:p>
      </dgm:t>
    </dgm:pt>
    <dgm:pt modelId="{8CEAEDFD-B1F1-4175-B70B-EC1F4896052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Specific objectives, </a:t>
          </a:r>
          <a:r>
            <a:rPr lang="en-US" b="0" dirty="0"/>
            <a:t>w</a:t>
          </a:r>
          <a:r>
            <a:rPr lang="en-US" dirty="0"/>
            <a:t>ill virtual nature environments impact </a:t>
          </a:r>
        </a:p>
      </dgm:t>
    </dgm:pt>
    <dgm:pt modelId="{6BC959D0-1EE2-4A15-97E2-B40172131F91}" type="parTrans" cxnId="{52B2E8FC-4EB8-4A82-94B0-9BCF6644A1EE}">
      <dgm:prSet/>
      <dgm:spPr/>
      <dgm:t>
        <a:bodyPr/>
        <a:lstStyle/>
        <a:p>
          <a:endParaRPr lang="en-US"/>
        </a:p>
      </dgm:t>
    </dgm:pt>
    <dgm:pt modelId="{B409B798-C9D9-45E0-98E7-BFF1F1113370}" type="sibTrans" cxnId="{52B2E8FC-4EB8-4A82-94B0-9BCF6644A1EE}">
      <dgm:prSet/>
      <dgm:spPr/>
      <dgm:t>
        <a:bodyPr/>
        <a:lstStyle/>
        <a:p>
          <a:endParaRPr lang="en-US"/>
        </a:p>
      </dgm:t>
    </dgm:pt>
    <dgm:pt modelId="{D3A753DE-928F-409B-A337-2700E5D346AA}">
      <dgm:prSet custT="1"/>
      <dgm:spPr>
        <a:solidFill>
          <a:schemeClr val="accent2">
            <a:lumMod val="20000"/>
            <a:lumOff val="80000"/>
          </a:schemeClr>
        </a:solidFill>
        <a:ln w="28575"/>
      </dgm:spPr>
      <dgm:t>
        <a:bodyPr/>
        <a:lstStyle/>
        <a:p>
          <a:pPr>
            <a:lnSpc>
              <a:spcPct val="100000"/>
            </a:lnSpc>
          </a:pPr>
          <a:r>
            <a:rPr lang="en-US" sz="2000" i="1" dirty="0"/>
            <a:t>Patients’</a:t>
          </a:r>
          <a:r>
            <a:rPr lang="en-US" sz="2000" dirty="0"/>
            <a:t> experiences of well-being?</a:t>
          </a:r>
        </a:p>
      </dgm:t>
    </dgm:pt>
    <dgm:pt modelId="{954B41B5-1BF7-4632-A0D8-B0A679825E96}" type="parTrans" cxnId="{2C2576F2-CB1F-40A8-A4F7-5DD6C9BC5DF5}">
      <dgm:prSet/>
      <dgm:spPr/>
      <dgm:t>
        <a:bodyPr/>
        <a:lstStyle/>
        <a:p>
          <a:endParaRPr lang="en-US"/>
        </a:p>
      </dgm:t>
    </dgm:pt>
    <dgm:pt modelId="{18EE3A8B-41B2-48F6-B2D7-A586751C9D90}" type="sibTrans" cxnId="{2C2576F2-CB1F-40A8-A4F7-5DD6C9BC5DF5}">
      <dgm:prSet/>
      <dgm:spPr/>
      <dgm:t>
        <a:bodyPr/>
        <a:lstStyle/>
        <a:p>
          <a:endParaRPr lang="en-US"/>
        </a:p>
      </dgm:t>
    </dgm:pt>
    <dgm:pt modelId="{CF861413-DA36-4746-A076-EBB5B8601676}">
      <dgm:prSet custT="1"/>
      <dgm:spPr>
        <a:solidFill>
          <a:schemeClr val="accent2">
            <a:lumMod val="20000"/>
            <a:lumOff val="80000"/>
          </a:schemeClr>
        </a:solidFill>
        <a:ln w="28575"/>
      </dgm:spPr>
      <dgm:t>
        <a:bodyPr/>
        <a:lstStyle/>
        <a:p>
          <a:pPr>
            <a:lnSpc>
              <a:spcPct val="100000"/>
            </a:lnSpc>
          </a:pPr>
          <a:r>
            <a:rPr lang="en-US" sz="2000" i="1" dirty="0"/>
            <a:t>Close relatives’</a:t>
          </a:r>
          <a:r>
            <a:rPr lang="en-US" sz="2000" dirty="0"/>
            <a:t> experiences of the situation and their state of mind? </a:t>
          </a:r>
        </a:p>
      </dgm:t>
    </dgm:pt>
    <dgm:pt modelId="{A0F45D6F-6A8E-4BED-BFEA-A91FBAE89ACB}" type="parTrans" cxnId="{A178C004-5B85-441A-8B23-6B082A3524DB}">
      <dgm:prSet/>
      <dgm:spPr/>
      <dgm:t>
        <a:bodyPr/>
        <a:lstStyle/>
        <a:p>
          <a:endParaRPr lang="en-US"/>
        </a:p>
      </dgm:t>
    </dgm:pt>
    <dgm:pt modelId="{4AD6AA6A-89FD-48EA-849B-B6DE9F95BFFE}" type="sibTrans" cxnId="{A178C004-5B85-441A-8B23-6B082A3524DB}">
      <dgm:prSet/>
      <dgm:spPr/>
      <dgm:t>
        <a:bodyPr/>
        <a:lstStyle/>
        <a:p>
          <a:endParaRPr lang="en-US"/>
        </a:p>
      </dgm:t>
    </dgm:pt>
    <dgm:pt modelId="{CEB544C1-EBE3-42B5-83C4-FD177EF51244}">
      <dgm:prSet custT="1"/>
      <dgm:spPr>
        <a:solidFill>
          <a:schemeClr val="accent2">
            <a:lumMod val="20000"/>
            <a:lumOff val="80000"/>
          </a:schemeClr>
        </a:solidFill>
        <a:ln w="28575"/>
      </dgm:spPr>
      <dgm:t>
        <a:bodyPr/>
        <a:lstStyle/>
        <a:p>
          <a:pPr>
            <a:lnSpc>
              <a:spcPct val="100000"/>
            </a:lnSpc>
          </a:pPr>
          <a:r>
            <a:rPr lang="en-US" sz="2000" i="1" dirty="0"/>
            <a:t>The staff’s </a:t>
          </a:r>
          <a:r>
            <a:rPr lang="en-US" sz="2000" dirty="0"/>
            <a:t>experience of mental stress, recovery and energy?</a:t>
          </a:r>
          <a:r>
            <a:rPr lang="en-US" sz="2000" i="1" dirty="0"/>
            <a:t> </a:t>
          </a:r>
          <a:endParaRPr lang="en-US" sz="2000" dirty="0"/>
        </a:p>
      </dgm:t>
    </dgm:pt>
    <dgm:pt modelId="{52651046-D48F-4ECB-AF3E-757D3B947197}" type="parTrans" cxnId="{496CD56F-3531-4941-AB68-36AB87AEAA1A}">
      <dgm:prSet/>
      <dgm:spPr/>
      <dgm:t>
        <a:bodyPr/>
        <a:lstStyle/>
        <a:p>
          <a:endParaRPr lang="en-US"/>
        </a:p>
      </dgm:t>
    </dgm:pt>
    <dgm:pt modelId="{B2BC2290-C9C7-4E3B-9E4D-719DF3C1021D}" type="sibTrans" cxnId="{496CD56F-3531-4941-AB68-36AB87AEAA1A}">
      <dgm:prSet/>
      <dgm:spPr/>
      <dgm:t>
        <a:bodyPr/>
        <a:lstStyle/>
        <a:p>
          <a:endParaRPr lang="en-US"/>
        </a:p>
      </dgm:t>
    </dgm:pt>
    <dgm:pt modelId="{1D83AC71-B02A-4A74-9F83-1B87C5741788}" type="pres">
      <dgm:prSet presAssocID="{39491689-D06D-4C2B-AABF-7466C0691315}" presName="root" presStyleCnt="0">
        <dgm:presLayoutVars>
          <dgm:dir/>
          <dgm:resizeHandles val="exact"/>
        </dgm:presLayoutVars>
      </dgm:prSet>
      <dgm:spPr/>
    </dgm:pt>
    <dgm:pt modelId="{A94346B1-8000-4509-BF8D-C164CE8C68D8}" type="pres">
      <dgm:prSet presAssocID="{8DCB50AD-63B4-4C59-9F79-B2DE0039EF51}" presName="compNode" presStyleCnt="0"/>
      <dgm:spPr/>
    </dgm:pt>
    <dgm:pt modelId="{6E369D91-4B1D-4AB6-B3FC-0AC1D24314B5}" type="pres">
      <dgm:prSet presAssocID="{8DCB50AD-63B4-4C59-9F79-B2DE0039EF51}" presName="bgRect" presStyleLbl="bgShp" presStyleIdx="0" presStyleCnt="2"/>
      <dgm:spPr/>
    </dgm:pt>
    <dgm:pt modelId="{92FBFE1E-30CA-4613-A023-79709F0F84E4}" type="pres">
      <dgm:prSet presAssocID="{8DCB50AD-63B4-4C59-9F79-B2DE0039EF51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åltavla"/>
        </a:ext>
      </dgm:extLst>
    </dgm:pt>
    <dgm:pt modelId="{BE190E88-FFD2-4CB1-83C3-C3A1D6560984}" type="pres">
      <dgm:prSet presAssocID="{8DCB50AD-63B4-4C59-9F79-B2DE0039EF51}" presName="spaceRect" presStyleCnt="0"/>
      <dgm:spPr/>
    </dgm:pt>
    <dgm:pt modelId="{C4D587A4-A1CD-4DB3-BD17-C7D9FD0A868A}" type="pres">
      <dgm:prSet presAssocID="{8DCB50AD-63B4-4C59-9F79-B2DE0039EF51}" presName="parTx" presStyleLbl="revTx" presStyleIdx="0" presStyleCnt="3">
        <dgm:presLayoutVars>
          <dgm:chMax val="0"/>
          <dgm:chPref val="0"/>
        </dgm:presLayoutVars>
      </dgm:prSet>
      <dgm:spPr/>
    </dgm:pt>
    <dgm:pt modelId="{CCE457ED-4935-40B8-B4DF-3F37623D110F}" type="pres">
      <dgm:prSet presAssocID="{96452FC3-5F76-4753-A35C-3342D74170F2}" presName="sibTrans" presStyleCnt="0"/>
      <dgm:spPr/>
    </dgm:pt>
    <dgm:pt modelId="{966DFD9F-5C6B-40F3-8752-F63383E642E9}" type="pres">
      <dgm:prSet presAssocID="{8CEAEDFD-B1F1-4175-B70B-EC1F4896052C}" presName="compNode" presStyleCnt="0"/>
      <dgm:spPr/>
    </dgm:pt>
    <dgm:pt modelId="{9971CA29-AAF2-42FD-8316-5B30615EF748}" type="pres">
      <dgm:prSet presAssocID="{8CEAEDFD-B1F1-4175-B70B-EC1F4896052C}" presName="bgRect" presStyleLbl="bgShp" presStyleIdx="1" presStyleCnt="2" custScaleY="173447"/>
      <dgm:spPr/>
    </dgm:pt>
    <dgm:pt modelId="{716A511E-5C95-4008-B6B7-37BAA1D0D3B3}" type="pres">
      <dgm:prSet presAssocID="{8CEAEDFD-B1F1-4175-B70B-EC1F4896052C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ir tree"/>
        </a:ext>
      </dgm:extLst>
    </dgm:pt>
    <dgm:pt modelId="{CC3E4054-474B-4EAD-B1CE-10832C3B558C}" type="pres">
      <dgm:prSet presAssocID="{8CEAEDFD-B1F1-4175-B70B-EC1F4896052C}" presName="spaceRect" presStyleCnt="0"/>
      <dgm:spPr/>
    </dgm:pt>
    <dgm:pt modelId="{7DBDDAA2-37D8-4B9B-869C-6425EAA7DD2B}" type="pres">
      <dgm:prSet presAssocID="{8CEAEDFD-B1F1-4175-B70B-EC1F4896052C}" presName="parTx" presStyleLbl="revTx" presStyleIdx="1" presStyleCnt="3">
        <dgm:presLayoutVars>
          <dgm:chMax val="0"/>
          <dgm:chPref val="0"/>
        </dgm:presLayoutVars>
      </dgm:prSet>
      <dgm:spPr/>
    </dgm:pt>
    <dgm:pt modelId="{F34FF033-31B8-403D-8A87-5EFD19C93508}" type="pres">
      <dgm:prSet presAssocID="{8CEAEDFD-B1F1-4175-B70B-EC1F4896052C}" presName="desTx" presStyleLbl="revTx" presStyleIdx="2" presStyleCnt="3" custScaleY="148301">
        <dgm:presLayoutVars/>
      </dgm:prSet>
      <dgm:spPr/>
    </dgm:pt>
  </dgm:ptLst>
  <dgm:cxnLst>
    <dgm:cxn modelId="{26766901-9032-4EB5-82F7-73EA404DA33F}" srcId="{39491689-D06D-4C2B-AABF-7466C0691315}" destId="{8DCB50AD-63B4-4C59-9F79-B2DE0039EF51}" srcOrd="0" destOrd="0" parTransId="{B395FBF8-DA91-4A67-B2CC-F76FB81F5BED}" sibTransId="{96452FC3-5F76-4753-A35C-3342D74170F2}"/>
    <dgm:cxn modelId="{A178C004-5B85-441A-8B23-6B082A3524DB}" srcId="{8CEAEDFD-B1F1-4175-B70B-EC1F4896052C}" destId="{CF861413-DA36-4746-A076-EBB5B8601676}" srcOrd="1" destOrd="0" parTransId="{A0F45D6F-6A8E-4BED-BFEA-A91FBAE89ACB}" sibTransId="{4AD6AA6A-89FD-48EA-849B-B6DE9F95BFFE}"/>
    <dgm:cxn modelId="{16235561-CCE9-4864-8762-D2A1A56C9FA1}" type="presOf" srcId="{CEB544C1-EBE3-42B5-83C4-FD177EF51244}" destId="{F34FF033-31B8-403D-8A87-5EFD19C93508}" srcOrd="0" destOrd="2" presId="urn:microsoft.com/office/officeart/2018/2/layout/IconVerticalSolidList"/>
    <dgm:cxn modelId="{496CD56F-3531-4941-AB68-36AB87AEAA1A}" srcId="{8CEAEDFD-B1F1-4175-B70B-EC1F4896052C}" destId="{CEB544C1-EBE3-42B5-83C4-FD177EF51244}" srcOrd="2" destOrd="0" parTransId="{52651046-D48F-4ECB-AF3E-757D3B947197}" sibTransId="{B2BC2290-C9C7-4E3B-9E4D-719DF3C1021D}"/>
    <dgm:cxn modelId="{68E2FD73-C502-4A2D-BAA9-8195978C4615}" type="presOf" srcId="{39491689-D06D-4C2B-AABF-7466C0691315}" destId="{1D83AC71-B02A-4A74-9F83-1B87C5741788}" srcOrd="0" destOrd="0" presId="urn:microsoft.com/office/officeart/2018/2/layout/IconVerticalSolidList"/>
    <dgm:cxn modelId="{A80FCC8D-9148-40D4-9A4E-3352C45317A9}" type="presOf" srcId="{8CEAEDFD-B1F1-4175-B70B-EC1F4896052C}" destId="{7DBDDAA2-37D8-4B9B-869C-6425EAA7DD2B}" srcOrd="0" destOrd="0" presId="urn:microsoft.com/office/officeart/2018/2/layout/IconVerticalSolidList"/>
    <dgm:cxn modelId="{1417BACA-3502-40E6-8A2E-910DEA3AD7BB}" type="presOf" srcId="{CF861413-DA36-4746-A076-EBB5B8601676}" destId="{F34FF033-31B8-403D-8A87-5EFD19C93508}" srcOrd="0" destOrd="1" presId="urn:microsoft.com/office/officeart/2018/2/layout/IconVerticalSolidList"/>
    <dgm:cxn modelId="{E2CFD9EC-900C-49A7-A3A1-7873D8846879}" type="presOf" srcId="{8DCB50AD-63B4-4C59-9F79-B2DE0039EF51}" destId="{C4D587A4-A1CD-4DB3-BD17-C7D9FD0A868A}" srcOrd="0" destOrd="0" presId="urn:microsoft.com/office/officeart/2018/2/layout/IconVerticalSolidList"/>
    <dgm:cxn modelId="{2C2576F2-CB1F-40A8-A4F7-5DD6C9BC5DF5}" srcId="{8CEAEDFD-B1F1-4175-B70B-EC1F4896052C}" destId="{D3A753DE-928F-409B-A337-2700E5D346AA}" srcOrd="0" destOrd="0" parTransId="{954B41B5-1BF7-4632-A0D8-B0A679825E96}" sibTransId="{18EE3A8B-41B2-48F6-B2D7-A586751C9D90}"/>
    <dgm:cxn modelId="{791D52F6-1C7D-4358-9636-9A9EA9C351AD}" type="presOf" srcId="{D3A753DE-928F-409B-A337-2700E5D346AA}" destId="{F34FF033-31B8-403D-8A87-5EFD19C93508}" srcOrd="0" destOrd="0" presId="urn:microsoft.com/office/officeart/2018/2/layout/IconVerticalSolidList"/>
    <dgm:cxn modelId="{52B2E8FC-4EB8-4A82-94B0-9BCF6644A1EE}" srcId="{39491689-D06D-4C2B-AABF-7466C0691315}" destId="{8CEAEDFD-B1F1-4175-B70B-EC1F4896052C}" srcOrd="1" destOrd="0" parTransId="{6BC959D0-1EE2-4A15-97E2-B40172131F91}" sibTransId="{B409B798-C9D9-45E0-98E7-BFF1F1113370}"/>
    <dgm:cxn modelId="{68DCE216-A5A5-4E22-8F46-B285D7DBBF7F}" type="presParOf" srcId="{1D83AC71-B02A-4A74-9F83-1B87C5741788}" destId="{A94346B1-8000-4509-BF8D-C164CE8C68D8}" srcOrd="0" destOrd="0" presId="urn:microsoft.com/office/officeart/2018/2/layout/IconVerticalSolidList"/>
    <dgm:cxn modelId="{7F64D313-F87D-49DD-9B2B-E9D98875E5C8}" type="presParOf" srcId="{A94346B1-8000-4509-BF8D-C164CE8C68D8}" destId="{6E369D91-4B1D-4AB6-B3FC-0AC1D24314B5}" srcOrd="0" destOrd="0" presId="urn:microsoft.com/office/officeart/2018/2/layout/IconVerticalSolidList"/>
    <dgm:cxn modelId="{01C44888-E9E7-4605-B92D-9F68BC2B94A4}" type="presParOf" srcId="{A94346B1-8000-4509-BF8D-C164CE8C68D8}" destId="{92FBFE1E-30CA-4613-A023-79709F0F84E4}" srcOrd="1" destOrd="0" presId="urn:microsoft.com/office/officeart/2018/2/layout/IconVerticalSolidList"/>
    <dgm:cxn modelId="{8FDC3BA5-2560-40D3-94FF-DE8662EE03DE}" type="presParOf" srcId="{A94346B1-8000-4509-BF8D-C164CE8C68D8}" destId="{BE190E88-FFD2-4CB1-83C3-C3A1D6560984}" srcOrd="2" destOrd="0" presId="urn:microsoft.com/office/officeart/2018/2/layout/IconVerticalSolidList"/>
    <dgm:cxn modelId="{A22852EF-B982-4948-ABF6-BE8AD9292CFB}" type="presParOf" srcId="{A94346B1-8000-4509-BF8D-C164CE8C68D8}" destId="{C4D587A4-A1CD-4DB3-BD17-C7D9FD0A868A}" srcOrd="3" destOrd="0" presId="urn:microsoft.com/office/officeart/2018/2/layout/IconVerticalSolidList"/>
    <dgm:cxn modelId="{FC786686-6E3C-4906-884D-2E30EF97F1DC}" type="presParOf" srcId="{1D83AC71-B02A-4A74-9F83-1B87C5741788}" destId="{CCE457ED-4935-40B8-B4DF-3F37623D110F}" srcOrd="1" destOrd="0" presId="urn:microsoft.com/office/officeart/2018/2/layout/IconVerticalSolidList"/>
    <dgm:cxn modelId="{08034636-8F82-4736-8691-38E0C6925A2E}" type="presParOf" srcId="{1D83AC71-B02A-4A74-9F83-1B87C5741788}" destId="{966DFD9F-5C6B-40F3-8752-F63383E642E9}" srcOrd="2" destOrd="0" presId="urn:microsoft.com/office/officeart/2018/2/layout/IconVerticalSolidList"/>
    <dgm:cxn modelId="{ADA2141A-AEDD-4C33-8032-42B7DB04A033}" type="presParOf" srcId="{966DFD9F-5C6B-40F3-8752-F63383E642E9}" destId="{9971CA29-AAF2-42FD-8316-5B30615EF748}" srcOrd="0" destOrd="0" presId="urn:microsoft.com/office/officeart/2018/2/layout/IconVerticalSolidList"/>
    <dgm:cxn modelId="{3088E0C2-A4CB-4EBC-A6BD-E938CF912845}" type="presParOf" srcId="{966DFD9F-5C6B-40F3-8752-F63383E642E9}" destId="{716A511E-5C95-4008-B6B7-37BAA1D0D3B3}" srcOrd="1" destOrd="0" presId="urn:microsoft.com/office/officeart/2018/2/layout/IconVerticalSolidList"/>
    <dgm:cxn modelId="{B050B5F3-B45B-4613-A584-B7E14784D6E0}" type="presParOf" srcId="{966DFD9F-5C6B-40F3-8752-F63383E642E9}" destId="{CC3E4054-474B-4EAD-B1CE-10832C3B558C}" srcOrd="2" destOrd="0" presId="urn:microsoft.com/office/officeart/2018/2/layout/IconVerticalSolidList"/>
    <dgm:cxn modelId="{D207D6F7-B314-45F6-AAC2-2869392CC8EB}" type="presParOf" srcId="{966DFD9F-5C6B-40F3-8752-F63383E642E9}" destId="{7DBDDAA2-37D8-4B9B-869C-6425EAA7DD2B}" srcOrd="3" destOrd="0" presId="urn:microsoft.com/office/officeart/2018/2/layout/IconVerticalSolidList"/>
    <dgm:cxn modelId="{A2E26CA4-BF04-484A-A888-5631C1FB4FE5}" type="presParOf" srcId="{966DFD9F-5C6B-40F3-8752-F63383E642E9}" destId="{F34FF033-31B8-403D-8A87-5EFD19C93508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1208413-B2E2-46F6-B80C-EA75CE1A4FE6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3BF0A73-AB90-4691-8C82-AA45EF431EBB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800" dirty="0"/>
            <a:t>PATIENT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800" dirty="0"/>
            <a:t>Rating of symptoms </a:t>
          </a:r>
          <a:r>
            <a:rPr lang="en-US" sz="1600" dirty="0"/>
            <a:t>(NRS) before and after VR nature</a:t>
          </a:r>
        </a:p>
      </dgm:t>
    </dgm:pt>
    <dgm:pt modelId="{69982643-E8BC-4A24-9D22-BBC423E78D48}" type="parTrans" cxnId="{592B3940-E1C7-411E-8761-7B9CF367BFBB}">
      <dgm:prSet/>
      <dgm:spPr/>
      <dgm:t>
        <a:bodyPr/>
        <a:lstStyle/>
        <a:p>
          <a:endParaRPr lang="en-US"/>
        </a:p>
      </dgm:t>
    </dgm:pt>
    <dgm:pt modelId="{C5E4354C-FDA2-4F49-BAE7-25CB3C0F0B11}" type="sibTrans" cxnId="{592B3940-E1C7-411E-8761-7B9CF367BFBB}">
      <dgm:prSet/>
      <dgm:spPr/>
      <dgm:t>
        <a:bodyPr/>
        <a:lstStyle/>
        <a:p>
          <a:endParaRPr lang="en-US"/>
        </a:p>
      </dgm:t>
    </dgm:pt>
    <dgm:pt modelId="{7E6684A4-1593-4F9B-B05C-FABDBFEFC50E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600" b="1" dirty="0">
              <a:solidFill>
                <a:schemeClr val="accent2"/>
              </a:solidFill>
            </a:rPr>
            <a:t>pain</a:t>
          </a:r>
        </a:p>
      </dgm:t>
    </dgm:pt>
    <dgm:pt modelId="{2019277A-EA69-48E1-B0B0-41A765D8B272}" type="parTrans" cxnId="{C8890C00-0883-475D-ACC6-529BCA2E9DFA}">
      <dgm:prSet/>
      <dgm:spPr/>
      <dgm:t>
        <a:bodyPr/>
        <a:lstStyle/>
        <a:p>
          <a:endParaRPr lang="en-US"/>
        </a:p>
      </dgm:t>
    </dgm:pt>
    <dgm:pt modelId="{1B1A5A04-4D2A-470C-8871-92035D82A4FB}" type="sibTrans" cxnId="{C8890C00-0883-475D-ACC6-529BCA2E9DFA}">
      <dgm:prSet/>
      <dgm:spPr/>
      <dgm:t>
        <a:bodyPr/>
        <a:lstStyle/>
        <a:p>
          <a:endParaRPr lang="en-US"/>
        </a:p>
      </dgm:t>
    </dgm:pt>
    <dgm:pt modelId="{9A61B5B1-366F-4F5F-AE44-1ABB0A7CA85E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600" b="1" dirty="0">
              <a:solidFill>
                <a:schemeClr val="accent2"/>
              </a:solidFill>
            </a:rPr>
            <a:t>anxiety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600" b="1" dirty="0">
              <a:solidFill>
                <a:schemeClr val="accent2"/>
              </a:solidFill>
            </a:rPr>
            <a:t>nausea</a:t>
          </a:r>
        </a:p>
      </dgm:t>
    </dgm:pt>
    <dgm:pt modelId="{F94011B0-BBBD-447F-BFC5-F4024A612189}" type="parTrans" cxnId="{4AD3DB57-1FB4-42BA-8420-8F0E008D9FDF}">
      <dgm:prSet/>
      <dgm:spPr/>
      <dgm:t>
        <a:bodyPr/>
        <a:lstStyle/>
        <a:p>
          <a:endParaRPr lang="en-US"/>
        </a:p>
      </dgm:t>
    </dgm:pt>
    <dgm:pt modelId="{965C9709-2E50-449E-843E-74043059D392}" type="sibTrans" cxnId="{4AD3DB57-1FB4-42BA-8420-8F0E008D9FDF}">
      <dgm:prSet/>
      <dgm:spPr/>
      <dgm:t>
        <a:bodyPr/>
        <a:lstStyle/>
        <a:p>
          <a:endParaRPr lang="en-US"/>
        </a:p>
      </dgm:t>
    </dgm:pt>
    <dgm:pt modelId="{77860946-0EF2-47DB-89DA-C7E479F7E024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600" b="1" dirty="0">
              <a:solidFill>
                <a:schemeClr val="accent2"/>
              </a:solidFill>
            </a:rPr>
            <a:t>breathlessness </a:t>
          </a:r>
        </a:p>
      </dgm:t>
    </dgm:pt>
    <dgm:pt modelId="{4ABF133E-9409-4A5E-8696-FC6C22DA5115}" type="parTrans" cxnId="{B0DFB956-2E1F-4F46-AF7B-815BA1DFF2F8}">
      <dgm:prSet/>
      <dgm:spPr/>
      <dgm:t>
        <a:bodyPr/>
        <a:lstStyle/>
        <a:p>
          <a:endParaRPr lang="en-US"/>
        </a:p>
      </dgm:t>
    </dgm:pt>
    <dgm:pt modelId="{F2476BBB-9E8C-46E0-AED8-AB515CABED63}" type="sibTrans" cxnId="{B0DFB956-2E1F-4F46-AF7B-815BA1DFF2F8}">
      <dgm:prSet/>
      <dgm:spPr/>
      <dgm:t>
        <a:bodyPr/>
        <a:lstStyle/>
        <a:p>
          <a:endParaRPr lang="en-US"/>
        </a:p>
      </dgm:t>
    </dgm:pt>
    <dgm:pt modelId="{F8060933-44EC-4A77-84F0-6FB2803C94D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CLOSE RELATIVE</a:t>
          </a:r>
        </a:p>
        <a:p>
          <a:pPr>
            <a:lnSpc>
              <a:spcPct val="100000"/>
            </a:lnSpc>
          </a:pPr>
          <a:r>
            <a:rPr lang="en-US" sz="1800" dirty="0"/>
            <a:t>Rating of mood</a:t>
          </a:r>
          <a:r>
            <a:rPr lang="en-US" sz="1800" i="1" dirty="0"/>
            <a:t> </a:t>
          </a:r>
          <a:endParaRPr lang="en-US" sz="1800" dirty="0"/>
        </a:p>
      </dgm:t>
    </dgm:pt>
    <dgm:pt modelId="{6E31EFAB-7A88-40E4-921D-D7808CA8E890}" type="parTrans" cxnId="{2A1BC6CB-C029-4158-AE82-1C37B2B66917}">
      <dgm:prSet/>
      <dgm:spPr/>
      <dgm:t>
        <a:bodyPr/>
        <a:lstStyle/>
        <a:p>
          <a:endParaRPr lang="en-US"/>
        </a:p>
      </dgm:t>
    </dgm:pt>
    <dgm:pt modelId="{06F5732D-DE1C-48F9-BDB2-A3D71C6B2AA6}" type="sibTrans" cxnId="{2A1BC6CB-C029-4158-AE82-1C37B2B66917}">
      <dgm:prSet/>
      <dgm:spPr/>
      <dgm:t>
        <a:bodyPr/>
        <a:lstStyle/>
        <a:p>
          <a:endParaRPr lang="en-US"/>
        </a:p>
      </dgm:t>
    </dgm:pt>
    <dgm:pt modelId="{BB60737E-BEF7-4B21-96F9-BA4CFD908CC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/>
            <a:t>Afterwards individual semi-structured interviews of patients and relatives </a:t>
          </a:r>
        </a:p>
      </dgm:t>
    </dgm:pt>
    <dgm:pt modelId="{6BF6FFC1-4C40-48CD-B1E7-DF2A47D0DFA3}" type="parTrans" cxnId="{4EF3A82D-2ED6-40D8-B6C9-3AAC3B3BE350}">
      <dgm:prSet/>
      <dgm:spPr/>
      <dgm:t>
        <a:bodyPr/>
        <a:lstStyle/>
        <a:p>
          <a:endParaRPr lang="en-US"/>
        </a:p>
      </dgm:t>
    </dgm:pt>
    <dgm:pt modelId="{3EAD1BB5-EFAC-4961-8224-4902B4BB1618}" type="sibTrans" cxnId="{4EF3A82D-2ED6-40D8-B6C9-3AAC3B3BE350}">
      <dgm:prSet/>
      <dgm:spPr/>
      <dgm:t>
        <a:bodyPr/>
        <a:lstStyle/>
        <a:p>
          <a:endParaRPr lang="en-US"/>
        </a:p>
      </dgm:t>
    </dgm:pt>
    <dgm:pt modelId="{1662FF30-CDE8-4051-AF1E-F0ADAF7134BA}" type="pres">
      <dgm:prSet presAssocID="{F1208413-B2E2-46F6-B80C-EA75CE1A4FE6}" presName="root" presStyleCnt="0">
        <dgm:presLayoutVars>
          <dgm:dir/>
          <dgm:resizeHandles val="exact"/>
        </dgm:presLayoutVars>
      </dgm:prSet>
      <dgm:spPr/>
    </dgm:pt>
    <dgm:pt modelId="{E459CAAD-EE6B-44C6-9BCA-52A62EC59BF3}" type="pres">
      <dgm:prSet presAssocID="{33BF0A73-AB90-4691-8C82-AA45EF431EBB}" presName="compNode" presStyleCnt="0"/>
      <dgm:spPr/>
    </dgm:pt>
    <dgm:pt modelId="{F47E2B8F-5157-4368-A8FD-730D945FEDCE}" type="pres">
      <dgm:prSet presAssocID="{33BF0A73-AB90-4691-8C82-AA45EF431EBB}" presName="bgRect" presStyleLbl="bgShp" presStyleIdx="0" presStyleCnt="3"/>
      <dgm:spPr/>
    </dgm:pt>
    <dgm:pt modelId="{7D6DF11B-068B-4902-8553-C7A549738AAD}" type="pres">
      <dgm:prSet presAssocID="{33BF0A73-AB90-4691-8C82-AA45EF431EB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äkare"/>
        </a:ext>
      </dgm:extLst>
    </dgm:pt>
    <dgm:pt modelId="{5E55888B-F13A-4A05-AE87-1C0DC3F058B8}" type="pres">
      <dgm:prSet presAssocID="{33BF0A73-AB90-4691-8C82-AA45EF431EBB}" presName="spaceRect" presStyleCnt="0"/>
      <dgm:spPr/>
    </dgm:pt>
    <dgm:pt modelId="{72784B0A-38F8-402E-AEF4-EC386DF274C6}" type="pres">
      <dgm:prSet presAssocID="{33BF0A73-AB90-4691-8C82-AA45EF431EBB}" presName="parTx" presStyleLbl="revTx" presStyleIdx="0" presStyleCnt="4" custLinFactNeighborX="-5253" custLinFactNeighborY="-5005">
        <dgm:presLayoutVars>
          <dgm:chMax val="0"/>
          <dgm:chPref val="0"/>
        </dgm:presLayoutVars>
      </dgm:prSet>
      <dgm:spPr/>
    </dgm:pt>
    <dgm:pt modelId="{A33610F1-7783-43D7-B81C-892F3E0AEDFE}" type="pres">
      <dgm:prSet presAssocID="{33BF0A73-AB90-4691-8C82-AA45EF431EBB}" presName="desTx" presStyleLbl="revTx" presStyleIdx="1" presStyleCnt="4" custScaleX="136118" custScaleY="105879" custLinFactNeighborX="-8474" custLinFactNeighborY="-8281">
        <dgm:presLayoutVars/>
      </dgm:prSet>
      <dgm:spPr/>
    </dgm:pt>
    <dgm:pt modelId="{7B92D74C-6886-4027-AE72-6EDE35DC4785}" type="pres">
      <dgm:prSet presAssocID="{C5E4354C-FDA2-4F49-BAE7-25CB3C0F0B11}" presName="sibTrans" presStyleCnt="0"/>
      <dgm:spPr/>
    </dgm:pt>
    <dgm:pt modelId="{49821490-DD0B-4AC5-8F44-8E51703051CE}" type="pres">
      <dgm:prSet presAssocID="{F8060933-44EC-4A77-84F0-6FB2803C94DC}" presName="compNode" presStyleCnt="0"/>
      <dgm:spPr/>
    </dgm:pt>
    <dgm:pt modelId="{10E2902B-C624-478A-AF0B-09A4B346CEA9}" type="pres">
      <dgm:prSet presAssocID="{F8060933-44EC-4A77-84F0-6FB2803C94DC}" presName="bgRect" presStyleLbl="bgShp" presStyleIdx="1" presStyleCnt="3" custScaleY="98950" custLinFactNeighborX="1975" custLinFactNeighborY="7081"/>
      <dgm:spPr/>
    </dgm:pt>
    <dgm:pt modelId="{975545D5-6CED-4E16-9DB5-B9B0E739011D}" type="pres">
      <dgm:prSet presAssocID="{F8060933-44EC-4A77-84F0-6FB2803C94D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järna"/>
        </a:ext>
      </dgm:extLst>
    </dgm:pt>
    <dgm:pt modelId="{75006AE5-93E5-40F1-BECE-A902AB4FD72A}" type="pres">
      <dgm:prSet presAssocID="{F8060933-44EC-4A77-84F0-6FB2803C94DC}" presName="spaceRect" presStyleCnt="0"/>
      <dgm:spPr/>
    </dgm:pt>
    <dgm:pt modelId="{D380B0A8-7053-494A-BD6E-56BCB2C3DE34}" type="pres">
      <dgm:prSet presAssocID="{F8060933-44EC-4A77-84F0-6FB2803C94DC}" presName="parTx" presStyleLbl="revTx" presStyleIdx="2" presStyleCnt="4" custLinFactNeighborX="-2571">
        <dgm:presLayoutVars>
          <dgm:chMax val="0"/>
          <dgm:chPref val="0"/>
        </dgm:presLayoutVars>
      </dgm:prSet>
      <dgm:spPr/>
    </dgm:pt>
    <dgm:pt modelId="{C771C7C7-B91A-4519-9352-26F030ECDC4F}" type="pres">
      <dgm:prSet presAssocID="{06F5732D-DE1C-48F9-BDB2-A3D71C6B2AA6}" presName="sibTrans" presStyleCnt="0"/>
      <dgm:spPr/>
    </dgm:pt>
    <dgm:pt modelId="{8EBD34F2-2478-446D-A2CD-9941A709C0DF}" type="pres">
      <dgm:prSet presAssocID="{BB60737E-BEF7-4B21-96F9-BA4CFD908CC0}" presName="compNode" presStyleCnt="0"/>
      <dgm:spPr/>
    </dgm:pt>
    <dgm:pt modelId="{F7173684-D8F5-4656-8E7E-1EB6EBF6C056}" type="pres">
      <dgm:prSet presAssocID="{BB60737E-BEF7-4B21-96F9-BA4CFD908CC0}" presName="bgRect" presStyleLbl="bgShp" presStyleIdx="2" presStyleCnt="3" custLinFactNeighborX="1693" custLinFactNeighborY="-2023"/>
      <dgm:spPr/>
    </dgm:pt>
    <dgm:pt modelId="{D7D6E92B-7B5B-4C14-8358-3627CC233E74}" type="pres">
      <dgm:prSet presAssocID="{BB60737E-BEF7-4B21-96F9-BA4CFD908CC0}" presName="iconRect" presStyleLbl="node1" presStyleIdx="2" presStyleCnt="3"/>
      <dgm:spPr>
        <a:blipFill rotWithShape="1">
          <a:blip xmlns:r="http://schemas.openxmlformats.org/officeDocument/2006/relationships" r:embed="rId5"/>
          <a:srcRect/>
          <a:stretch>
            <a:fillRect l="-14000" r="-14000"/>
          </a:stretch>
        </a:blipFill>
      </dgm:spPr>
    </dgm:pt>
    <dgm:pt modelId="{43A486AD-1A1C-4ABA-BE1D-6585968E16BF}" type="pres">
      <dgm:prSet presAssocID="{BB60737E-BEF7-4B21-96F9-BA4CFD908CC0}" presName="spaceRect" presStyleCnt="0"/>
      <dgm:spPr/>
    </dgm:pt>
    <dgm:pt modelId="{5A45B964-8545-4185-8495-38F362BB7F75}" type="pres">
      <dgm:prSet presAssocID="{BB60737E-BEF7-4B21-96F9-BA4CFD908CC0}" presName="parTx" presStyleLbl="revTx" presStyleIdx="3" presStyleCnt="4" custScaleX="105757" custLinFactNeighborX="-268" custLinFactNeighborY="-1011">
        <dgm:presLayoutVars>
          <dgm:chMax val="0"/>
          <dgm:chPref val="0"/>
        </dgm:presLayoutVars>
      </dgm:prSet>
      <dgm:spPr/>
    </dgm:pt>
  </dgm:ptLst>
  <dgm:cxnLst>
    <dgm:cxn modelId="{C8890C00-0883-475D-ACC6-529BCA2E9DFA}" srcId="{33BF0A73-AB90-4691-8C82-AA45EF431EBB}" destId="{7E6684A4-1593-4F9B-B05C-FABDBFEFC50E}" srcOrd="0" destOrd="0" parTransId="{2019277A-EA69-48E1-B0B0-41A765D8B272}" sibTransId="{1B1A5A04-4D2A-470C-8871-92035D82A4FB}"/>
    <dgm:cxn modelId="{4EF3A82D-2ED6-40D8-B6C9-3AAC3B3BE350}" srcId="{F1208413-B2E2-46F6-B80C-EA75CE1A4FE6}" destId="{BB60737E-BEF7-4B21-96F9-BA4CFD908CC0}" srcOrd="2" destOrd="0" parTransId="{6BF6FFC1-4C40-48CD-B1E7-DF2A47D0DFA3}" sibTransId="{3EAD1BB5-EFAC-4961-8224-4902B4BB1618}"/>
    <dgm:cxn modelId="{592B3940-E1C7-411E-8761-7B9CF367BFBB}" srcId="{F1208413-B2E2-46F6-B80C-EA75CE1A4FE6}" destId="{33BF0A73-AB90-4691-8C82-AA45EF431EBB}" srcOrd="0" destOrd="0" parTransId="{69982643-E8BC-4A24-9D22-BBC423E78D48}" sibTransId="{C5E4354C-FDA2-4F49-BAE7-25CB3C0F0B11}"/>
    <dgm:cxn modelId="{B0DFB956-2E1F-4F46-AF7B-815BA1DFF2F8}" srcId="{33BF0A73-AB90-4691-8C82-AA45EF431EBB}" destId="{77860946-0EF2-47DB-89DA-C7E479F7E024}" srcOrd="2" destOrd="0" parTransId="{4ABF133E-9409-4A5E-8696-FC6C22DA5115}" sibTransId="{F2476BBB-9E8C-46E0-AED8-AB515CABED63}"/>
    <dgm:cxn modelId="{4AD3DB57-1FB4-42BA-8420-8F0E008D9FDF}" srcId="{33BF0A73-AB90-4691-8C82-AA45EF431EBB}" destId="{9A61B5B1-366F-4F5F-AE44-1ABB0A7CA85E}" srcOrd="1" destOrd="0" parTransId="{F94011B0-BBBD-447F-BFC5-F4024A612189}" sibTransId="{965C9709-2E50-449E-843E-74043059D392}"/>
    <dgm:cxn modelId="{DFA7C076-7313-CB4A-B53C-A7AE6BA4D35D}" type="presOf" srcId="{F8060933-44EC-4A77-84F0-6FB2803C94DC}" destId="{D380B0A8-7053-494A-BD6E-56BCB2C3DE34}" srcOrd="0" destOrd="0" presId="urn:microsoft.com/office/officeart/2018/2/layout/IconVerticalSolidList"/>
    <dgm:cxn modelId="{EB39F290-7048-CF48-BF5A-639CA2C61181}" type="presOf" srcId="{33BF0A73-AB90-4691-8C82-AA45EF431EBB}" destId="{72784B0A-38F8-402E-AEF4-EC386DF274C6}" srcOrd="0" destOrd="0" presId="urn:microsoft.com/office/officeart/2018/2/layout/IconVerticalSolidList"/>
    <dgm:cxn modelId="{EA4A94AA-3883-7D48-AA07-8C07532F4A0D}" type="presOf" srcId="{7E6684A4-1593-4F9B-B05C-FABDBFEFC50E}" destId="{A33610F1-7783-43D7-B81C-892F3E0AEDFE}" srcOrd="0" destOrd="0" presId="urn:microsoft.com/office/officeart/2018/2/layout/IconVerticalSolidList"/>
    <dgm:cxn modelId="{35171AC8-C430-1144-A1F0-714CC0D35556}" type="presOf" srcId="{F1208413-B2E2-46F6-B80C-EA75CE1A4FE6}" destId="{1662FF30-CDE8-4051-AF1E-F0ADAF7134BA}" srcOrd="0" destOrd="0" presId="urn:microsoft.com/office/officeart/2018/2/layout/IconVerticalSolidList"/>
    <dgm:cxn modelId="{4DEBE0CA-EECA-F948-9ECE-5952855778F2}" type="presOf" srcId="{BB60737E-BEF7-4B21-96F9-BA4CFD908CC0}" destId="{5A45B964-8545-4185-8495-38F362BB7F75}" srcOrd="0" destOrd="0" presId="urn:microsoft.com/office/officeart/2018/2/layout/IconVerticalSolidList"/>
    <dgm:cxn modelId="{2A1BC6CB-C029-4158-AE82-1C37B2B66917}" srcId="{F1208413-B2E2-46F6-B80C-EA75CE1A4FE6}" destId="{F8060933-44EC-4A77-84F0-6FB2803C94DC}" srcOrd="1" destOrd="0" parTransId="{6E31EFAB-7A88-40E4-921D-D7808CA8E890}" sibTransId="{06F5732D-DE1C-48F9-BDB2-A3D71C6B2AA6}"/>
    <dgm:cxn modelId="{4833FFDA-E833-F64A-BCAE-98A8794D2210}" type="presOf" srcId="{9A61B5B1-366F-4F5F-AE44-1ABB0A7CA85E}" destId="{A33610F1-7783-43D7-B81C-892F3E0AEDFE}" srcOrd="0" destOrd="1" presId="urn:microsoft.com/office/officeart/2018/2/layout/IconVerticalSolidList"/>
    <dgm:cxn modelId="{9877D9F9-37A2-534A-963F-0DA1C52DC23B}" type="presOf" srcId="{77860946-0EF2-47DB-89DA-C7E479F7E024}" destId="{A33610F1-7783-43D7-B81C-892F3E0AEDFE}" srcOrd="0" destOrd="2" presId="urn:microsoft.com/office/officeart/2018/2/layout/IconVerticalSolidList"/>
    <dgm:cxn modelId="{34FDEF03-31A0-D440-9D29-4296F82F33ED}" type="presParOf" srcId="{1662FF30-CDE8-4051-AF1E-F0ADAF7134BA}" destId="{E459CAAD-EE6B-44C6-9BCA-52A62EC59BF3}" srcOrd="0" destOrd="0" presId="urn:microsoft.com/office/officeart/2018/2/layout/IconVerticalSolidList"/>
    <dgm:cxn modelId="{7579BBAE-7437-6344-A791-3FF824A2368E}" type="presParOf" srcId="{E459CAAD-EE6B-44C6-9BCA-52A62EC59BF3}" destId="{F47E2B8F-5157-4368-A8FD-730D945FEDCE}" srcOrd="0" destOrd="0" presId="urn:microsoft.com/office/officeart/2018/2/layout/IconVerticalSolidList"/>
    <dgm:cxn modelId="{290E39AF-7D0D-2A42-AAD3-FDC9C559D442}" type="presParOf" srcId="{E459CAAD-EE6B-44C6-9BCA-52A62EC59BF3}" destId="{7D6DF11B-068B-4902-8553-C7A549738AAD}" srcOrd="1" destOrd="0" presId="urn:microsoft.com/office/officeart/2018/2/layout/IconVerticalSolidList"/>
    <dgm:cxn modelId="{B2912F1E-FF57-1743-8DCE-E86633D34A8A}" type="presParOf" srcId="{E459CAAD-EE6B-44C6-9BCA-52A62EC59BF3}" destId="{5E55888B-F13A-4A05-AE87-1C0DC3F058B8}" srcOrd="2" destOrd="0" presId="urn:microsoft.com/office/officeart/2018/2/layout/IconVerticalSolidList"/>
    <dgm:cxn modelId="{62B81ABD-5400-D946-85F3-6D4FDBFF00E5}" type="presParOf" srcId="{E459CAAD-EE6B-44C6-9BCA-52A62EC59BF3}" destId="{72784B0A-38F8-402E-AEF4-EC386DF274C6}" srcOrd="3" destOrd="0" presId="urn:microsoft.com/office/officeart/2018/2/layout/IconVerticalSolidList"/>
    <dgm:cxn modelId="{6A3AECCA-309E-5C46-BD85-20DA67925D60}" type="presParOf" srcId="{E459CAAD-EE6B-44C6-9BCA-52A62EC59BF3}" destId="{A33610F1-7783-43D7-B81C-892F3E0AEDFE}" srcOrd="4" destOrd="0" presId="urn:microsoft.com/office/officeart/2018/2/layout/IconVerticalSolidList"/>
    <dgm:cxn modelId="{839BC6BB-C658-C34E-A27A-201D2905D85B}" type="presParOf" srcId="{1662FF30-CDE8-4051-AF1E-F0ADAF7134BA}" destId="{7B92D74C-6886-4027-AE72-6EDE35DC4785}" srcOrd="1" destOrd="0" presId="urn:microsoft.com/office/officeart/2018/2/layout/IconVerticalSolidList"/>
    <dgm:cxn modelId="{943D163D-D07D-B140-9DAD-582008207612}" type="presParOf" srcId="{1662FF30-CDE8-4051-AF1E-F0ADAF7134BA}" destId="{49821490-DD0B-4AC5-8F44-8E51703051CE}" srcOrd="2" destOrd="0" presId="urn:microsoft.com/office/officeart/2018/2/layout/IconVerticalSolidList"/>
    <dgm:cxn modelId="{3ED173B9-0A7D-A34D-A0FE-112A872162AA}" type="presParOf" srcId="{49821490-DD0B-4AC5-8F44-8E51703051CE}" destId="{10E2902B-C624-478A-AF0B-09A4B346CEA9}" srcOrd="0" destOrd="0" presId="urn:microsoft.com/office/officeart/2018/2/layout/IconVerticalSolidList"/>
    <dgm:cxn modelId="{CCA2D34C-2FF1-7E4F-AF3A-19E6577461D8}" type="presParOf" srcId="{49821490-DD0B-4AC5-8F44-8E51703051CE}" destId="{975545D5-6CED-4E16-9DB5-B9B0E739011D}" srcOrd="1" destOrd="0" presId="urn:microsoft.com/office/officeart/2018/2/layout/IconVerticalSolidList"/>
    <dgm:cxn modelId="{07E38F14-2695-DE42-9FCF-10B7183BE53A}" type="presParOf" srcId="{49821490-DD0B-4AC5-8F44-8E51703051CE}" destId="{75006AE5-93E5-40F1-BECE-A902AB4FD72A}" srcOrd="2" destOrd="0" presId="urn:microsoft.com/office/officeart/2018/2/layout/IconVerticalSolidList"/>
    <dgm:cxn modelId="{B9FB68B1-3D81-1549-B5A6-C4EA6EC8431E}" type="presParOf" srcId="{49821490-DD0B-4AC5-8F44-8E51703051CE}" destId="{D380B0A8-7053-494A-BD6E-56BCB2C3DE34}" srcOrd="3" destOrd="0" presId="urn:microsoft.com/office/officeart/2018/2/layout/IconVerticalSolidList"/>
    <dgm:cxn modelId="{5B3375D0-8650-C341-B7E9-7F237181702B}" type="presParOf" srcId="{1662FF30-CDE8-4051-AF1E-F0ADAF7134BA}" destId="{C771C7C7-B91A-4519-9352-26F030ECDC4F}" srcOrd="3" destOrd="0" presId="urn:microsoft.com/office/officeart/2018/2/layout/IconVerticalSolidList"/>
    <dgm:cxn modelId="{0ADAFED1-69FD-AC43-9D95-47D6A47A281A}" type="presParOf" srcId="{1662FF30-CDE8-4051-AF1E-F0ADAF7134BA}" destId="{8EBD34F2-2478-446D-A2CD-9941A709C0DF}" srcOrd="4" destOrd="0" presId="urn:microsoft.com/office/officeart/2018/2/layout/IconVerticalSolidList"/>
    <dgm:cxn modelId="{833D3693-93CD-5D4A-8296-2D7DCDB8D2E3}" type="presParOf" srcId="{8EBD34F2-2478-446D-A2CD-9941A709C0DF}" destId="{F7173684-D8F5-4656-8E7E-1EB6EBF6C056}" srcOrd="0" destOrd="0" presId="urn:microsoft.com/office/officeart/2018/2/layout/IconVerticalSolidList"/>
    <dgm:cxn modelId="{7F566F17-BA79-0742-BB22-DD87B933B734}" type="presParOf" srcId="{8EBD34F2-2478-446D-A2CD-9941A709C0DF}" destId="{D7D6E92B-7B5B-4C14-8358-3627CC233E74}" srcOrd="1" destOrd="0" presId="urn:microsoft.com/office/officeart/2018/2/layout/IconVerticalSolidList"/>
    <dgm:cxn modelId="{88D62E4F-4BDF-9C4D-AFE3-0D15B28727CB}" type="presParOf" srcId="{8EBD34F2-2478-446D-A2CD-9941A709C0DF}" destId="{43A486AD-1A1C-4ABA-BE1D-6585968E16BF}" srcOrd="2" destOrd="0" presId="urn:microsoft.com/office/officeart/2018/2/layout/IconVerticalSolidList"/>
    <dgm:cxn modelId="{CD52B8F1-0B69-3042-B75F-4B3FAD83EB02}" type="presParOf" srcId="{8EBD34F2-2478-446D-A2CD-9941A709C0DF}" destId="{5A45B964-8545-4185-8495-38F362BB7F7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369D91-4B1D-4AB6-B3FC-0AC1D24314B5}">
      <dsp:nvSpPr>
        <dsp:cNvPr id="0" name=""/>
        <dsp:cNvSpPr/>
      </dsp:nvSpPr>
      <dsp:spPr>
        <a:xfrm>
          <a:off x="0" y="226218"/>
          <a:ext cx="10515600" cy="127309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FBFE1E-30CA-4613-A023-79709F0F84E4}">
      <dsp:nvSpPr>
        <dsp:cNvPr id="0" name=""/>
        <dsp:cNvSpPr/>
      </dsp:nvSpPr>
      <dsp:spPr>
        <a:xfrm>
          <a:off x="385112" y="512665"/>
          <a:ext cx="700203" cy="70020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D587A4-A1CD-4DB3-BD17-C7D9FD0A868A}">
      <dsp:nvSpPr>
        <dsp:cNvPr id="0" name=""/>
        <dsp:cNvSpPr/>
      </dsp:nvSpPr>
      <dsp:spPr>
        <a:xfrm>
          <a:off x="1470427" y="226218"/>
          <a:ext cx="9043734" cy="1273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4736" tIns="134736" rIns="134736" bIns="134736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Aim </a:t>
          </a:r>
          <a:r>
            <a:rPr lang="en-US" sz="2300" kern="1200" dirty="0"/>
            <a:t>To explore experiences and effects of using immersive virtual nature environments in patients and their relatives in a palliative care context. </a:t>
          </a:r>
        </a:p>
      </dsp:txBody>
      <dsp:txXfrm>
        <a:off x="1470427" y="226218"/>
        <a:ext cx="9043734" cy="1273097"/>
      </dsp:txXfrm>
    </dsp:sp>
    <dsp:sp modelId="{9971CA29-AAF2-42FD-8316-5B30615EF748}">
      <dsp:nvSpPr>
        <dsp:cNvPr id="0" name=""/>
        <dsp:cNvSpPr/>
      </dsp:nvSpPr>
      <dsp:spPr>
        <a:xfrm>
          <a:off x="0" y="1817591"/>
          <a:ext cx="10515600" cy="220814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6A511E-5C95-4008-B6B7-37BAA1D0D3B3}">
      <dsp:nvSpPr>
        <dsp:cNvPr id="0" name=""/>
        <dsp:cNvSpPr/>
      </dsp:nvSpPr>
      <dsp:spPr>
        <a:xfrm>
          <a:off x="385112" y="2571564"/>
          <a:ext cx="700203" cy="70020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BDDAA2-37D8-4B9B-869C-6425EAA7DD2B}">
      <dsp:nvSpPr>
        <dsp:cNvPr id="0" name=""/>
        <dsp:cNvSpPr/>
      </dsp:nvSpPr>
      <dsp:spPr>
        <a:xfrm>
          <a:off x="1470427" y="2285117"/>
          <a:ext cx="4732020" cy="1273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4736" tIns="134736" rIns="134736" bIns="134736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Specific objectives </a:t>
          </a:r>
          <a:r>
            <a:rPr lang="en-US" sz="2300" b="0" kern="1200" dirty="0"/>
            <a:t>W</a:t>
          </a:r>
          <a:r>
            <a:rPr lang="en-US" sz="2300" kern="1200" dirty="0"/>
            <a:t>ill virtual nature environments impact </a:t>
          </a:r>
        </a:p>
      </dsp:txBody>
      <dsp:txXfrm>
        <a:off x="1470427" y="2285117"/>
        <a:ext cx="4732020" cy="1273097"/>
      </dsp:txXfrm>
    </dsp:sp>
    <dsp:sp modelId="{F34FF033-31B8-403D-8A87-5EFD19C93508}">
      <dsp:nvSpPr>
        <dsp:cNvPr id="0" name=""/>
        <dsp:cNvSpPr/>
      </dsp:nvSpPr>
      <dsp:spPr>
        <a:xfrm>
          <a:off x="6202447" y="1977657"/>
          <a:ext cx="4311714" cy="1888016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8575"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4736" tIns="134736" rIns="134736" bIns="134736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i="1" kern="1200" dirty="0"/>
            <a:t>Patients’</a:t>
          </a:r>
          <a:r>
            <a:rPr lang="en-US" sz="2000" kern="1200" dirty="0"/>
            <a:t> experiences of well-being?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i="1" kern="1200" dirty="0"/>
            <a:t>Close relatives’</a:t>
          </a:r>
          <a:r>
            <a:rPr lang="en-US" sz="2000" kern="1200" dirty="0"/>
            <a:t> experiences of the situation and their state of mind? 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i="1" kern="1200" dirty="0"/>
            <a:t>The staff’s </a:t>
          </a:r>
          <a:r>
            <a:rPr lang="en-US" sz="2000" kern="1200" dirty="0"/>
            <a:t>experience of mental stress, recovery and energy?</a:t>
          </a:r>
          <a:r>
            <a:rPr lang="en-US" sz="2000" i="1" kern="1200" dirty="0"/>
            <a:t> </a:t>
          </a:r>
          <a:endParaRPr lang="en-US" sz="2000" kern="1200" dirty="0"/>
        </a:p>
      </dsp:txBody>
      <dsp:txXfrm>
        <a:off x="6202447" y="1977657"/>
        <a:ext cx="4311714" cy="18880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369D91-4B1D-4AB6-B3FC-0AC1D24314B5}">
      <dsp:nvSpPr>
        <dsp:cNvPr id="0" name=""/>
        <dsp:cNvSpPr/>
      </dsp:nvSpPr>
      <dsp:spPr>
        <a:xfrm>
          <a:off x="0" y="226218"/>
          <a:ext cx="10515600" cy="127309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FBFE1E-30CA-4613-A023-79709F0F84E4}">
      <dsp:nvSpPr>
        <dsp:cNvPr id="0" name=""/>
        <dsp:cNvSpPr/>
      </dsp:nvSpPr>
      <dsp:spPr>
        <a:xfrm>
          <a:off x="385112" y="512665"/>
          <a:ext cx="700203" cy="70020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D587A4-A1CD-4DB3-BD17-C7D9FD0A868A}">
      <dsp:nvSpPr>
        <dsp:cNvPr id="0" name=""/>
        <dsp:cNvSpPr/>
      </dsp:nvSpPr>
      <dsp:spPr>
        <a:xfrm>
          <a:off x="1470427" y="226218"/>
          <a:ext cx="9043734" cy="1273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4736" tIns="134736" rIns="134736" bIns="134736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Aim </a:t>
          </a:r>
          <a:r>
            <a:rPr lang="en-US" sz="2300" kern="1200" dirty="0"/>
            <a:t>To explore experiences and effects of using immersive virtual nature environments in patients and their relatives in a palliative care context. </a:t>
          </a:r>
        </a:p>
      </dsp:txBody>
      <dsp:txXfrm>
        <a:off x="1470427" y="226218"/>
        <a:ext cx="9043734" cy="1273097"/>
      </dsp:txXfrm>
    </dsp:sp>
    <dsp:sp modelId="{9971CA29-AAF2-42FD-8316-5B30615EF748}">
      <dsp:nvSpPr>
        <dsp:cNvPr id="0" name=""/>
        <dsp:cNvSpPr/>
      </dsp:nvSpPr>
      <dsp:spPr>
        <a:xfrm>
          <a:off x="0" y="1817591"/>
          <a:ext cx="10515600" cy="220814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6A511E-5C95-4008-B6B7-37BAA1D0D3B3}">
      <dsp:nvSpPr>
        <dsp:cNvPr id="0" name=""/>
        <dsp:cNvSpPr/>
      </dsp:nvSpPr>
      <dsp:spPr>
        <a:xfrm>
          <a:off x="385112" y="2571564"/>
          <a:ext cx="700203" cy="70020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BDDAA2-37D8-4B9B-869C-6425EAA7DD2B}">
      <dsp:nvSpPr>
        <dsp:cNvPr id="0" name=""/>
        <dsp:cNvSpPr/>
      </dsp:nvSpPr>
      <dsp:spPr>
        <a:xfrm>
          <a:off x="1470427" y="2285117"/>
          <a:ext cx="4732020" cy="1273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4736" tIns="134736" rIns="134736" bIns="134736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Specific objectives, </a:t>
          </a:r>
          <a:r>
            <a:rPr lang="en-US" sz="2300" b="0" kern="1200" dirty="0"/>
            <a:t>w</a:t>
          </a:r>
          <a:r>
            <a:rPr lang="en-US" sz="2300" kern="1200" dirty="0"/>
            <a:t>ill virtual nature environments impact </a:t>
          </a:r>
        </a:p>
      </dsp:txBody>
      <dsp:txXfrm>
        <a:off x="1470427" y="2285117"/>
        <a:ext cx="4732020" cy="1273097"/>
      </dsp:txXfrm>
    </dsp:sp>
    <dsp:sp modelId="{F34FF033-31B8-403D-8A87-5EFD19C93508}">
      <dsp:nvSpPr>
        <dsp:cNvPr id="0" name=""/>
        <dsp:cNvSpPr/>
      </dsp:nvSpPr>
      <dsp:spPr>
        <a:xfrm>
          <a:off x="6202447" y="1977657"/>
          <a:ext cx="4311714" cy="1888016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8575"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4736" tIns="134736" rIns="134736" bIns="134736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i="1" kern="1200" dirty="0"/>
            <a:t>Patients’</a:t>
          </a:r>
          <a:r>
            <a:rPr lang="en-US" sz="2000" kern="1200" dirty="0"/>
            <a:t> experiences of well-being?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i="1" kern="1200" dirty="0"/>
            <a:t>Close relatives’</a:t>
          </a:r>
          <a:r>
            <a:rPr lang="en-US" sz="2000" kern="1200" dirty="0"/>
            <a:t> experiences of the situation and their state of mind? 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i="1" kern="1200" dirty="0"/>
            <a:t>The staff’s </a:t>
          </a:r>
          <a:r>
            <a:rPr lang="en-US" sz="2000" kern="1200" dirty="0"/>
            <a:t>experience of mental stress, recovery and energy?</a:t>
          </a:r>
          <a:r>
            <a:rPr lang="en-US" sz="2000" i="1" kern="1200" dirty="0"/>
            <a:t> </a:t>
          </a:r>
          <a:endParaRPr lang="en-US" sz="2000" kern="1200" dirty="0"/>
        </a:p>
      </dsp:txBody>
      <dsp:txXfrm>
        <a:off x="6202447" y="1977657"/>
        <a:ext cx="4311714" cy="18880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7E2B8F-5157-4368-A8FD-730D945FEDCE}">
      <dsp:nvSpPr>
        <dsp:cNvPr id="0" name=""/>
        <dsp:cNvSpPr/>
      </dsp:nvSpPr>
      <dsp:spPr>
        <a:xfrm>
          <a:off x="-103165" y="47679"/>
          <a:ext cx="4986675" cy="136790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6DF11B-068B-4902-8553-C7A549738AAD}">
      <dsp:nvSpPr>
        <dsp:cNvPr id="0" name=""/>
        <dsp:cNvSpPr/>
      </dsp:nvSpPr>
      <dsp:spPr>
        <a:xfrm>
          <a:off x="310626" y="355458"/>
          <a:ext cx="752348" cy="75234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784B0A-38F8-402E-AEF4-EC386DF274C6}">
      <dsp:nvSpPr>
        <dsp:cNvPr id="0" name=""/>
        <dsp:cNvSpPr/>
      </dsp:nvSpPr>
      <dsp:spPr>
        <a:xfrm>
          <a:off x="1358889" y="0"/>
          <a:ext cx="2244003" cy="1367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70" tIns="144770" rIns="144770" bIns="14477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kern="1200" dirty="0"/>
            <a:t>PATIENT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kern="1200" dirty="0"/>
            <a:t>Rating of symptoms </a:t>
          </a:r>
          <a:r>
            <a:rPr lang="en-US" sz="1600" kern="1200" dirty="0"/>
            <a:t>(NRS) before and after VR nature</a:t>
          </a:r>
        </a:p>
      </dsp:txBody>
      <dsp:txXfrm>
        <a:off x="1358889" y="0"/>
        <a:ext cx="2244003" cy="1367906"/>
      </dsp:txXfrm>
    </dsp:sp>
    <dsp:sp modelId="{A33610F1-7783-43D7-B81C-892F3E0AEDFE}">
      <dsp:nvSpPr>
        <dsp:cNvPr id="0" name=""/>
        <dsp:cNvSpPr/>
      </dsp:nvSpPr>
      <dsp:spPr>
        <a:xfrm>
          <a:off x="3413081" y="0"/>
          <a:ext cx="1578490" cy="14483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70" tIns="144770" rIns="144770" bIns="14477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>
              <a:solidFill>
                <a:schemeClr val="accent2"/>
              </a:solidFill>
            </a:rPr>
            <a:t>pain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>
              <a:solidFill>
                <a:schemeClr val="accent2"/>
              </a:solidFill>
            </a:rPr>
            <a:t>anxiety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>
              <a:solidFill>
                <a:schemeClr val="accent2"/>
              </a:solidFill>
            </a:rPr>
            <a:t>nausea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>
              <a:solidFill>
                <a:schemeClr val="accent2"/>
              </a:solidFill>
            </a:rPr>
            <a:t>breathlessness </a:t>
          </a:r>
        </a:p>
      </dsp:txBody>
      <dsp:txXfrm>
        <a:off x="3413081" y="0"/>
        <a:ext cx="1578490" cy="1448326"/>
      </dsp:txXfrm>
    </dsp:sp>
    <dsp:sp modelId="{10E2902B-C624-478A-AF0B-09A4B346CEA9}">
      <dsp:nvSpPr>
        <dsp:cNvPr id="0" name=""/>
        <dsp:cNvSpPr/>
      </dsp:nvSpPr>
      <dsp:spPr>
        <a:xfrm>
          <a:off x="-4678" y="1900924"/>
          <a:ext cx="4986675" cy="134195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5545D5-6CED-4E16-9DB5-B9B0E739011D}">
      <dsp:nvSpPr>
        <dsp:cNvPr id="0" name=""/>
        <dsp:cNvSpPr/>
      </dsp:nvSpPr>
      <dsp:spPr>
        <a:xfrm>
          <a:off x="310626" y="2099693"/>
          <a:ext cx="752348" cy="75234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80B0A8-7053-494A-BD6E-56BCB2C3DE34}">
      <dsp:nvSpPr>
        <dsp:cNvPr id="0" name=""/>
        <dsp:cNvSpPr/>
      </dsp:nvSpPr>
      <dsp:spPr>
        <a:xfrm>
          <a:off x="1389259" y="1797772"/>
          <a:ext cx="3403652" cy="1367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70" tIns="144770" rIns="144770" bIns="14477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CLOSE RELATIVE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Rating of mood</a:t>
          </a:r>
          <a:r>
            <a:rPr lang="en-US" sz="1800" i="1" kern="1200" dirty="0"/>
            <a:t> </a:t>
          </a:r>
          <a:endParaRPr lang="en-US" sz="1800" kern="1200" dirty="0"/>
        </a:p>
      </dsp:txBody>
      <dsp:txXfrm>
        <a:off x="1389259" y="1797772"/>
        <a:ext cx="3403652" cy="1367906"/>
      </dsp:txXfrm>
    </dsp:sp>
    <dsp:sp modelId="{F7173684-D8F5-4656-8E7E-1EB6EBF6C056}">
      <dsp:nvSpPr>
        <dsp:cNvPr id="0" name=""/>
        <dsp:cNvSpPr/>
      </dsp:nvSpPr>
      <dsp:spPr>
        <a:xfrm>
          <a:off x="-18740" y="3479982"/>
          <a:ext cx="4986675" cy="136790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D6E92B-7B5B-4C14-8358-3627CC233E74}">
      <dsp:nvSpPr>
        <dsp:cNvPr id="0" name=""/>
        <dsp:cNvSpPr/>
      </dsp:nvSpPr>
      <dsp:spPr>
        <a:xfrm>
          <a:off x="310626" y="3815434"/>
          <a:ext cx="752348" cy="752348"/>
        </a:xfrm>
        <a:prstGeom prst="rect">
          <a:avLst/>
        </a:prstGeom>
        <a:blipFill rotWithShape="1">
          <a:blip xmlns:r="http://schemas.openxmlformats.org/officeDocument/2006/relationships" r:embed="rId5"/>
          <a:srcRect/>
          <a:stretch>
            <a:fillRect l="-14000" r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45B964-8545-4185-8495-38F362BB7F75}">
      <dsp:nvSpPr>
        <dsp:cNvPr id="0" name=""/>
        <dsp:cNvSpPr/>
      </dsp:nvSpPr>
      <dsp:spPr>
        <a:xfrm>
          <a:off x="1369671" y="3493826"/>
          <a:ext cx="3599600" cy="1367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70" tIns="144770" rIns="144770" bIns="14477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Afterwards individual semi-structured interviews of patients and relatives </a:t>
          </a:r>
        </a:p>
      </dsp:txBody>
      <dsp:txXfrm>
        <a:off x="1369671" y="3493826"/>
        <a:ext cx="3599600" cy="13679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D9CE3A-06CA-684B-94D0-FAD3FD3DC877}" type="datetimeFigureOut">
              <a:rPr lang="sv-SE" smtClean="0"/>
              <a:t>2025-12-01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6562A3-1042-E14F-BC23-B32776978CD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3270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Alltså kan VR-natur vara en komplementär metod vid palliativ vård?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6562A3-1042-E14F-BC23-B32776978CD9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83029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Alltså kan VR-natur vara en komplementär metod vid palliativ vård?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6562A3-1042-E14F-BC23-B32776978CD9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69240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Hur går det till? </a:t>
            </a:r>
          </a:p>
          <a:p>
            <a:endParaRPr lang="sv-SE"/>
          </a:p>
          <a:p>
            <a:endParaRPr lang="sv-SE"/>
          </a:p>
          <a:p>
            <a:r>
              <a:rPr lang="sv-SE"/>
              <a:t>Både patienter och närstående tillfrågas om att delta i en individuell semistrukturerad intervju.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6562A3-1042-E14F-BC23-B32776978CD9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70502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6562A3-1042-E14F-BC23-B32776978CD9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446315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6562A3-1042-E14F-BC23-B32776978CD9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02133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6562A3-1042-E14F-BC23-B32776978CD9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7556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2F91D02-808A-C020-FCBC-BDC365FBC4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360FF0D-8401-C9E6-D214-19FC436ACC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3B5792B-AE3A-DDF5-29DE-1C1B2CA2E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54F09-174C-F74C-841C-313840D87783}" type="datetimeFigureOut">
              <a:rPr lang="sv-SE" smtClean="0"/>
              <a:t>2025-12-01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626DFBF-86B5-FE3A-A752-BEEF1CBA8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AD90424-B1F2-7562-4314-9CE23B875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3EB1A-281D-374C-9085-5F8994338F1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86798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5A85DF2-BEA0-D725-6E5A-3FEB27BA0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AB6BDEE8-BE85-43E7-0751-AA0788F142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E772CB5-D668-1F57-12E6-0FCFCE1AB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54F09-174C-F74C-841C-313840D87783}" type="datetimeFigureOut">
              <a:rPr lang="sv-SE" smtClean="0"/>
              <a:t>2025-12-01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6974C04-87E2-55F2-B12C-4507FF707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DDAA4FF-85CC-879A-EB0E-D5A7D29A6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3EB1A-281D-374C-9085-5F8994338F1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3180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9C6CDD82-39E9-904A-2718-73A9709D5D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AAC08471-8974-9F6D-F281-05EA2ACEA5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B25F8F3-514A-D30C-1E82-12324F263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54F09-174C-F74C-841C-313840D87783}" type="datetimeFigureOut">
              <a:rPr lang="sv-SE" smtClean="0"/>
              <a:t>2025-12-01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E86D60C-528B-845F-E0BA-FC0E093E3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5314235-3B1B-1612-5F1A-40B9981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3EB1A-281D-374C-9085-5F8994338F1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26912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21B5304-2DF5-24C2-F20E-68FA5D756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A5BFFB1-5CDA-0E13-5F0F-ECD1AAE4A6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FA217D5-9F2E-12B5-A40D-4B874431D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54F09-174C-F74C-841C-313840D87783}" type="datetimeFigureOut">
              <a:rPr lang="sv-SE" smtClean="0"/>
              <a:t>2025-12-01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B2AAEC5-BACF-7B6B-C0E3-88F54E1B1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BCD8D52-7579-F17D-956A-7A6444C2C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3EB1A-281D-374C-9085-5F8994338F1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6560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E9B2CD4-1D2E-CAE7-94CA-EBF2F681B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4E264B4-ABC9-7924-A81C-5AEC36025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63263BD-9DAD-0B83-D745-ECADA4BB7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54F09-174C-F74C-841C-313840D87783}" type="datetimeFigureOut">
              <a:rPr lang="sv-SE" smtClean="0"/>
              <a:t>2025-12-01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711DBED-2B05-46F7-BF32-5B179F255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86A300B-58E3-3875-BDD1-9116BD030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3EB1A-281D-374C-9085-5F8994338F1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3481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C38DE24-EEDA-FE5B-EE9E-73415DC80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3CEBD5F-D3AE-F0C9-BEA4-AE3EB81F12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1E8A6A4-8F6C-F93E-B181-EBB32FCC99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12E5CC0-D427-7370-0494-65131E838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54F09-174C-F74C-841C-313840D87783}" type="datetimeFigureOut">
              <a:rPr lang="sv-SE" smtClean="0"/>
              <a:t>2025-12-01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319AA57-784F-C61D-9563-EBCE1AFC8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906F48C-6466-1A2D-F9C0-4F0554847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3EB1A-281D-374C-9085-5F8994338F1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3711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775451-0516-AB80-3199-58E4FB9B7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1BA811D-0F98-ACF7-FD2C-E4F5C777D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69D153A-8560-77B3-5336-816322FC0D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D5A2B343-C3B9-E4F2-FD65-6790B9907B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5F1FDAA9-2986-DD9C-5D03-EA4D79B57B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0E8B5E58-5E96-AFEE-3420-2AB3B160E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54F09-174C-F74C-841C-313840D87783}" type="datetimeFigureOut">
              <a:rPr lang="sv-SE" smtClean="0"/>
              <a:t>2025-12-01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4FB4EE4-C6E7-6214-B79E-B7AE7E8BC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F1311D44-1F93-E2AA-A0B4-BE9D4FBA1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3EB1A-281D-374C-9085-5F8994338F1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7601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F92F935-885D-1E8F-012C-80DA3A430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A99DE9CD-E291-F230-2122-3AC685ED6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54F09-174C-F74C-841C-313840D87783}" type="datetimeFigureOut">
              <a:rPr lang="sv-SE" smtClean="0"/>
              <a:t>2025-12-01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E039E74A-6CA3-94EE-C606-A526EF71B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C2964FA-5A9E-127C-AFE8-5F78EBE28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3EB1A-281D-374C-9085-5F8994338F1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72488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BC28E862-45A4-0577-3974-15FC9C6C4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54F09-174C-F74C-841C-313840D87783}" type="datetimeFigureOut">
              <a:rPr lang="sv-SE" smtClean="0"/>
              <a:t>2025-12-01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FFDEE349-23E5-3934-50EF-A3E8D910A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3581B39-2BB1-2C6B-645A-7EE1E33D7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3EB1A-281D-374C-9085-5F8994338F1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75728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8890C49-8400-6B15-E533-0D8430EBA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5C7C27E-C46E-21E6-CE4A-EAC2E34E3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0037971-3021-D814-FB9E-3298A3DC69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30B8C51-0B79-F2DF-5EAF-3ECD24404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54F09-174C-F74C-841C-313840D87783}" type="datetimeFigureOut">
              <a:rPr lang="sv-SE" smtClean="0"/>
              <a:t>2025-12-01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26F56F6-2836-4E12-2E8D-665FFFE4F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B3A6885-C414-371E-1143-A0BBC1C48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3EB1A-281D-374C-9085-5F8994338F1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1448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A0BD09F-13C5-D5C4-1475-29CAB9143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049FFD9-AAF0-47A4-7641-FABAFAE36A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7EA4F36-ECAF-D40A-0515-1A67AF934D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51EC8A0-C35A-8FBC-294B-29CD1925C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54F09-174C-F74C-841C-313840D87783}" type="datetimeFigureOut">
              <a:rPr lang="sv-SE" smtClean="0"/>
              <a:t>2025-12-01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4D7BFDA-9B38-A05B-9762-941CD6301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11D237D-F012-F43C-E47E-9D4260993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3EB1A-281D-374C-9085-5F8994338F1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05820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58087A3C-1965-788C-0E64-346EF88D5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614D230-AB8F-02D8-F33B-DA98AC5C9B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1BE26A1-AB63-65D5-CA60-1ED4AD93E2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54F09-174C-F74C-841C-313840D87783}" type="datetimeFigureOut">
              <a:rPr lang="sv-SE" smtClean="0"/>
              <a:t>2025-12-01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6AB2C20-AD90-E57D-0AB9-04A342A0C5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C0A0ED2-DF2E-DF21-16D6-9E84B3D101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3EB1A-281D-374C-9085-5F8994338F1C}" type="slidenum">
              <a:rPr lang="sv-SE" smtClean="0"/>
              <a:t>‹#›</a:t>
            </a:fld>
            <a:endParaRPr lang="sv-SE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DD1A589A-45D7-AB11-990C-E40F491B3EAF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1363325" y="63500"/>
            <a:ext cx="787400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sv-SE" sz="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Begränsad delning</a:t>
            </a:r>
          </a:p>
        </p:txBody>
      </p:sp>
    </p:spTree>
    <p:extLst>
      <p:ext uri="{BB962C8B-B14F-4D97-AF65-F5344CB8AC3E}">
        <p14:creationId xmlns:p14="http://schemas.microsoft.com/office/powerpoint/2010/main" val="295171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15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 Fill">
            <a:extLst>
              <a:ext uri="{FF2B5EF4-FFF2-40B4-BE49-F238E27FC236}">
                <a16:creationId xmlns:a16="http://schemas.microsoft.com/office/drawing/2014/main" id="{03AF1C04-3FEF-41BD-BB84-2F263765B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94DE5E8-C080-45A4-B2F4-8FE7D8F8E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13" name="Color Cover">
              <a:extLst>
                <a:ext uri="{FF2B5EF4-FFF2-40B4-BE49-F238E27FC236}">
                  <a16:creationId xmlns:a16="http://schemas.microsoft.com/office/drawing/2014/main" id="{1FAC8321-8295-4F58-80B8-C1A774606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Color Cover">
              <a:extLst>
                <a:ext uri="{FF2B5EF4-FFF2-40B4-BE49-F238E27FC236}">
                  <a16:creationId xmlns:a16="http://schemas.microsoft.com/office/drawing/2014/main" id="{2BE89D78-556E-4C9E-A234-78B0850234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A28EBCD-582B-4E3B-AB95-15EA16034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17" name="Color">
              <a:extLst>
                <a:ext uri="{FF2B5EF4-FFF2-40B4-BE49-F238E27FC236}">
                  <a16:creationId xmlns:a16="http://schemas.microsoft.com/office/drawing/2014/main" id="{49E29E18-2832-4FBD-901C-97986DBD0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Color">
              <a:extLst>
                <a:ext uri="{FF2B5EF4-FFF2-40B4-BE49-F238E27FC236}">
                  <a16:creationId xmlns:a16="http://schemas.microsoft.com/office/drawing/2014/main" id="{7327E470-287A-4E1E-8A04-A3596DBD97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Picture 13" descr="En bild som visar Teckensnitt, design, typografi&#10;&#10;AI-genererat innehåll kan vara felaktigt.">
            <a:extLst>
              <a:ext uri="{FF2B5EF4-FFF2-40B4-BE49-F238E27FC236}">
                <a16:creationId xmlns:a16="http://schemas.microsoft.com/office/drawing/2014/main" id="{4D4A2F8B-285C-B555-8BD0-AD91BB8420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434" y="5170388"/>
            <a:ext cx="2566280" cy="955529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FF7527CA-ADCA-4FCE-DFC5-FD002F990F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1072" y="5168723"/>
            <a:ext cx="2691637" cy="95553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52" cy="6858000"/>
            <a:chOff x="0" y="0"/>
            <a:chExt cx="12188952" cy="6858000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Rubrik 1">
            <a:extLst>
              <a:ext uri="{FF2B5EF4-FFF2-40B4-BE49-F238E27FC236}">
                <a16:creationId xmlns:a16="http://schemas.microsoft.com/office/drawing/2014/main" id="{4F03ED1F-71FC-A1F7-4FD0-78FD7322F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691" y="943246"/>
            <a:ext cx="5392454" cy="1557994"/>
          </a:xfrm>
        </p:spPr>
        <p:txBody>
          <a:bodyPr anchor="ctr">
            <a:normAutofit fontScale="90000"/>
          </a:bodyPr>
          <a:lstStyle/>
          <a:p>
            <a:pPr marL="0" indent="0" algn="ctr"/>
            <a:r>
              <a:rPr lang="sv-SE" sz="3600" b="1" dirty="0" err="1">
                <a:solidFill>
                  <a:schemeClr val="bg1"/>
                </a:solidFill>
              </a:rPr>
              <a:t>Virtual</a:t>
            </a:r>
            <a:r>
              <a:rPr lang="sv-SE" sz="3600" b="1" dirty="0">
                <a:solidFill>
                  <a:schemeClr val="bg1"/>
                </a:solidFill>
              </a:rPr>
              <a:t> </a:t>
            </a:r>
            <a:r>
              <a:rPr lang="sv-SE" sz="3600" b="1" dirty="0" err="1">
                <a:solidFill>
                  <a:schemeClr val="bg1"/>
                </a:solidFill>
              </a:rPr>
              <a:t>nature</a:t>
            </a:r>
            <a:r>
              <a:rPr lang="sv-SE" sz="3600" b="1" dirty="0">
                <a:solidFill>
                  <a:schemeClr val="bg1"/>
                </a:solidFill>
              </a:rPr>
              <a:t> interventions </a:t>
            </a:r>
            <a:br>
              <a:rPr lang="sv-SE" sz="3600" b="1" dirty="0">
                <a:solidFill>
                  <a:schemeClr val="bg1"/>
                </a:solidFill>
              </a:rPr>
            </a:br>
            <a:r>
              <a:rPr lang="sv-SE" sz="3600" b="1" dirty="0">
                <a:solidFill>
                  <a:schemeClr val="bg1"/>
                </a:solidFill>
              </a:rPr>
              <a:t>at </a:t>
            </a:r>
            <a:r>
              <a:rPr lang="sv-SE" sz="3600" b="1" dirty="0" err="1">
                <a:solidFill>
                  <a:schemeClr val="bg1"/>
                </a:solidFill>
              </a:rPr>
              <a:t>Palliative</a:t>
            </a:r>
            <a:r>
              <a:rPr lang="sv-SE" sz="3600" b="1" dirty="0">
                <a:solidFill>
                  <a:schemeClr val="bg1"/>
                </a:solidFill>
              </a:rPr>
              <a:t> Medicine in Västerbotten </a:t>
            </a:r>
            <a:endParaRPr lang="sv-SE" sz="4800" b="1" dirty="0">
              <a:solidFill>
                <a:schemeClr val="bg1"/>
              </a:solidFill>
              <a:cs typeface="Calibri Light"/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6C859FB-D3E0-1FA7-E68F-C1D44400B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333" y="2718907"/>
            <a:ext cx="5481376" cy="248083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endParaRPr lang="sv-SE" sz="800" dirty="0">
              <a:solidFill>
                <a:schemeClr val="bg1"/>
              </a:solidFill>
              <a:ea typeface="Calibri"/>
              <a:cs typeface="Calibri"/>
            </a:endParaRPr>
          </a:p>
          <a:p>
            <a:pPr marL="0" indent="0" algn="ctr">
              <a:buNone/>
            </a:pPr>
            <a:r>
              <a:rPr lang="sv-SE" sz="2000" dirty="0">
                <a:solidFill>
                  <a:schemeClr val="bg1"/>
                </a:solidFill>
                <a:ea typeface="Calibri"/>
                <a:cs typeface="Calibri"/>
              </a:rPr>
              <a:t>Catharina Norberg, Kristina </a:t>
            </a:r>
            <a:r>
              <a:rPr lang="sv-SE" sz="2000" dirty="0" err="1">
                <a:solidFill>
                  <a:schemeClr val="bg1"/>
                </a:solidFill>
                <a:ea typeface="Calibri"/>
                <a:cs typeface="Calibri"/>
              </a:rPr>
              <a:t>Lämås</a:t>
            </a:r>
            <a:r>
              <a:rPr lang="sv-SE" sz="2000" dirty="0">
                <a:solidFill>
                  <a:schemeClr val="bg1"/>
                </a:solidFill>
                <a:ea typeface="Calibri"/>
                <a:cs typeface="Calibri"/>
              </a:rPr>
              <a:t> &amp; </a:t>
            </a:r>
          </a:p>
          <a:p>
            <a:pPr marL="0" indent="0" algn="ctr">
              <a:buNone/>
            </a:pPr>
            <a:r>
              <a:rPr lang="sv-SE" sz="2000" dirty="0">
                <a:solidFill>
                  <a:schemeClr val="bg1"/>
                </a:solidFill>
                <a:ea typeface="Calibri"/>
                <a:cs typeface="Calibri"/>
              </a:rPr>
              <a:t>Lisbeth Slunga Järvholm, Umeå University</a:t>
            </a:r>
          </a:p>
          <a:p>
            <a:pPr marL="0" indent="0" algn="ctr">
              <a:buNone/>
            </a:pPr>
            <a:r>
              <a:rPr lang="sv-SE" sz="2000" dirty="0">
                <a:solidFill>
                  <a:schemeClr val="bg1"/>
                </a:solidFill>
                <a:ea typeface="Calibri"/>
                <a:cs typeface="Calibri"/>
              </a:rPr>
              <a:t>in </a:t>
            </a:r>
            <a:r>
              <a:rPr lang="sv-SE" sz="2000" dirty="0" err="1">
                <a:solidFill>
                  <a:schemeClr val="bg1"/>
                </a:solidFill>
                <a:ea typeface="Calibri"/>
                <a:cs typeface="Calibri"/>
              </a:rPr>
              <a:t>collaboration</a:t>
            </a:r>
            <a:r>
              <a:rPr lang="sv-SE" sz="2000" dirty="0">
                <a:solidFill>
                  <a:schemeClr val="bg1"/>
                </a:solidFill>
                <a:ea typeface="Calibri"/>
                <a:cs typeface="Calibri"/>
              </a:rPr>
              <a:t> </a:t>
            </a:r>
            <a:r>
              <a:rPr lang="sv-SE" sz="2000" dirty="0" err="1">
                <a:solidFill>
                  <a:schemeClr val="bg1"/>
                </a:solidFill>
                <a:ea typeface="Calibri"/>
                <a:cs typeface="Calibri"/>
              </a:rPr>
              <a:t>with</a:t>
            </a:r>
            <a:r>
              <a:rPr lang="sv-SE" sz="2000" dirty="0">
                <a:solidFill>
                  <a:schemeClr val="bg1"/>
                </a:solidFill>
                <a:ea typeface="Calibri"/>
                <a:cs typeface="Calibri"/>
              </a:rPr>
              <a:t> </a:t>
            </a:r>
          </a:p>
          <a:p>
            <a:pPr marL="0" indent="0" algn="ctr">
              <a:buNone/>
            </a:pPr>
            <a:r>
              <a:rPr lang="sv-SE" sz="2000" dirty="0" err="1">
                <a:solidFill>
                  <a:schemeClr val="bg1"/>
                </a:solidFill>
                <a:ea typeface="Calibri"/>
                <a:cs typeface="Calibri"/>
              </a:rPr>
              <a:t>Palliative</a:t>
            </a:r>
            <a:r>
              <a:rPr lang="sv-SE" sz="2000" dirty="0">
                <a:solidFill>
                  <a:schemeClr val="bg1"/>
                </a:solidFill>
                <a:ea typeface="Calibri"/>
                <a:cs typeface="Calibri"/>
              </a:rPr>
              <a:t> Medicine in Umeå, Skellefteå </a:t>
            </a:r>
          </a:p>
          <a:p>
            <a:pPr marL="0" indent="0" algn="ctr">
              <a:buNone/>
            </a:pPr>
            <a:r>
              <a:rPr lang="sv-SE" sz="2000" dirty="0">
                <a:solidFill>
                  <a:schemeClr val="bg1"/>
                </a:solidFill>
                <a:ea typeface="Calibri"/>
                <a:cs typeface="Calibri"/>
              </a:rPr>
              <a:t>and Axlagården Hospice 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1E1CDF4-BA6D-AB31-CBD4-CD87437EE1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5781" y="593067"/>
            <a:ext cx="5706219" cy="5719262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BA5BBE83-BB71-4389-A4CB-18B52A7192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9820955" y="3957847"/>
            <a:ext cx="2333387" cy="234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339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Slide Background Fill">
            <a:extLst>
              <a:ext uri="{FF2B5EF4-FFF2-40B4-BE49-F238E27FC236}">
                <a16:creationId xmlns:a16="http://schemas.microsoft.com/office/drawing/2014/main" id="{03AF1C04-3FEF-41BD-BB84-2F263765B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94DE5E8-C080-45A4-B2F4-8FE7D8F8E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32" name="Color Cover">
              <a:extLst>
                <a:ext uri="{FF2B5EF4-FFF2-40B4-BE49-F238E27FC236}">
                  <a16:creationId xmlns:a16="http://schemas.microsoft.com/office/drawing/2014/main" id="{1FAC8321-8295-4F58-80B8-C1A774606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Color Cover">
              <a:extLst>
                <a:ext uri="{FF2B5EF4-FFF2-40B4-BE49-F238E27FC236}">
                  <a16:creationId xmlns:a16="http://schemas.microsoft.com/office/drawing/2014/main" id="{2BE89D78-556E-4C9E-A234-78B0850234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A28EBCD-582B-4E3B-AB95-15EA16034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36" name="Color">
              <a:extLst>
                <a:ext uri="{FF2B5EF4-FFF2-40B4-BE49-F238E27FC236}">
                  <a16:creationId xmlns:a16="http://schemas.microsoft.com/office/drawing/2014/main" id="{49E29E18-2832-4FBD-901C-97986DBD0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Color">
              <a:extLst>
                <a:ext uri="{FF2B5EF4-FFF2-40B4-BE49-F238E27FC236}">
                  <a16:creationId xmlns:a16="http://schemas.microsoft.com/office/drawing/2014/main" id="{7327E470-287A-4E1E-8A04-A3596DBD97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52" cy="6858000"/>
            <a:chOff x="0" y="0"/>
            <a:chExt cx="12188952" cy="6858000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Rubrik 1">
            <a:extLst>
              <a:ext uri="{FF2B5EF4-FFF2-40B4-BE49-F238E27FC236}">
                <a16:creationId xmlns:a16="http://schemas.microsoft.com/office/drawing/2014/main" id="{5C8AB5E4-FAE0-2F2B-7AC2-CBC8A2A36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985" y="819015"/>
            <a:ext cx="5392454" cy="1352685"/>
          </a:xfrm>
        </p:spPr>
        <p:txBody>
          <a:bodyPr anchor="b">
            <a:normAutofit/>
          </a:bodyPr>
          <a:lstStyle/>
          <a:p>
            <a:r>
              <a:rPr lang="sv-SE" sz="4800" b="1" u="sng" dirty="0">
                <a:solidFill>
                  <a:schemeClr val="bg1"/>
                </a:solidFill>
              </a:rPr>
              <a:t>Exit plan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E9501DF-306F-E5A6-FC9C-187DBA9B8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7674" y="2502072"/>
            <a:ext cx="5392454" cy="293459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sz="2400" dirty="0" err="1">
                <a:solidFill>
                  <a:schemeClr val="bg1"/>
                </a:solidFill>
                <a:ea typeface="Calibri"/>
                <a:cs typeface="Calibri"/>
              </a:rPr>
              <a:t>We</a:t>
            </a:r>
            <a:r>
              <a:rPr lang="sv-SE" sz="2400" dirty="0">
                <a:solidFill>
                  <a:schemeClr val="bg1"/>
                </a:solidFill>
                <a:ea typeface="Calibri"/>
                <a:cs typeface="Calibri"/>
              </a:rPr>
              <a:t> support </a:t>
            </a:r>
            <a:r>
              <a:rPr lang="sv-SE" sz="2400" dirty="0" err="1">
                <a:solidFill>
                  <a:schemeClr val="bg1"/>
                </a:solidFill>
                <a:ea typeface="Calibri"/>
                <a:cs typeface="Calibri"/>
              </a:rPr>
              <a:t>Palliative</a:t>
            </a:r>
            <a:r>
              <a:rPr lang="sv-SE" sz="2400" dirty="0">
                <a:solidFill>
                  <a:schemeClr val="bg1"/>
                </a:solidFill>
                <a:ea typeface="Calibri"/>
                <a:cs typeface="Calibri"/>
              </a:rPr>
              <a:t> medicine in Umeå and Skellefteå to </a:t>
            </a:r>
            <a:r>
              <a:rPr lang="sv-SE" sz="2400" dirty="0" err="1">
                <a:solidFill>
                  <a:schemeClr val="bg1"/>
                </a:solidFill>
                <a:ea typeface="Calibri"/>
                <a:cs typeface="Calibri"/>
              </a:rPr>
              <a:t>implement</a:t>
            </a:r>
            <a:r>
              <a:rPr lang="sv-SE" sz="2400" dirty="0">
                <a:solidFill>
                  <a:schemeClr val="bg1"/>
                </a:solidFill>
                <a:ea typeface="Calibri"/>
                <a:cs typeface="Calibri"/>
              </a:rPr>
              <a:t> IVR </a:t>
            </a:r>
            <a:r>
              <a:rPr lang="sv-SE" sz="2400" dirty="0" err="1">
                <a:solidFill>
                  <a:schemeClr val="bg1"/>
                </a:solidFill>
                <a:ea typeface="Calibri"/>
                <a:cs typeface="Calibri"/>
              </a:rPr>
              <a:t>nature</a:t>
            </a:r>
            <a:r>
              <a:rPr lang="sv-SE" sz="2400" dirty="0">
                <a:solidFill>
                  <a:schemeClr val="bg1"/>
                </a:solidFill>
                <a:ea typeface="Calibri"/>
                <a:cs typeface="Calibri"/>
              </a:rPr>
              <a:t> as a </a:t>
            </a:r>
            <a:r>
              <a:rPr lang="sv-SE" sz="2400" dirty="0" err="1">
                <a:solidFill>
                  <a:schemeClr val="bg1"/>
                </a:solidFill>
                <a:ea typeface="Calibri"/>
                <a:cs typeface="Calibri"/>
              </a:rPr>
              <a:t>regular</a:t>
            </a:r>
            <a:r>
              <a:rPr lang="sv-SE" sz="2400" dirty="0">
                <a:solidFill>
                  <a:schemeClr val="bg1"/>
                </a:solidFill>
                <a:ea typeface="Calibri"/>
                <a:cs typeface="Calibri"/>
              </a:rPr>
              <a:t> </a:t>
            </a:r>
            <a:r>
              <a:rPr lang="sv-SE" sz="2400" dirty="0" err="1">
                <a:solidFill>
                  <a:schemeClr val="bg1"/>
                </a:solidFill>
                <a:ea typeface="Calibri"/>
                <a:cs typeface="Calibri"/>
              </a:rPr>
              <a:t>complementary</a:t>
            </a:r>
            <a:r>
              <a:rPr lang="sv-SE" sz="2400" dirty="0">
                <a:solidFill>
                  <a:schemeClr val="bg1"/>
                </a:solidFill>
                <a:ea typeface="Calibri"/>
                <a:cs typeface="Calibri"/>
              </a:rPr>
              <a:t> </a:t>
            </a:r>
            <a:r>
              <a:rPr lang="sv-SE" sz="2400" dirty="0" err="1">
                <a:solidFill>
                  <a:schemeClr val="bg1"/>
                </a:solidFill>
                <a:ea typeface="Calibri"/>
                <a:cs typeface="Calibri"/>
              </a:rPr>
              <a:t>method</a:t>
            </a:r>
            <a:r>
              <a:rPr lang="sv-SE" sz="2400" dirty="0">
                <a:solidFill>
                  <a:schemeClr val="bg1"/>
                </a:solidFill>
                <a:ea typeface="Calibri"/>
                <a:cs typeface="Calibri"/>
              </a:rPr>
              <a:t> in </a:t>
            </a:r>
            <a:r>
              <a:rPr lang="sv-SE" sz="2400" dirty="0" err="1">
                <a:solidFill>
                  <a:schemeClr val="bg1"/>
                </a:solidFill>
                <a:ea typeface="Calibri"/>
                <a:cs typeface="Calibri"/>
              </a:rPr>
              <a:t>palliative</a:t>
            </a:r>
            <a:r>
              <a:rPr lang="sv-SE" sz="2400" dirty="0">
                <a:solidFill>
                  <a:schemeClr val="bg1"/>
                </a:solidFill>
                <a:ea typeface="Calibri"/>
                <a:cs typeface="Calibri"/>
              </a:rPr>
              <a:t> </a:t>
            </a:r>
            <a:r>
              <a:rPr lang="sv-SE" sz="2400" dirty="0" err="1">
                <a:solidFill>
                  <a:schemeClr val="bg1"/>
                </a:solidFill>
                <a:ea typeface="Calibri"/>
                <a:cs typeface="Calibri"/>
              </a:rPr>
              <a:t>home</a:t>
            </a:r>
            <a:r>
              <a:rPr lang="sv-SE" sz="2400" dirty="0">
                <a:solidFill>
                  <a:schemeClr val="bg1"/>
                </a:solidFill>
                <a:ea typeface="Calibri"/>
                <a:cs typeface="Calibri"/>
              </a:rPr>
              <a:t> </a:t>
            </a:r>
            <a:r>
              <a:rPr lang="sv-SE" sz="2400" dirty="0" err="1">
                <a:solidFill>
                  <a:schemeClr val="bg1"/>
                </a:solidFill>
                <a:ea typeface="Calibri"/>
                <a:cs typeface="Calibri"/>
              </a:rPr>
              <a:t>care</a:t>
            </a:r>
            <a:r>
              <a:rPr lang="sv-SE" sz="2400" dirty="0">
                <a:solidFill>
                  <a:schemeClr val="bg1"/>
                </a:solidFill>
                <a:ea typeface="Calibri"/>
                <a:cs typeface="Calibri"/>
              </a:rPr>
              <a:t>.</a:t>
            </a:r>
          </a:p>
          <a:p>
            <a:pPr marL="0" indent="0">
              <a:buNone/>
            </a:pPr>
            <a:endParaRPr lang="sv-SE" sz="2400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sv-SE" sz="2400" dirty="0" err="1">
                <a:solidFill>
                  <a:schemeClr val="bg1"/>
                </a:solidFill>
                <a:ea typeface="Calibri"/>
                <a:cs typeface="Calibri"/>
              </a:rPr>
              <a:t>We</a:t>
            </a:r>
            <a:r>
              <a:rPr lang="sv-SE" sz="2400" dirty="0">
                <a:solidFill>
                  <a:schemeClr val="bg1"/>
                </a:solidFill>
                <a:ea typeface="Calibri"/>
                <a:cs typeface="Calibri"/>
              </a:rPr>
              <a:t> </a:t>
            </a:r>
            <a:r>
              <a:rPr lang="sv-SE" sz="2400" dirty="0" err="1">
                <a:solidFill>
                  <a:schemeClr val="bg1"/>
                </a:solidFill>
                <a:ea typeface="Calibri"/>
                <a:cs typeface="Calibri"/>
              </a:rPr>
              <a:t>have</a:t>
            </a:r>
            <a:r>
              <a:rPr lang="sv-SE" sz="2400" dirty="0">
                <a:solidFill>
                  <a:schemeClr val="bg1"/>
                </a:solidFill>
                <a:ea typeface="Calibri"/>
                <a:cs typeface="Calibri"/>
              </a:rPr>
              <a:t> </a:t>
            </a:r>
            <a:r>
              <a:rPr lang="sv-SE" sz="2400" dirty="0" err="1">
                <a:solidFill>
                  <a:schemeClr val="bg1"/>
                </a:solidFill>
                <a:ea typeface="Calibri"/>
                <a:cs typeface="Calibri"/>
              </a:rPr>
              <a:t>also</a:t>
            </a:r>
            <a:r>
              <a:rPr lang="sv-SE" sz="2400" dirty="0">
                <a:solidFill>
                  <a:schemeClr val="bg1"/>
                </a:solidFill>
                <a:ea typeface="Calibri"/>
                <a:cs typeface="Calibri"/>
              </a:rPr>
              <a:t> </a:t>
            </a:r>
            <a:r>
              <a:rPr lang="sv-SE" sz="2400" dirty="0" err="1">
                <a:solidFill>
                  <a:schemeClr val="bg1"/>
                </a:solidFill>
                <a:ea typeface="Calibri"/>
                <a:cs typeface="Calibri"/>
              </a:rPr>
              <a:t>had</a:t>
            </a:r>
            <a:r>
              <a:rPr lang="sv-SE" sz="2400" dirty="0">
                <a:solidFill>
                  <a:schemeClr val="bg1"/>
                </a:solidFill>
                <a:ea typeface="Calibri"/>
                <a:cs typeface="Calibri"/>
              </a:rPr>
              <a:t> </a:t>
            </a:r>
            <a:r>
              <a:rPr lang="sv-SE" sz="2400" dirty="0" err="1">
                <a:solidFill>
                  <a:schemeClr val="bg1"/>
                </a:solidFill>
                <a:ea typeface="Calibri"/>
                <a:cs typeface="Calibri"/>
              </a:rPr>
              <a:t>some</a:t>
            </a:r>
            <a:r>
              <a:rPr lang="sv-SE" sz="2400" dirty="0">
                <a:solidFill>
                  <a:schemeClr val="bg1"/>
                </a:solidFill>
                <a:ea typeface="Calibri"/>
                <a:cs typeface="Calibri"/>
              </a:rPr>
              <a:t> </a:t>
            </a:r>
            <a:r>
              <a:rPr lang="sv-SE" sz="2400" dirty="0" err="1">
                <a:solidFill>
                  <a:schemeClr val="bg1"/>
                </a:solidFill>
                <a:ea typeface="Calibri"/>
                <a:cs typeface="Calibri"/>
              </a:rPr>
              <a:t>cooperation</a:t>
            </a:r>
            <a:r>
              <a:rPr lang="sv-SE" sz="2400" dirty="0">
                <a:solidFill>
                  <a:schemeClr val="bg1"/>
                </a:solidFill>
                <a:ea typeface="Calibri"/>
                <a:cs typeface="Calibri"/>
              </a:rPr>
              <a:t> and </a:t>
            </a:r>
            <a:r>
              <a:rPr lang="sv-SE" sz="2400" dirty="0" err="1">
                <a:solidFill>
                  <a:schemeClr val="bg1"/>
                </a:solidFill>
                <a:ea typeface="Calibri"/>
                <a:cs typeface="Calibri"/>
              </a:rPr>
              <a:t>dialogue</a:t>
            </a:r>
            <a:r>
              <a:rPr lang="sv-SE" sz="2400" dirty="0">
                <a:solidFill>
                  <a:schemeClr val="bg1"/>
                </a:solidFill>
                <a:ea typeface="Calibri"/>
                <a:cs typeface="Calibri"/>
              </a:rPr>
              <a:t> </a:t>
            </a:r>
            <a:r>
              <a:rPr lang="sv-SE" sz="2400" dirty="0" err="1">
                <a:solidFill>
                  <a:schemeClr val="bg1"/>
                </a:solidFill>
                <a:ea typeface="Calibri"/>
                <a:cs typeface="Calibri"/>
              </a:rPr>
              <a:t>with</a:t>
            </a:r>
            <a:r>
              <a:rPr lang="sv-SE" sz="2400" dirty="0">
                <a:solidFill>
                  <a:schemeClr val="bg1"/>
                </a:solidFill>
                <a:ea typeface="Calibri"/>
                <a:cs typeface="Calibri"/>
              </a:rPr>
              <a:t> the hospice Axlagården in Umeå. </a:t>
            </a:r>
            <a:endParaRPr lang="sv-SE" sz="2400" dirty="0">
              <a:solidFill>
                <a:schemeClr val="bg1"/>
              </a:solidFill>
            </a:endParaRPr>
          </a:p>
        </p:txBody>
      </p:sp>
      <p:pic>
        <p:nvPicPr>
          <p:cNvPr id="4" name="Picture 13" descr="En bild som visar Teckensnitt, design, typografi&#10;&#10;AI-genererat innehåll kan vara felaktigt.">
            <a:extLst>
              <a:ext uri="{FF2B5EF4-FFF2-40B4-BE49-F238E27FC236}">
                <a16:creationId xmlns:a16="http://schemas.microsoft.com/office/drawing/2014/main" id="{DEC7D46D-D3E3-1F8F-32D3-4F8410354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626" y="812209"/>
            <a:ext cx="2357508" cy="877795"/>
          </a:xfrm>
          <a:prstGeom prst="rect">
            <a:avLst/>
          </a:prstGeom>
        </p:spPr>
      </p:pic>
      <p:pic>
        <p:nvPicPr>
          <p:cNvPr id="7" name="Picture 14" descr="En bild som visar text, Teckensnitt, skärmbild, Electric blue&#10;&#10;AI-genererat innehåll kan vara felaktigt.">
            <a:extLst>
              <a:ext uri="{FF2B5EF4-FFF2-40B4-BE49-F238E27FC236}">
                <a16:creationId xmlns:a16="http://schemas.microsoft.com/office/drawing/2014/main" id="{78AF104D-921F-FDEB-24DD-39360520519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0" y="817098"/>
            <a:ext cx="2572396" cy="877795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C8282D8D-2DCB-F2E1-241E-82F9131421E3}"/>
              </a:ext>
            </a:extLst>
          </p:cNvPr>
          <p:cNvSpPr txBox="1"/>
          <p:nvPr/>
        </p:nvSpPr>
        <p:spPr>
          <a:xfrm>
            <a:off x="7996486" y="4790339"/>
            <a:ext cx="25779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600" i="1" dirty="0" err="1">
                <a:solidFill>
                  <a:schemeClr val="bg1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Thank</a:t>
            </a:r>
            <a:r>
              <a:rPr lang="sv-SE" sz="3600" i="1" dirty="0">
                <a:solidFill>
                  <a:schemeClr val="bg1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sv-SE" sz="3600" i="1" dirty="0" err="1">
                <a:solidFill>
                  <a:schemeClr val="bg1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You</a:t>
            </a:r>
            <a:r>
              <a:rPr lang="sv-SE" sz="3600" i="1" dirty="0">
                <a:solidFill>
                  <a:schemeClr val="bg1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67155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F8096BA-C1F3-760E-BD16-B9AFB1974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sv-SE" sz="5400" b="1" dirty="0"/>
              <a:t>NATUREACH – </a:t>
            </a:r>
            <a:r>
              <a:rPr lang="sv-SE" sz="5400" b="1" dirty="0" err="1"/>
              <a:t>Palliative</a:t>
            </a:r>
            <a:r>
              <a:rPr lang="sv-SE" sz="5400" b="1" dirty="0"/>
              <a:t> </a:t>
            </a:r>
            <a:r>
              <a:rPr lang="sv-SE" sz="5400" b="1" dirty="0" err="1"/>
              <a:t>care</a:t>
            </a:r>
            <a:r>
              <a:rPr lang="sv-SE" sz="2800" b="1" dirty="0"/>
              <a:t>, </a:t>
            </a:r>
            <a:r>
              <a:rPr lang="sv-SE" sz="3600" b="1" dirty="0"/>
              <a:t>WP 3.3</a:t>
            </a:r>
            <a:endParaRPr lang="sv-SE" sz="3600" b="1" dirty="0">
              <a:cs typeface="Calibri Light"/>
            </a:endParaRPr>
          </a:p>
        </p:txBody>
      </p:sp>
      <p:sp>
        <p:nvSpPr>
          <p:cNvPr id="26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9" name="Platshållare för innehåll 2">
            <a:extLst>
              <a:ext uri="{FF2B5EF4-FFF2-40B4-BE49-F238E27FC236}">
                <a16:creationId xmlns:a16="http://schemas.microsoft.com/office/drawing/2014/main" id="{B6A596E7-5C97-CA6B-20A4-0C71D77836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2847880"/>
              </p:ext>
            </p:extLst>
          </p:nvPr>
        </p:nvGraphicFramePr>
        <p:xfrm>
          <a:off x="838200" y="1929384"/>
          <a:ext cx="10515600" cy="4251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14" descr="En bild som visar text, Teckensnitt, skärmbild, Electric blue&#10;&#10;AI-genererat innehåll kan vara felaktigt.">
            <a:extLst>
              <a:ext uri="{FF2B5EF4-FFF2-40B4-BE49-F238E27FC236}">
                <a16:creationId xmlns:a16="http://schemas.microsoft.com/office/drawing/2014/main" id="{C725B13F-3E11-EC67-5C13-05521BF32A93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12" y="5951220"/>
            <a:ext cx="2423160" cy="899160"/>
          </a:xfrm>
          <a:prstGeom prst="rect">
            <a:avLst/>
          </a:prstGeom>
        </p:spPr>
      </p:pic>
      <p:pic>
        <p:nvPicPr>
          <p:cNvPr id="4" name="Picture 13" descr="En bild som visar Teckensnitt, design, typografi&#10;&#10;AI-genererat innehåll kan vara felaktigt.">
            <a:extLst>
              <a:ext uri="{FF2B5EF4-FFF2-40B4-BE49-F238E27FC236}">
                <a16:creationId xmlns:a16="http://schemas.microsoft.com/office/drawing/2014/main" id="{F0B45801-2FB7-1B95-2426-4A5744213FC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55965" y="5958840"/>
            <a:ext cx="2418523" cy="89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358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F8096BA-C1F3-760E-BD16-B9AFB1974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sv-SE" sz="5400" b="1"/>
              <a:t>NATUREACH – </a:t>
            </a:r>
            <a:r>
              <a:rPr lang="sv-SE" sz="5400" b="1" err="1"/>
              <a:t>Palliative</a:t>
            </a:r>
            <a:r>
              <a:rPr lang="sv-SE" sz="5400" b="1"/>
              <a:t> </a:t>
            </a:r>
            <a:r>
              <a:rPr lang="sv-SE" sz="5400" b="1" err="1"/>
              <a:t>care</a:t>
            </a:r>
            <a:r>
              <a:rPr lang="sv-SE" sz="2800" b="1"/>
              <a:t>, </a:t>
            </a:r>
            <a:r>
              <a:rPr lang="sv-SE" sz="3600" b="1"/>
              <a:t>WP 3.3</a:t>
            </a:r>
            <a:endParaRPr lang="sv-SE" sz="3600" b="1">
              <a:cs typeface="Calibri Light"/>
            </a:endParaRPr>
          </a:p>
        </p:txBody>
      </p:sp>
      <p:sp>
        <p:nvSpPr>
          <p:cNvPr id="26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9" name="Platshållare för innehåll 2">
            <a:extLst>
              <a:ext uri="{FF2B5EF4-FFF2-40B4-BE49-F238E27FC236}">
                <a16:creationId xmlns:a16="http://schemas.microsoft.com/office/drawing/2014/main" id="{B6A596E7-5C97-CA6B-20A4-0C71D778360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929384"/>
          <a:ext cx="10515600" cy="4251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14" descr="En bild som visar text, Teckensnitt, skärmbild, Electric blue&#10;&#10;AI-genererat innehåll kan vara felaktigt.">
            <a:extLst>
              <a:ext uri="{FF2B5EF4-FFF2-40B4-BE49-F238E27FC236}">
                <a16:creationId xmlns:a16="http://schemas.microsoft.com/office/drawing/2014/main" id="{C725B13F-3E11-EC67-5C13-05521BF32A93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12" y="5951220"/>
            <a:ext cx="2423160" cy="899160"/>
          </a:xfrm>
          <a:prstGeom prst="rect">
            <a:avLst/>
          </a:prstGeom>
        </p:spPr>
      </p:pic>
      <p:pic>
        <p:nvPicPr>
          <p:cNvPr id="4" name="Picture 13" descr="En bild som visar Teckensnitt, design, typografi&#10;&#10;AI-genererat innehåll kan vara felaktigt.">
            <a:extLst>
              <a:ext uri="{FF2B5EF4-FFF2-40B4-BE49-F238E27FC236}">
                <a16:creationId xmlns:a16="http://schemas.microsoft.com/office/drawing/2014/main" id="{F0B45801-2FB7-1B95-2426-4A5744213FC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55965" y="5958840"/>
            <a:ext cx="2418523" cy="899160"/>
          </a:xfrm>
          <a:prstGeom prst="rect">
            <a:avLst/>
          </a:prstGeom>
        </p:spPr>
      </p:pic>
      <p:sp>
        <p:nvSpPr>
          <p:cNvPr id="5" name="Rektangel med rundade hörn 4">
            <a:extLst>
              <a:ext uri="{FF2B5EF4-FFF2-40B4-BE49-F238E27FC236}">
                <a16:creationId xmlns:a16="http://schemas.microsoft.com/office/drawing/2014/main" id="{C520BB2C-C77D-F525-D1F6-37FA1DFA14B3}"/>
              </a:ext>
            </a:extLst>
          </p:cNvPr>
          <p:cNvSpPr/>
          <p:nvPr/>
        </p:nvSpPr>
        <p:spPr>
          <a:xfrm>
            <a:off x="7047914" y="3938954"/>
            <a:ext cx="4305886" cy="1139483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4868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1A1A9BE-FF93-E004-7925-248758C9E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5830519" cy="1148645"/>
          </a:xfrm>
        </p:spPr>
        <p:txBody>
          <a:bodyPr>
            <a:noAutofit/>
          </a:bodyPr>
          <a:lstStyle/>
          <a:p>
            <a:r>
              <a:rPr lang="sv-SE" sz="3600" b="1" dirty="0">
                <a:solidFill>
                  <a:schemeClr val="accent1">
                    <a:lumMod val="50000"/>
                  </a:schemeClr>
                </a:solidFill>
                <a:ea typeface="Calibri Light"/>
                <a:cs typeface="Calibri Light"/>
              </a:rPr>
              <a:t>Intervention </a:t>
            </a:r>
            <a:br>
              <a:rPr lang="sv-SE" sz="3600" b="1" dirty="0">
                <a:solidFill>
                  <a:schemeClr val="accent1">
                    <a:lumMod val="50000"/>
                  </a:schemeClr>
                </a:solidFill>
                <a:ea typeface="Calibri Light"/>
                <a:cs typeface="Calibri Light"/>
              </a:rPr>
            </a:br>
            <a:r>
              <a:rPr lang="sv-SE" sz="3600" b="1" dirty="0">
                <a:solidFill>
                  <a:schemeClr val="accent1">
                    <a:lumMod val="50000"/>
                  </a:schemeClr>
                </a:solidFill>
                <a:ea typeface="Calibri Light"/>
                <a:cs typeface="Calibri Light"/>
              </a:rPr>
              <a:t>patients &amp; </a:t>
            </a:r>
            <a:r>
              <a:rPr lang="sv-SE" sz="3600" b="1" dirty="0" err="1">
                <a:solidFill>
                  <a:schemeClr val="accent1">
                    <a:lumMod val="50000"/>
                  </a:schemeClr>
                </a:solidFill>
                <a:ea typeface="Calibri Light"/>
                <a:cs typeface="Calibri Light"/>
              </a:rPr>
              <a:t>close</a:t>
            </a:r>
            <a:r>
              <a:rPr lang="sv-SE" sz="3600" b="1" dirty="0">
                <a:solidFill>
                  <a:schemeClr val="accent1">
                    <a:lumMod val="50000"/>
                  </a:schemeClr>
                </a:solidFill>
                <a:ea typeface="Calibri Light"/>
                <a:cs typeface="Calibri Light"/>
              </a:rPr>
              <a:t> relatives</a:t>
            </a:r>
          </a:p>
        </p:txBody>
      </p:sp>
      <p:graphicFrame>
        <p:nvGraphicFramePr>
          <p:cNvPr id="16" name="Platshållare för innehåll 2">
            <a:extLst>
              <a:ext uri="{FF2B5EF4-FFF2-40B4-BE49-F238E27FC236}">
                <a16:creationId xmlns:a16="http://schemas.microsoft.com/office/drawing/2014/main" id="{B2CE7321-BCA1-A84B-1440-4672C46601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5358140"/>
              </p:ext>
            </p:extLst>
          </p:nvPr>
        </p:nvGraphicFramePr>
        <p:xfrm>
          <a:off x="6562899" y="987484"/>
          <a:ext cx="4986675" cy="4883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71CEB84-A6C3-4EF6-8E72-95AB38B5F1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97185"/>
            <a:ext cx="5315125" cy="3162695"/>
          </a:xfr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endParaRPr lang="sv-SE" sz="1000" dirty="0">
              <a:ea typeface="Calibri"/>
              <a:cs typeface="Calibri"/>
            </a:endParaRPr>
          </a:p>
          <a:p>
            <a:r>
              <a:rPr lang="sv-SE" sz="2400" dirty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</a:rPr>
              <a:t>VR </a:t>
            </a:r>
            <a:r>
              <a:rPr lang="sv-SE" sz="2400" dirty="0" err="1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</a:rPr>
              <a:t>nature</a:t>
            </a:r>
            <a:r>
              <a:rPr lang="sv-SE" sz="2400" dirty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</a:rPr>
              <a:t> sessions at </a:t>
            </a:r>
            <a:r>
              <a:rPr lang="sv-SE" sz="2400" dirty="0" err="1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</a:rPr>
              <a:t>three</a:t>
            </a:r>
            <a:r>
              <a:rPr lang="sv-SE" sz="2400" dirty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</a:rPr>
              <a:t> occasions i</a:t>
            </a:r>
            <a:r>
              <a:rPr lang="sv-SE" sz="2400" dirty="0">
                <a:solidFill>
                  <a:schemeClr val="accent1">
                    <a:lumMod val="50000"/>
                  </a:schemeClr>
                </a:solidFill>
              </a:rPr>
              <a:t>n </a:t>
            </a:r>
            <a:r>
              <a:rPr lang="sv-SE" sz="2400" dirty="0" err="1">
                <a:solidFill>
                  <a:schemeClr val="accent1">
                    <a:lumMod val="50000"/>
                  </a:schemeClr>
                </a:solidFill>
              </a:rPr>
              <a:t>connection</a:t>
            </a:r>
            <a:r>
              <a:rPr lang="sv-SE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v-SE" sz="2400" dirty="0" err="1">
                <a:solidFill>
                  <a:schemeClr val="accent1">
                    <a:lumMod val="50000"/>
                  </a:schemeClr>
                </a:solidFill>
              </a:rPr>
              <a:t>with</a:t>
            </a:r>
            <a:r>
              <a:rPr lang="sv-SE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v-SE" sz="2400" dirty="0" err="1">
                <a:solidFill>
                  <a:schemeClr val="accent1">
                    <a:lumMod val="50000"/>
                  </a:schemeClr>
                </a:solidFill>
              </a:rPr>
              <a:t>home</a:t>
            </a:r>
            <a:r>
              <a:rPr lang="sv-SE" sz="2400" dirty="0">
                <a:solidFill>
                  <a:schemeClr val="accent1">
                    <a:lumMod val="50000"/>
                  </a:schemeClr>
                </a:solidFill>
              </a:rPr>
              <a:t> visits by the </a:t>
            </a:r>
            <a:r>
              <a:rPr lang="sv-SE" sz="2400" dirty="0" err="1">
                <a:solidFill>
                  <a:schemeClr val="accent1">
                    <a:lumMod val="50000"/>
                  </a:schemeClr>
                </a:solidFill>
              </a:rPr>
              <a:t>nurse</a:t>
            </a:r>
            <a:r>
              <a:rPr lang="sv-SE" sz="2400" dirty="0">
                <a:solidFill>
                  <a:schemeClr val="accent1">
                    <a:lumMod val="50000"/>
                  </a:schemeClr>
                </a:solidFill>
              </a:rPr>
              <a:t> in charge.</a:t>
            </a:r>
          </a:p>
          <a:p>
            <a:endParaRPr lang="sv-SE" sz="24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 dirty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</a:rPr>
              <a:t>Afterwards possibility to borrow the equipment for two weeks to continue with VR nature on their own. </a:t>
            </a:r>
            <a:endParaRPr lang="en-US" sz="2400" dirty="0">
              <a:solidFill>
                <a:schemeClr val="accent1">
                  <a:lumMod val="50000"/>
                </a:schemeClr>
              </a:solidFill>
              <a:ea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2700" dirty="0">
              <a:ea typeface="Calibri"/>
              <a:cs typeface="Calibri"/>
            </a:endParaRPr>
          </a:p>
          <a:p>
            <a:endParaRPr lang="sv-SE" sz="2400" dirty="0">
              <a:ea typeface="Calibri"/>
              <a:cs typeface="Calibri"/>
            </a:endParaRPr>
          </a:p>
          <a:p>
            <a:endParaRPr lang="sv-SE" sz="2400" dirty="0">
              <a:ea typeface="Calibri"/>
              <a:cs typeface="Calibri"/>
            </a:endParaRPr>
          </a:p>
          <a:p>
            <a:endParaRPr lang="sv-SE" sz="2400" dirty="0">
              <a:ea typeface="Calibri"/>
              <a:cs typeface="Calibri"/>
            </a:endParaRPr>
          </a:p>
          <a:p>
            <a:endParaRPr lang="sv-SE" dirty="0">
              <a:ea typeface="Calibri"/>
              <a:cs typeface="Calibri"/>
            </a:endParaRPr>
          </a:p>
          <a:p>
            <a:endParaRPr lang="sv-SE" dirty="0">
              <a:ea typeface="Calibri"/>
              <a:cs typeface="Calibri"/>
            </a:endParaRPr>
          </a:p>
        </p:txBody>
      </p:sp>
      <p:pic>
        <p:nvPicPr>
          <p:cNvPr id="6" name="Picture 14" descr="En bild som visar text, Teckensnitt, skärmbild, Electric blue&#10;&#10;AI-genererat innehåll kan vara felaktigt.">
            <a:extLst>
              <a:ext uri="{FF2B5EF4-FFF2-40B4-BE49-F238E27FC236}">
                <a16:creationId xmlns:a16="http://schemas.microsoft.com/office/drawing/2014/main" id="{21DD3612-6381-84AE-6138-00A3C1B6786B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12" y="5951220"/>
            <a:ext cx="2423160" cy="899160"/>
          </a:xfrm>
          <a:prstGeom prst="rect">
            <a:avLst/>
          </a:prstGeom>
        </p:spPr>
      </p:pic>
      <p:pic>
        <p:nvPicPr>
          <p:cNvPr id="8" name="Picture 13" descr="En bild som visar Teckensnitt, design, typografi&#10;&#10;AI-genererat innehåll kan vara felaktigt.">
            <a:extLst>
              <a:ext uri="{FF2B5EF4-FFF2-40B4-BE49-F238E27FC236}">
                <a16:creationId xmlns:a16="http://schemas.microsoft.com/office/drawing/2014/main" id="{9B7031FE-5943-08CC-AAC6-3CA84A1CD3A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55965" y="5958840"/>
            <a:ext cx="2418523" cy="899160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25623B6D-BB59-EE60-7540-D9A55B34E168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87894" y="3037889"/>
            <a:ext cx="790286" cy="78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721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9A8849-94CB-5345-EB34-0F1A7F930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dirty="0" err="1">
                <a:ea typeface="Calibri Light"/>
                <a:cs typeface="Calibri Light"/>
              </a:rPr>
              <a:t>Characteristics</a:t>
            </a:r>
            <a:r>
              <a:rPr lang="sv-SE" sz="3200" dirty="0">
                <a:ea typeface="Calibri Light"/>
                <a:cs typeface="Calibri Light"/>
              </a:rPr>
              <a:t> </a:t>
            </a:r>
            <a:r>
              <a:rPr lang="sv-SE" sz="3200" dirty="0" err="1">
                <a:ea typeface="Calibri Light"/>
                <a:cs typeface="Calibri Light"/>
              </a:rPr>
              <a:t>of</a:t>
            </a:r>
            <a:r>
              <a:rPr lang="sv-SE" sz="3200" dirty="0">
                <a:ea typeface="Calibri Light"/>
                <a:cs typeface="Calibri Light"/>
              </a:rPr>
              <a:t> patients and </a:t>
            </a:r>
            <a:r>
              <a:rPr lang="sv-SE" sz="3200" dirty="0" err="1">
                <a:ea typeface="Calibri Light"/>
                <a:cs typeface="Calibri Light"/>
              </a:rPr>
              <a:t>close</a:t>
            </a:r>
            <a:r>
              <a:rPr lang="sv-SE" sz="3200" dirty="0">
                <a:ea typeface="Calibri Light"/>
                <a:cs typeface="Calibri Light"/>
              </a:rPr>
              <a:t> relatives</a:t>
            </a:r>
            <a:endParaRPr lang="sv-SE" sz="3200" dirty="0"/>
          </a:p>
        </p:txBody>
      </p:sp>
      <p:graphicFrame>
        <p:nvGraphicFramePr>
          <p:cNvPr id="4" name="Platshållare för innehåll 3">
            <a:extLst>
              <a:ext uri="{FF2B5EF4-FFF2-40B4-BE49-F238E27FC236}">
                <a16:creationId xmlns:a16="http://schemas.microsoft.com/office/drawing/2014/main" id="{FE3AD89F-21BC-9EF5-0BD1-CFB76619AB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8320356"/>
              </p:ext>
            </p:extLst>
          </p:nvPr>
        </p:nvGraphicFramePr>
        <p:xfrm>
          <a:off x="838199" y="1825625"/>
          <a:ext cx="10515600" cy="341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4023398736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93445106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6983203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Patients, n=7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Close relatives, n=4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405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Sex, </a:t>
                      </a:r>
                      <a:r>
                        <a:rPr lang="sv-SE" dirty="0" err="1"/>
                        <a:t>women</a:t>
                      </a:r>
                      <a:r>
                        <a:rPr lang="sv-SE" dirty="0"/>
                        <a:t>/men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2/5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4/0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0204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Age, </a:t>
                      </a:r>
                      <a:r>
                        <a:rPr lang="sv-SE" dirty="0" err="1"/>
                        <a:t>mean</a:t>
                      </a:r>
                      <a:r>
                        <a:rPr lang="sv-SE" dirty="0"/>
                        <a:t> </a:t>
                      </a:r>
                      <a:r>
                        <a:rPr lang="sv-SE" dirty="0" err="1"/>
                        <a:t>value</a:t>
                      </a:r>
                      <a:r>
                        <a:rPr lang="sv-SE" dirty="0"/>
                        <a:t> (min, max)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76 (68, 84)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76 (69, 78)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8374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err="1"/>
                        <a:t>Living</a:t>
                      </a:r>
                      <a:r>
                        <a:rPr lang="sv-SE" dirty="0"/>
                        <a:t> </a:t>
                      </a:r>
                      <a:r>
                        <a:rPr lang="sv-SE" dirty="0" err="1"/>
                        <a:t>with</a:t>
                      </a:r>
                      <a:r>
                        <a:rPr lang="sv-SE" dirty="0"/>
                        <a:t> </a:t>
                      </a:r>
                      <a:r>
                        <a:rPr lang="sv-SE" dirty="0" err="1"/>
                        <a:t>close</a:t>
                      </a:r>
                      <a:r>
                        <a:rPr lang="sv-SE" dirty="0"/>
                        <a:t> relative, 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63623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err="1"/>
                        <a:t>Previous</a:t>
                      </a:r>
                      <a:r>
                        <a:rPr lang="sv-SE" dirty="0"/>
                        <a:t> </a:t>
                      </a:r>
                      <a:r>
                        <a:rPr lang="sv-SE" dirty="0" err="1"/>
                        <a:t>experience</a:t>
                      </a:r>
                      <a:r>
                        <a:rPr lang="sv-SE" dirty="0"/>
                        <a:t> </a:t>
                      </a:r>
                      <a:r>
                        <a:rPr lang="sv-SE" dirty="0" err="1"/>
                        <a:t>of</a:t>
                      </a:r>
                      <a:r>
                        <a:rPr lang="sv-SE" dirty="0"/>
                        <a:t> IVR, 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3608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err="1"/>
                        <a:t>Disease</a:t>
                      </a:r>
                      <a:r>
                        <a:rPr lang="sv-SE" dirty="0"/>
                        <a:t>, n</a:t>
                      </a:r>
                    </a:p>
                    <a:p>
                      <a:pPr algn="l"/>
                      <a:r>
                        <a:rPr lang="sv-SE" dirty="0"/>
                        <a:t>   Cancer</a:t>
                      </a:r>
                    </a:p>
                    <a:p>
                      <a:pPr algn="l"/>
                      <a:r>
                        <a:rPr lang="sv-SE" dirty="0"/>
                        <a:t>   </a:t>
                      </a:r>
                      <a:r>
                        <a:rPr lang="sv-SE" dirty="0" err="1"/>
                        <a:t>Lung</a:t>
                      </a:r>
                      <a:r>
                        <a:rPr lang="sv-SE" dirty="0"/>
                        <a:t> disorder</a:t>
                      </a:r>
                    </a:p>
                    <a:p>
                      <a:pPr algn="l"/>
                      <a:r>
                        <a:rPr lang="sv-SE" dirty="0"/>
                        <a:t>   </a:t>
                      </a:r>
                      <a:r>
                        <a:rPr lang="sv-SE" dirty="0" err="1"/>
                        <a:t>Cardiovascular</a:t>
                      </a:r>
                      <a:r>
                        <a:rPr lang="sv-SE" dirty="0"/>
                        <a:t> </a:t>
                      </a:r>
                      <a:r>
                        <a:rPr lang="sv-SE" dirty="0" err="1"/>
                        <a:t>disease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  <a:p>
                      <a:r>
                        <a:rPr lang="sv-SE" dirty="0"/>
                        <a:t>4</a:t>
                      </a:r>
                    </a:p>
                    <a:p>
                      <a:r>
                        <a:rPr lang="sv-SE" dirty="0"/>
                        <a:t>3</a:t>
                      </a:r>
                    </a:p>
                    <a:p>
                      <a:r>
                        <a:rPr lang="sv-S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6973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err="1"/>
                        <a:t>Qualitative</a:t>
                      </a:r>
                      <a:r>
                        <a:rPr lang="sv-SE" dirty="0"/>
                        <a:t> </a:t>
                      </a:r>
                      <a:r>
                        <a:rPr lang="sv-SE" dirty="0" err="1"/>
                        <a:t>interview</a:t>
                      </a:r>
                      <a:r>
                        <a:rPr lang="sv-SE" dirty="0"/>
                        <a:t>, 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0405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1956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1E5539EC-8CB8-002F-68C6-678840282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29768"/>
            <a:ext cx="12202175" cy="1519356"/>
            <a:chOff x="-1" y="-29768"/>
            <a:chExt cx="12202175" cy="1519356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6C5D55A6-9EFD-CDA3-20CC-A99812CE1A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41412" y="-5371175"/>
              <a:ext cx="1519350" cy="12202174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0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A5B6E73B-6DFD-AE6C-1628-DF8DC30085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8917093" y="-1801610"/>
              <a:ext cx="1507122" cy="5063040"/>
            </a:xfrm>
            <a:prstGeom prst="rect">
              <a:avLst/>
            </a:prstGeom>
            <a:gradFill>
              <a:gsLst>
                <a:gs pos="5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10E00FC4-DDBC-F424-CF71-73AF7A28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3100712" y="-3130481"/>
              <a:ext cx="1519356" cy="7720782"/>
            </a:xfrm>
            <a:prstGeom prst="rect">
              <a:avLst/>
            </a:prstGeom>
            <a:gradFill>
              <a:gsLst>
                <a:gs pos="2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ubrik 1">
            <a:extLst>
              <a:ext uri="{FF2B5EF4-FFF2-40B4-BE49-F238E27FC236}">
                <a16:creationId xmlns:a16="http://schemas.microsoft.com/office/drawing/2014/main" id="{E60D61F9-1F31-E535-67B8-E4423D5F8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1" y="301843"/>
            <a:ext cx="10477109" cy="1003532"/>
          </a:xfrm>
        </p:spPr>
        <p:txBody>
          <a:bodyPr anchor="ctr">
            <a:normAutofit/>
          </a:bodyPr>
          <a:lstStyle/>
          <a:p>
            <a:r>
              <a:rPr lang="sv-SE" sz="3600" b="1" dirty="0">
                <a:solidFill>
                  <a:srgbClr val="FFFFFF"/>
                </a:solidFill>
                <a:cs typeface="Calibri Light"/>
              </a:rPr>
              <a:t>Symptoms in patients </a:t>
            </a:r>
            <a:r>
              <a:rPr lang="sv-SE" sz="3600" b="1" dirty="0" err="1">
                <a:solidFill>
                  <a:srgbClr val="FFFFFF"/>
                </a:solidFill>
                <a:cs typeface="Calibri Light"/>
              </a:rPr>
              <a:t>before</a:t>
            </a:r>
            <a:r>
              <a:rPr lang="sv-SE" sz="3600" b="1" dirty="0">
                <a:solidFill>
                  <a:srgbClr val="FFFFFF"/>
                </a:solidFill>
                <a:cs typeface="Calibri Light"/>
              </a:rPr>
              <a:t> and </a:t>
            </a:r>
            <a:r>
              <a:rPr lang="sv-SE" sz="3600" b="1" dirty="0" err="1">
                <a:solidFill>
                  <a:srgbClr val="FFFFFF"/>
                </a:solidFill>
                <a:cs typeface="Calibri Light"/>
              </a:rPr>
              <a:t>after</a:t>
            </a:r>
            <a:r>
              <a:rPr lang="sv-SE" sz="3600" b="1" dirty="0">
                <a:solidFill>
                  <a:srgbClr val="FFFFFF"/>
                </a:solidFill>
                <a:cs typeface="Calibri Light"/>
              </a:rPr>
              <a:t> </a:t>
            </a:r>
            <a:r>
              <a:rPr lang="sv-SE" sz="3600" b="1" dirty="0" err="1">
                <a:solidFill>
                  <a:srgbClr val="FFFFFF"/>
                </a:solidFill>
                <a:cs typeface="Calibri Light"/>
              </a:rPr>
              <a:t>virtual</a:t>
            </a:r>
            <a:r>
              <a:rPr lang="sv-SE" sz="3600" b="1" dirty="0">
                <a:solidFill>
                  <a:srgbClr val="FFFFFF"/>
                </a:solidFill>
                <a:cs typeface="Calibri Light"/>
              </a:rPr>
              <a:t> </a:t>
            </a:r>
            <a:r>
              <a:rPr lang="sv-SE" sz="3600" b="1" dirty="0" err="1">
                <a:solidFill>
                  <a:srgbClr val="FFFFFF"/>
                </a:solidFill>
                <a:cs typeface="Calibri Light"/>
              </a:rPr>
              <a:t>nature</a:t>
            </a:r>
            <a:endParaRPr lang="sv-SE" sz="3600" b="1" dirty="0">
              <a:solidFill>
                <a:srgbClr val="FFFFFF"/>
              </a:solidFill>
            </a:endParaRPr>
          </a:p>
        </p:txBody>
      </p:sp>
      <p:graphicFrame>
        <p:nvGraphicFramePr>
          <p:cNvPr id="4" name="Platshållare för innehåll 3">
            <a:extLst>
              <a:ext uri="{FF2B5EF4-FFF2-40B4-BE49-F238E27FC236}">
                <a16:creationId xmlns:a16="http://schemas.microsoft.com/office/drawing/2014/main" id="{94F485AB-0765-CEA7-9C27-EF6A3393D5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1740692"/>
              </p:ext>
            </p:extLst>
          </p:nvPr>
        </p:nvGraphicFramePr>
        <p:xfrm>
          <a:off x="876690" y="2184851"/>
          <a:ext cx="10439009" cy="3796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13334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1E5539EC-8CB8-002F-68C6-678840282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29768"/>
            <a:ext cx="12202175" cy="1519356"/>
            <a:chOff x="-1" y="-29768"/>
            <a:chExt cx="12202175" cy="1519356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6C5D55A6-9EFD-CDA3-20CC-A99812CE1A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41412" y="-5371175"/>
              <a:ext cx="1519350" cy="12202174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0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A5B6E73B-6DFD-AE6C-1628-DF8DC30085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8917093" y="-1801610"/>
              <a:ext cx="1507122" cy="5063040"/>
            </a:xfrm>
            <a:prstGeom prst="rect">
              <a:avLst/>
            </a:prstGeom>
            <a:gradFill>
              <a:gsLst>
                <a:gs pos="5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10E00FC4-DDBC-F424-CF71-73AF7A28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3100712" y="-3130481"/>
              <a:ext cx="1519356" cy="7720782"/>
            </a:xfrm>
            <a:prstGeom prst="rect">
              <a:avLst/>
            </a:prstGeom>
            <a:gradFill>
              <a:gsLst>
                <a:gs pos="2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ubrik 1">
            <a:extLst>
              <a:ext uri="{FF2B5EF4-FFF2-40B4-BE49-F238E27FC236}">
                <a16:creationId xmlns:a16="http://schemas.microsoft.com/office/drawing/2014/main" id="{E60D61F9-1F31-E535-67B8-E4423D5F8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1" y="301843"/>
            <a:ext cx="10477109" cy="1003532"/>
          </a:xfrm>
        </p:spPr>
        <p:txBody>
          <a:bodyPr anchor="ctr">
            <a:normAutofit/>
          </a:bodyPr>
          <a:lstStyle/>
          <a:p>
            <a:r>
              <a:rPr lang="sv-SE" sz="3200" b="1">
                <a:solidFill>
                  <a:srgbClr val="FFFFFF"/>
                </a:solidFill>
                <a:cs typeface="Calibri Light"/>
              </a:rPr>
              <a:t>Mood in relatives before and after virtual nature</a:t>
            </a:r>
            <a:endParaRPr lang="sv-SE" sz="3200" b="1">
              <a:solidFill>
                <a:srgbClr val="FFFFFF"/>
              </a:solidFill>
            </a:endParaRPr>
          </a:p>
        </p:txBody>
      </p:sp>
      <p:graphicFrame>
        <p:nvGraphicFramePr>
          <p:cNvPr id="47" name="Diagram 2">
            <a:extLst>
              <a:ext uri="{FF2B5EF4-FFF2-40B4-BE49-F238E27FC236}">
                <a16:creationId xmlns:a16="http://schemas.microsoft.com/office/drawing/2014/main" id="{B29845D9-A3B0-C3B3-47FB-24F54C672A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4724836"/>
              </p:ext>
            </p:extLst>
          </p:nvPr>
        </p:nvGraphicFramePr>
        <p:xfrm>
          <a:off x="433953" y="2029868"/>
          <a:ext cx="11329261" cy="4526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20129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D0B9B3-9A15-686E-6ABC-69FD46E73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43815"/>
            <a:ext cx="10991850" cy="1325563"/>
          </a:xfrm>
        </p:spPr>
        <p:txBody>
          <a:bodyPr>
            <a:noAutofit/>
          </a:bodyPr>
          <a:lstStyle/>
          <a:p>
            <a:r>
              <a:rPr lang="sv-SE" sz="3200" dirty="0" err="1">
                <a:ea typeface="Calibri Light"/>
                <a:cs typeface="Calibri Light"/>
              </a:rPr>
              <a:t>Preliminary</a:t>
            </a:r>
            <a:r>
              <a:rPr lang="sv-SE" sz="3200" dirty="0">
                <a:ea typeface="Calibri Light"/>
                <a:cs typeface="Calibri Light"/>
              </a:rPr>
              <a:t> </a:t>
            </a:r>
            <a:r>
              <a:rPr lang="sv-SE" sz="3200" dirty="0" err="1">
                <a:ea typeface="Calibri Light"/>
                <a:cs typeface="Calibri Light"/>
              </a:rPr>
              <a:t>results</a:t>
            </a:r>
            <a:r>
              <a:rPr lang="sv-SE" sz="3200" dirty="0">
                <a:ea typeface="Calibri Light"/>
                <a:cs typeface="Calibri Light"/>
              </a:rPr>
              <a:t> from </a:t>
            </a:r>
            <a:r>
              <a:rPr lang="sv-SE" sz="3200" dirty="0" err="1">
                <a:ea typeface="Calibri Light"/>
                <a:cs typeface="Calibri Light"/>
              </a:rPr>
              <a:t>qualitative</a:t>
            </a:r>
            <a:r>
              <a:rPr lang="sv-SE" sz="3200" dirty="0">
                <a:ea typeface="Calibri Light"/>
                <a:cs typeface="Calibri Light"/>
              </a:rPr>
              <a:t> </a:t>
            </a:r>
            <a:r>
              <a:rPr lang="sv-SE" sz="3200" dirty="0" err="1">
                <a:ea typeface="Calibri Light"/>
                <a:cs typeface="Calibri Light"/>
              </a:rPr>
              <a:t>interviews</a:t>
            </a:r>
            <a:r>
              <a:rPr lang="sv-SE" sz="3200" dirty="0">
                <a:ea typeface="Calibri Light"/>
                <a:cs typeface="Calibri Light"/>
              </a:rPr>
              <a:t> </a:t>
            </a:r>
            <a:r>
              <a:rPr lang="sv-SE" sz="3200" dirty="0" err="1">
                <a:ea typeface="Calibri Light"/>
                <a:cs typeface="Calibri Light"/>
              </a:rPr>
              <a:t>of</a:t>
            </a:r>
            <a:r>
              <a:rPr lang="sv-SE" sz="3200" dirty="0">
                <a:ea typeface="Calibri Light"/>
                <a:cs typeface="Calibri Light"/>
              </a:rPr>
              <a:t> patients (n=5),</a:t>
            </a:r>
            <a:br>
              <a:rPr lang="sv-SE" sz="3200" dirty="0">
                <a:ea typeface="Calibri Light"/>
                <a:cs typeface="Calibri Light"/>
              </a:rPr>
            </a:br>
            <a:r>
              <a:rPr lang="sv-SE" sz="3200" dirty="0">
                <a:ea typeface="Calibri Light"/>
                <a:cs typeface="Calibri Light"/>
              </a:rPr>
              <a:t>and </a:t>
            </a:r>
            <a:r>
              <a:rPr lang="sv-SE" sz="3200" dirty="0" err="1">
                <a:ea typeface="Calibri Light"/>
                <a:cs typeface="Calibri Light"/>
              </a:rPr>
              <a:t>their</a:t>
            </a:r>
            <a:r>
              <a:rPr lang="sv-SE" sz="3200" dirty="0">
                <a:ea typeface="Calibri Light"/>
                <a:cs typeface="Calibri Light"/>
              </a:rPr>
              <a:t> </a:t>
            </a:r>
            <a:r>
              <a:rPr lang="sv-SE" sz="3200" dirty="0" err="1">
                <a:ea typeface="Calibri Light"/>
                <a:cs typeface="Calibri Light"/>
              </a:rPr>
              <a:t>close</a:t>
            </a:r>
            <a:r>
              <a:rPr lang="sv-SE" sz="3200" dirty="0">
                <a:ea typeface="Calibri Light"/>
                <a:cs typeface="Calibri Light"/>
              </a:rPr>
              <a:t> relatives (n=4)   </a:t>
            </a:r>
            <a:endParaRPr lang="sv-SE" sz="3200" dirty="0"/>
          </a:p>
        </p:txBody>
      </p:sp>
      <p:graphicFrame>
        <p:nvGraphicFramePr>
          <p:cNvPr id="4" name="Platshållare för innehåll 3">
            <a:extLst>
              <a:ext uri="{FF2B5EF4-FFF2-40B4-BE49-F238E27FC236}">
                <a16:creationId xmlns:a16="http://schemas.microsoft.com/office/drawing/2014/main" id="{73E496F4-8225-34A7-ED64-C5EDEF59C8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5027725"/>
              </p:ext>
            </p:extLst>
          </p:nvPr>
        </p:nvGraphicFramePr>
        <p:xfrm>
          <a:off x="623888" y="1369378"/>
          <a:ext cx="10991850" cy="51416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9687">
                  <a:extLst>
                    <a:ext uri="{9D8B030D-6E8A-4147-A177-3AD203B41FA5}">
                      <a16:colId xmlns:a16="http://schemas.microsoft.com/office/drawing/2014/main" val="3288521802"/>
                    </a:ext>
                  </a:extLst>
                </a:gridCol>
                <a:gridCol w="5872163">
                  <a:extLst>
                    <a:ext uri="{9D8B030D-6E8A-4147-A177-3AD203B41FA5}">
                      <a16:colId xmlns:a16="http://schemas.microsoft.com/office/drawing/2014/main" val="1162362091"/>
                    </a:ext>
                  </a:extLst>
                </a:gridCol>
              </a:tblGrid>
              <a:tr h="423562">
                <a:tc>
                  <a:txBody>
                    <a:bodyPr/>
                    <a:lstStyle/>
                    <a:p>
                      <a:r>
                        <a:rPr lang="sv-SE" dirty="0"/>
                        <a:t>THEME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SUBTHEME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6181524"/>
                  </a:ext>
                </a:extLst>
              </a:tr>
              <a:tr h="423562">
                <a:tc>
                  <a:txBody>
                    <a:bodyPr/>
                    <a:lstStyle/>
                    <a:p>
                      <a:r>
                        <a:rPr lang="sv-SE" dirty="0" err="1"/>
                        <a:t>Being</a:t>
                      </a:r>
                      <a:r>
                        <a:rPr lang="sv-SE" dirty="0"/>
                        <a:t> in a </a:t>
                      </a:r>
                      <a:r>
                        <a:rPr lang="sv-SE" dirty="0" err="1"/>
                        <a:t>place</a:t>
                      </a:r>
                      <a:r>
                        <a:rPr lang="sv-SE" dirty="0"/>
                        <a:t> </a:t>
                      </a:r>
                      <a:r>
                        <a:rPr lang="sv-SE" dirty="0" err="1"/>
                        <a:t>where</a:t>
                      </a:r>
                      <a:r>
                        <a:rPr lang="sv-SE" dirty="0"/>
                        <a:t> </a:t>
                      </a:r>
                      <a:r>
                        <a:rPr lang="sv-SE" dirty="0" err="1"/>
                        <a:t>tranquillity</a:t>
                      </a:r>
                      <a:r>
                        <a:rPr lang="sv-SE" dirty="0"/>
                        <a:t> </a:t>
                      </a:r>
                      <a:r>
                        <a:rPr lang="sv-SE" dirty="0" err="1"/>
                        <a:t>becomes</a:t>
                      </a:r>
                      <a:r>
                        <a:rPr lang="sv-SE" dirty="0"/>
                        <a:t> </a:t>
                      </a:r>
                      <a:r>
                        <a:rPr lang="sv-SE" dirty="0" err="1"/>
                        <a:t>possible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err="1"/>
                        <a:t>Being</a:t>
                      </a:r>
                      <a:r>
                        <a:rPr lang="sv-SE" dirty="0"/>
                        <a:t> </a:t>
                      </a:r>
                      <a:r>
                        <a:rPr lang="sv-SE" dirty="0" err="1"/>
                        <a:t>released</a:t>
                      </a:r>
                      <a:r>
                        <a:rPr lang="sv-SE" dirty="0"/>
                        <a:t> from emotional </a:t>
                      </a:r>
                      <a:r>
                        <a:rPr lang="sv-SE" dirty="0" err="1"/>
                        <a:t>struggle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7754928"/>
                  </a:ext>
                </a:extLst>
              </a:tr>
              <a:tr h="423562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err="1"/>
                        <a:t>Being</a:t>
                      </a:r>
                      <a:r>
                        <a:rPr lang="sv-SE" dirty="0"/>
                        <a:t> </a:t>
                      </a:r>
                      <a:r>
                        <a:rPr lang="sv-SE" dirty="0" err="1"/>
                        <a:t>released</a:t>
                      </a:r>
                      <a:r>
                        <a:rPr lang="sv-SE" dirty="0"/>
                        <a:t> from </a:t>
                      </a:r>
                      <a:r>
                        <a:rPr lang="sv-SE" dirty="0" err="1"/>
                        <a:t>bodily</a:t>
                      </a:r>
                      <a:r>
                        <a:rPr lang="sv-SE" dirty="0"/>
                        <a:t> </a:t>
                      </a:r>
                      <a:r>
                        <a:rPr lang="sv-SE" dirty="0" err="1"/>
                        <a:t>suffering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3004687"/>
                  </a:ext>
                </a:extLst>
              </a:tr>
              <a:tr h="423562"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err="1"/>
                        <a:t>Being</a:t>
                      </a:r>
                      <a:r>
                        <a:rPr lang="sv-SE" dirty="0"/>
                        <a:t> in </a:t>
                      </a:r>
                      <a:r>
                        <a:rPr lang="sv-SE" dirty="0" err="1"/>
                        <a:t>another</a:t>
                      </a:r>
                      <a:r>
                        <a:rPr lang="sv-SE" dirty="0"/>
                        <a:t> </a:t>
                      </a:r>
                      <a:r>
                        <a:rPr lang="sv-SE" dirty="0" err="1"/>
                        <a:t>world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930596"/>
                  </a:ext>
                </a:extLst>
              </a:tr>
              <a:tr h="423562"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Feeling </a:t>
                      </a:r>
                      <a:r>
                        <a:rPr lang="sv-SE" dirty="0" err="1"/>
                        <a:t>unease</a:t>
                      </a:r>
                      <a:r>
                        <a:rPr lang="sv-SE" dirty="0"/>
                        <a:t> </a:t>
                      </a:r>
                      <a:r>
                        <a:rPr lang="sv-SE" dirty="0" err="1"/>
                        <a:t>when</a:t>
                      </a:r>
                      <a:r>
                        <a:rPr lang="sv-SE" dirty="0"/>
                        <a:t> </a:t>
                      </a:r>
                      <a:r>
                        <a:rPr lang="sv-SE" dirty="0" err="1"/>
                        <a:t>nothing</a:t>
                      </a:r>
                      <a:r>
                        <a:rPr lang="sv-SE" dirty="0"/>
                        <a:t> </a:t>
                      </a:r>
                      <a:r>
                        <a:rPr lang="sv-SE" dirty="0" err="1"/>
                        <a:t>happens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6539087"/>
                  </a:ext>
                </a:extLst>
              </a:tr>
              <a:tr h="423562">
                <a:tc>
                  <a:txBody>
                    <a:bodyPr/>
                    <a:lstStyle/>
                    <a:p>
                      <a:r>
                        <a:rPr lang="sv-SE" dirty="0" err="1"/>
                        <a:t>Connecting</a:t>
                      </a:r>
                      <a:r>
                        <a:rPr lang="sv-SE" dirty="0"/>
                        <a:t> to </a:t>
                      </a:r>
                      <a:r>
                        <a:rPr lang="sv-SE" dirty="0" err="1"/>
                        <a:t>nature</a:t>
                      </a:r>
                      <a:r>
                        <a:rPr lang="sv-SE" dirty="0"/>
                        <a:t> via </a:t>
                      </a:r>
                      <a:r>
                        <a:rPr lang="sv-SE" dirty="0" err="1"/>
                        <a:t>past</a:t>
                      </a:r>
                      <a:r>
                        <a:rPr lang="sv-SE" dirty="0"/>
                        <a:t> </a:t>
                      </a:r>
                      <a:r>
                        <a:rPr lang="sv-SE" dirty="0" err="1"/>
                        <a:t>experiences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err="1"/>
                        <a:t>Reliving</a:t>
                      </a:r>
                      <a:r>
                        <a:rPr lang="sv-SE" dirty="0"/>
                        <a:t> </a:t>
                      </a:r>
                      <a:r>
                        <a:rPr lang="sv-SE" dirty="0" err="1"/>
                        <a:t>past</a:t>
                      </a:r>
                      <a:r>
                        <a:rPr lang="sv-SE" dirty="0"/>
                        <a:t> </a:t>
                      </a:r>
                      <a:r>
                        <a:rPr lang="sv-SE" dirty="0" err="1"/>
                        <a:t>experiences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4669457"/>
                  </a:ext>
                </a:extLst>
              </a:tr>
              <a:tr h="423562"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err="1"/>
                        <a:t>Grieving</a:t>
                      </a:r>
                      <a:r>
                        <a:rPr lang="sv-SE" dirty="0"/>
                        <a:t> </a:t>
                      </a:r>
                      <a:r>
                        <a:rPr lang="sv-SE" dirty="0" err="1"/>
                        <a:t>lost</a:t>
                      </a:r>
                      <a:r>
                        <a:rPr lang="sv-SE" dirty="0"/>
                        <a:t> </a:t>
                      </a:r>
                      <a:r>
                        <a:rPr lang="sv-SE" dirty="0" err="1"/>
                        <a:t>opportunity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6403278"/>
                  </a:ext>
                </a:extLst>
              </a:tr>
              <a:tr h="423562"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Feeling at </a:t>
                      </a:r>
                      <a:r>
                        <a:rPr lang="sv-SE" dirty="0" err="1"/>
                        <a:t>home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9052071"/>
                  </a:ext>
                </a:extLst>
              </a:tr>
              <a:tr h="423562">
                <a:tc>
                  <a:txBody>
                    <a:bodyPr/>
                    <a:lstStyle/>
                    <a:p>
                      <a:r>
                        <a:rPr lang="sv-SE" dirty="0" err="1"/>
                        <a:t>Perceiving</a:t>
                      </a:r>
                      <a:r>
                        <a:rPr lang="sv-SE" dirty="0"/>
                        <a:t> </a:t>
                      </a:r>
                      <a:r>
                        <a:rPr lang="sv-SE" dirty="0" err="1"/>
                        <a:t>nature</a:t>
                      </a:r>
                      <a:r>
                        <a:rPr lang="sv-SE" dirty="0"/>
                        <a:t> sounds as </a:t>
                      </a:r>
                      <a:r>
                        <a:rPr lang="sv-SE" dirty="0" err="1"/>
                        <a:t>important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err="1"/>
                        <a:t>Being</a:t>
                      </a:r>
                      <a:r>
                        <a:rPr lang="sv-SE" dirty="0"/>
                        <a:t> </a:t>
                      </a:r>
                      <a:r>
                        <a:rPr lang="sv-SE" dirty="0" err="1"/>
                        <a:t>moved</a:t>
                      </a:r>
                      <a:r>
                        <a:rPr lang="sv-SE" dirty="0"/>
                        <a:t> by </a:t>
                      </a:r>
                      <a:r>
                        <a:rPr lang="sv-SE" dirty="0" err="1"/>
                        <a:t>nature</a:t>
                      </a:r>
                      <a:r>
                        <a:rPr lang="sv-SE" dirty="0"/>
                        <a:t> sounds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9217896"/>
                  </a:ext>
                </a:extLst>
              </a:tr>
              <a:tr h="463082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err="1"/>
                        <a:t>Natural</a:t>
                      </a:r>
                      <a:r>
                        <a:rPr lang="sv-SE" dirty="0"/>
                        <a:t> sounds </a:t>
                      </a:r>
                      <a:r>
                        <a:rPr lang="sv-SE" dirty="0" err="1"/>
                        <a:t>capture</a:t>
                      </a:r>
                      <a:r>
                        <a:rPr lang="sv-SE" dirty="0"/>
                        <a:t> attention in a </a:t>
                      </a:r>
                      <a:r>
                        <a:rPr lang="sv-SE" dirty="0" err="1"/>
                        <a:t>tranquil</a:t>
                      </a:r>
                      <a:r>
                        <a:rPr lang="sv-SE" dirty="0"/>
                        <a:t> </a:t>
                      </a:r>
                      <a:r>
                        <a:rPr lang="sv-SE" dirty="0" err="1"/>
                        <a:t>environment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7032020"/>
                  </a:ext>
                </a:extLst>
              </a:tr>
              <a:tr h="442912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err="1"/>
                        <a:t>Limited</a:t>
                      </a:r>
                      <a:r>
                        <a:rPr lang="sv-SE" dirty="0"/>
                        <a:t> </a:t>
                      </a:r>
                      <a:r>
                        <a:rPr lang="sv-SE" dirty="0" err="1"/>
                        <a:t>audibility</a:t>
                      </a:r>
                      <a:r>
                        <a:rPr lang="sv-SE" dirty="0"/>
                        <a:t> makes </a:t>
                      </a:r>
                      <a:r>
                        <a:rPr lang="sv-SE" dirty="0" err="1"/>
                        <a:t>experience</a:t>
                      </a:r>
                      <a:r>
                        <a:rPr lang="sv-SE" dirty="0"/>
                        <a:t> </a:t>
                      </a:r>
                      <a:r>
                        <a:rPr lang="sv-SE" dirty="0" err="1"/>
                        <a:t>weak</a:t>
                      </a:r>
                      <a:r>
                        <a:rPr lang="sv-SE" dirty="0"/>
                        <a:t> or </a:t>
                      </a:r>
                      <a:r>
                        <a:rPr lang="sv-SE" dirty="0" err="1"/>
                        <a:t>almost</a:t>
                      </a:r>
                      <a:r>
                        <a:rPr lang="sv-SE" dirty="0"/>
                        <a:t> absent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2450999"/>
                  </a:ext>
                </a:extLst>
              </a:tr>
              <a:tr h="423562">
                <a:tc>
                  <a:txBody>
                    <a:bodyPr/>
                    <a:lstStyle/>
                    <a:p>
                      <a:r>
                        <a:rPr lang="sv-SE" dirty="0" err="1"/>
                        <a:t>Perceiving</a:t>
                      </a:r>
                      <a:r>
                        <a:rPr lang="sv-SE" dirty="0"/>
                        <a:t> </a:t>
                      </a:r>
                      <a:r>
                        <a:rPr lang="sv-SE" dirty="0" err="1"/>
                        <a:t>nature</a:t>
                      </a:r>
                      <a:r>
                        <a:rPr lang="sv-SE" dirty="0"/>
                        <a:t> in IVR as a supplement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err="1"/>
                        <a:t>Complement</a:t>
                      </a:r>
                      <a:r>
                        <a:rPr lang="sv-SE" dirty="0"/>
                        <a:t> </a:t>
                      </a:r>
                      <a:r>
                        <a:rPr lang="sv-SE" dirty="0" err="1"/>
                        <a:t>rather</a:t>
                      </a:r>
                      <a:r>
                        <a:rPr lang="sv-SE" dirty="0"/>
                        <a:t> </a:t>
                      </a:r>
                      <a:r>
                        <a:rPr lang="sv-SE" dirty="0" err="1"/>
                        <a:t>than</a:t>
                      </a:r>
                      <a:r>
                        <a:rPr lang="sv-SE" dirty="0"/>
                        <a:t> </a:t>
                      </a:r>
                      <a:r>
                        <a:rPr lang="sv-SE" dirty="0" err="1"/>
                        <a:t>replacement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94935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5291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Slide Background Fill">
            <a:extLst>
              <a:ext uri="{FF2B5EF4-FFF2-40B4-BE49-F238E27FC236}">
                <a16:creationId xmlns:a16="http://schemas.microsoft.com/office/drawing/2014/main" id="{03AF1C04-3FEF-41BD-BB84-2F263765B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94DE5E8-C080-45A4-B2F4-8FE7D8F8E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33" name="Color Cover">
              <a:extLst>
                <a:ext uri="{FF2B5EF4-FFF2-40B4-BE49-F238E27FC236}">
                  <a16:creationId xmlns:a16="http://schemas.microsoft.com/office/drawing/2014/main" id="{1FAC8321-8295-4F58-80B8-C1A774606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Color Cover">
              <a:extLst>
                <a:ext uri="{FF2B5EF4-FFF2-40B4-BE49-F238E27FC236}">
                  <a16:creationId xmlns:a16="http://schemas.microsoft.com/office/drawing/2014/main" id="{2BE89D78-556E-4C9E-A234-78B0850234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A28EBCD-582B-4E3B-AB95-15EA16034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37" name="Color">
              <a:extLst>
                <a:ext uri="{FF2B5EF4-FFF2-40B4-BE49-F238E27FC236}">
                  <a16:creationId xmlns:a16="http://schemas.microsoft.com/office/drawing/2014/main" id="{49E29E18-2832-4FBD-901C-97986DBD0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Color">
              <a:extLst>
                <a:ext uri="{FF2B5EF4-FFF2-40B4-BE49-F238E27FC236}">
                  <a16:creationId xmlns:a16="http://schemas.microsoft.com/office/drawing/2014/main" id="{7327E470-287A-4E1E-8A04-A3596DBD97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6" name="Picture 13" descr="En bild som visar Teckensnitt, design, typografi&#10;&#10;AI-genererat innehåll kan vara felaktigt.">
            <a:extLst>
              <a:ext uri="{FF2B5EF4-FFF2-40B4-BE49-F238E27FC236}">
                <a16:creationId xmlns:a16="http://schemas.microsoft.com/office/drawing/2014/main" id="{ACB0D6B2-BF6C-6FC2-5B64-43D81CF1B8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626" y="812209"/>
            <a:ext cx="2357508" cy="877795"/>
          </a:xfrm>
          <a:prstGeom prst="rect">
            <a:avLst/>
          </a:prstGeom>
        </p:spPr>
      </p:pic>
      <p:pic>
        <p:nvPicPr>
          <p:cNvPr id="7" name="Picture 14" descr="En bild som visar text, Teckensnitt, skärmbild, Electric blue&#10;&#10;AI-genererat innehåll kan vara felaktigt.">
            <a:extLst>
              <a:ext uri="{FF2B5EF4-FFF2-40B4-BE49-F238E27FC236}">
                <a16:creationId xmlns:a16="http://schemas.microsoft.com/office/drawing/2014/main" id="{0264C484-D67C-A00A-3C96-2259F32CECB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0" y="817098"/>
            <a:ext cx="2572396" cy="877795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52" cy="6858000"/>
            <a:chOff x="0" y="0"/>
            <a:chExt cx="12188952" cy="6858000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Rubrik 1">
            <a:extLst>
              <a:ext uri="{FF2B5EF4-FFF2-40B4-BE49-F238E27FC236}">
                <a16:creationId xmlns:a16="http://schemas.microsoft.com/office/drawing/2014/main" id="{5C8AB5E4-FAE0-2F2B-7AC2-CBC8A2A36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889375"/>
            <a:ext cx="4832499" cy="95973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br>
              <a:rPr lang="en-US" sz="4800" b="1" u="sng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4800" b="1" u="sng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Summary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E9501DF-306F-E5A6-FC9C-187DBA9B8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6038" y="2124987"/>
            <a:ext cx="10131176" cy="390406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Many patients in palliative hom</a:t>
            </a:r>
            <a:r>
              <a:rPr lang="en-US" sz="2000" dirty="0">
                <a:solidFill>
                  <a:schemeClr val="bg1"/>
                </a:solidFill>
              </a:rPr>
              <a:t>e </a:t>
            </a:r>
            <a:r>
              <a: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care were too fragile to be suitable for the study.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The equipment worked well for both patients and relatives.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A tendency towards less symptoms of anxiety and breathlessness in patients.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A tendency towards more beneficial mood ratings in relatives.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Qualitative interviews 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	- mostly positive experiences, but also some concerns about the environments and 	   evoked feelings,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	- patient and relative could revive memories, and at times also share them with each 	   other,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	- if possible, patient and relative prefer IRL nature, but IVR is a good complement.</a:t>
            </a: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185585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027144B73831AA46B07EDF2649036690" ma:contentTypeVersion="19" ma:contentTypeDescription="Luo uusi asiakirja." ma:contentTypeScope="" ma:versionID="0a859066fb7eb6d1306819575c562337">
  <xsd:schema xmlns:xsd="http://www.w3.org/2001/XMLSchema" xmlns:xs="http://www.w3.org/2001/XMLSchema" xmlns:p="http://schemas.microsoft.com/office/2006/metadata/properties" xmlns:ns2="8ab50961-d295-4c50-a967-e638a73909e7" xmlns:ns3="68b8d5e0-bcfb-4c5c-aab4-10da1ab515c7" targetNamespace="http://schemas.microsoft.com/office/2006/metadata/properties" ma:root="true" ma:fieldsID="21bf413f37f2a1939c69e9a8837e01da" ns2:_="" ns3:_="">
    <xsd:import namespace="8ab50961-d295-4c50-a967-e638a73909e7"/>
    <xsd:import namespace="68b8d5e0-bcfb-4c5c-aab4-10da1ab515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MediaServiceOCR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Tonote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b50961-d295-4c50-a967-e638a73909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Kuvien tunnisteet" ma:readOnly="false" ma:fieldId="{5cf76f15-5ced-4ddc-b409-7134ff3c332f}" ma:taxonomyMulti="true" ma:sspId="055be32d-aab9-448e-afe6-e266ef414bc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Tonote" ma:index="25" nillable="true" ma:displayName="To note" ma:format="Dropdown" ma:internalName="Tonote">
      <xsd:simpleType>
        <xsd:restriction base="dms:Text">
          <xsd:maxLength value="255"/>
        </xsd:restriction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b8d5e0-bcfb-4c5c-aab4-10da1ab515c7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3f19f08-092c-4b65-a86c-39a82614ee46}" ma:internalName="TaxCatchAll" ma:showField="CatchAllData" ma:web="68b8d5e0-bcfb-4c5c-aab4-10da1ab515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ab50961-d295-4c50-a967-e638a73909e7">
      <Terms xmlns="http://schemas.microsoft.com/office/infopath/2007/PartnerControls"/>
    </lcf76f155ced4ddcb4097134ff3c332f>
    <TaxCatchAll xmlns="68b8d5e0-bcfb-4c5c-aab4-10da1ab515c7" xsi:nil="true"/>
    <Tonote xmlns="8ab50961-d295-4c50-a967-e638a73909e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6069046-551D-46C5-89B0-3AB78A47A98B}"/>
</file>

<file path=customXml/itemProps2.xml><?xml version="1.0" encoding="utf-8"?>
<ds:datastoreItem xmlns:ds="http://schemas.openxmlformats.org/officeDocument/2006/customXml" ds:itemID="{BB286444-D2CB-4E15-8BC0-F3E2D0AA35AC}">
  <ds:schemaRefs>
    <ds:schemaRef ds:uri="54b66868-7b6e-4083-9226-a372e0314f49"/>
    <ds:schemaRef ds:uri="c3d1ff8e-e5ca-4947-a53e-4041038612c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EE3E1B4-EAA2-45D4-A075-ADA9A24F27CA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13b610e-d3b5-490f-b165-988100e8232a}" enabled="1" method="Standard" siteId="{5a4ba6f9-f531-4f32-9467-398f19e69de4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2690</TotalTime>
  <Words>671</Words>
  <Application>Microsoft Macintosh PowerPoint</Application>
  <PresentationFormat>Bredbild</PresentationFormat>
  <Paragraphs>113</Paragraphs>
  <Slides>10</Slides>
  <Notes>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5" baseType="lpstr">
      <vt:lpstr>Apple Chancery</vt:lpstr>
      <vt:lpstr>Arial</vt:lpstr>
      <vt:lpstr>Calibri</vt:lpstr>
      <vt:lpstr>Calibri Light</vt:lpstr>
      <vt:lpstr>Office-tema</vt:lpstr>
      <vt:lpstr>Virtual nature interventions  at Palliative Medicine in Västerbotten </vt:lpstr>
      <vt:lpstr>NATUREACH – Palliative care, WP 3.3</vt:lpstr>
      <vt:lpstr>NATUREACH – Palliative care, WP 3.3</vt:lpstr>
      <vt:lpstr>Intervention  patients &amp; close relatives</vt:lpstr>
      <vt:lpstr>Characteristics of patients and close relatives</vt:lpstr>
      <vt:lpstr>Symptoms in patients before and after virtual nature</vt:lpstr>
      <vt:lpstr>Mood in relatives before and after virtual nature</vt:lpstr>
      <vt:lpstr>Preliminary results from qualitative interviews of patients (n=5), and their close relatives (n=4)   </vt:lpstr>
      <vt:lpstr> Summary</vt:lpstr>
      <vt:lpstr>Exit plan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NatuReach</dc:title>
  <dc:creator>Lisbeth Slunga Järvholm</dc:creator>
  <cp:lastModifiedBy>Lisbeth Slunga Järvholm</cp:lastModifiedBy>
  <cp:revision>50</cp:revision>
  <cp:lastPrinted>2025-02-14T08:47:45Z</cp:lastPrinted>
  <dcterms:created xsi:type="dcterms:W3CDTF">2023-03-21T20:38:38Z</dcterms:created>
  <dcterms:modified xsi:type="dcterms:W3CDTF">2025-12-01T10:23:14Z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0x010100027144B73831AA46B07EDF2649036690</vt:lpwstr>
  </property>
  <property fmtid="{D5CDD505-2E9C-101B-9397-08002B2CF9AE}" pid="3" name="ClassificationContentMarkingHeaderLocations">
    <vt:lpwstr>Office-tema:8</vt:lpwstr>
  </property>
  <property fmtid="{D5CDD505-2E9C-101B-9397-08002B2CF9AE}" pid="4" name="ClassificationContentMarkingHeaderText">
    <vt:lpwstr>Begränsad delning</vt:lpwstr>
  </property>
  <property fmtid="{D5CDD505-2E9C-101B-9397-08002B2CF9AE}" pid="5" name="MediaServiceImageTags">
    <vt:lpwstr/>
  </property>
</Properties>
</file>