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7"/>
  </p:notesMasterIdLst>
  <p:sldIdLst>
    <p:sldId id="280" r:id="rId4"/>
    <p:sldId id="284" r:id="rId5"/>
    <p:sldId id="259" r:id="rId6"/>
    <p:sldId id="281" r:id="rId7"/>
    <p:sldId id="267" r:id="rId8"/>
    <p:sldId id="264" r:id="rId9"/>
    <p:sldId id="265" r:id="rId10"/>
    <p:sldId id="270" r:id="rId11"/>
    <p:sldId id="269" r:id="rId12"/>
    <p:sldId id="266" r:id="rId13"/>
    <p:sldId id="282" r:id="rId14"/>
    <p:sldId id="283" r:id="rId15"/>
    <p:sldId id="258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Adelsköld" initials="NA" lastIdx="1" clrIdx="0">
    <p:extLst>
      <p:ext uri="{19B8F6BF-5375-455C-9EA6-DF929625EA0E}">
        <p15:presenceInfo xmlns:p15="http://schemas.microsoft.com/office/powerpoint/2012/main" userId="S-1-5-21-1060284298-1343024091-682003330-208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7" autoAdjust="0"/>
    <p:restoredTop sz="85446" autoAdjust="0"/>
  </p:normalViewPr>
  <p:slideViewPr>
    <p:cSldViewPr snapToGrid="0">
      <p:cViewPr varScale="1">
        <p:scale>
          <a:sx n="93" d="100"/>
          <a:sy n="93" d="100"/>
        </p:scale>
        <p:origin x="1040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(A) Unit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A</a:t>
                    </a:r>
                  </a:p>
                  <a:p>
                    <a:pPr>
                      <a:defRPr/>
                    </a:pPr>
                    <a:fld id="{A214846A-6454-B34D-B278-67C092B3BDD8}" type="VALUE">
                      <a:rPr lang="en-US" smtClean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0E3-AE48-B0C8-15C5AAAF4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3-AE48-B0C8-15C5AAAF4FF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(B) Unit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B</a:t>
                    </a:r>
                  </a:p>
                  <a:p>
                    <a:pPr>
                      <a:defRPr/>
                    </a:pPr>
                    <a:fld id="{9769515B-2B09-CA48-B695-13D706BF8D69}" type="VALUE">
                      <a:rPr lang="en-US" smtClean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0E3-AE48-B0C8-15C5AAAF4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E3-AE48-B0C8-15C5AAAF4FF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(C) Unit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C</a:t>
                    </a:r>
                  </a:p>
                  <a:p>
                    <a:pPr>
                      <a:defRPr/>
                    </a:pPr>
                    <a:fld id="{49E214AD-F01A-BD44-818F-3BA71B6F3723}" type="VALUE">
                      <a:rPr lang="en-US" smtClean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0E3-AE48-B0C8-15C5AAAF4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E3-AE48-B0C8-15C5AAAF4FF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(D) Unit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D</a:t>
                    </a:r>
                  </a:p>
                  <a:p>
                    <a:fld id="{72BD17F5-0683-DE4E-845C-E9901B28A909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0E3-AE48-B0C8-15C5AAAF4FF4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E3-AE48-B0C8-15C5AAAF4FF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(E) Unit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E</a:t>
                    </a:r>
                  </a:p>
                  <a:p>
                    <a:pPr>
                      <a:defRPr/>
                    </a:pPr>
                    <a:fld id="{EA53A309-4F9B-5C46-AE7D-4A609048F03E}" type="VALUE">
                      <a:rPr lang="en-US" smtClean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0E3-AE48-B0C8-15C5AAAF4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E3-AE48-B0C8-15C5AAAF4FF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(F) Unit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F</a:t>
                    </a:r>
                  </a:p>
                  <a:p>
                    <a:pPr>
                      <a:defRPr/>
                    </a:pPr>
                    <a:fld id="{1BD1AD43-2C69-FB4B-8662-9FC054491568}" type="VALUE">
                      <a:rPr lang="en-US" smtClean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0E3-AE48-B0C8-15C5AAAF4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E3-AE48-B0C8-15C5AAAF4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2960735"/>
        <c:axId val="1752992063"/>
      </c:barChart>
      <c:catAx>
        <c:axId val="17529607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52992063"/>
        <c:crosses val="autoZero"/>
        <c:auto val="1"/>
        <c:lblAlgn val="ctr"/>
        <c:lblOffset val="100"/>
        <c:noMultiLvlLbl val="0"/>
      </c:catAx>
      <c:valAx>
        <c:axId val="1752992063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5296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834331842804474"/>
          <c:y val="0.10189103264509125"/>
          <c:w val="0.26505003466866434"/>
          <c:h val="0.7962179347098175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Chart header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4F-DC40-9803-E834A9CDEC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C4F-DC40-9803-E834A9CDEC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4F-DC40-9803-E834A9CDEC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C4F-DC40-9803-E834A9CDEC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4F-DC40-9803-E834A9CDEC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C4F-DC40-9803-E834A9CDEC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A</a:t>
                    </a:r>
                  </a:p>
                  <a:p>
                    <a:fld id="{76B926DE-31B3-494A-9437-19E6657996B6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C4F-DC40-9803-E834A9CDEC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/>
                      <a:t>B</a:t>
                    </a:r>
                  </a:p>
                  <a:p>
                    <a:fld id="{221BC100-5BC8-7C47-9113-106C63E85995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4F-DC40-9803-E834A9CDEC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C</a:t>
                    </a:r>
                  </a:p>
                  <a:p>
                    <a:fld id="{B6482512-B1AB-9741-8F56-B33002D970C8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C4F-DC40-9803-E834A9CDEC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D</a:t>
                    </a:r>
                  </a:p>
                  <a:p>
                    <a:fld id="{9F9C49A6-0D1A-9A45-906F-9434C94C290E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C4F-DC40-9803-E834A9CDEC8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/>
                      <a:t>E</a:t>
                    </a:r>
                  </a:p>
                  <a:p>
                    <a:fld id="{9D6571B6-951D-AA40-BC01-9155148D1D52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C4F-DC40-9803-E834A9CDEC8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/>
                      <a:t>F</a:t>
                    </a:r>
                  </a:p>
                  <a:p>
                    <a:fld id="{90559C3E-8F81-5142-9064-D3515180F82B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C4F-DC40-9803-E834A9CDE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(A) Unit 1</c:v>
                </c:pt>
                <c:pt idx="1">
                  <c:v>(B) Unit 2</c:v>
                </c:pt>
                <c:pt idx="2">
                  <c:v>(C) Unit 3</c:v>
                </c:pt>
                <c:pt idx="3">
                  <c:v>(D) Unit 4</c:v>
                </c:pt>
                <c:pt idx="4">
                  <c:v>(E) Unit 5</c:v>
                </c:pt>
                <c:pt idx="5">
                  <c:v>(F) Unit 6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16.600000000000001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F-DC40-9803-E834A9CDEC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BF7E-503A-467D-9E82-A1B4D7C9B50C}" type="datetimeFigureOut">
              <a:rPr lang="sv-SE" smtClean="0"/>
              <a:t>2024-06-18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C1FB-13EF-42EF-A461-A142226BD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23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1706C-E72E-4288-B38A-CFEE4F344B7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1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Guide on how to create an accessible table</a:t>
            </a: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This table is set by default in SLU's PowerPoint templates. Start from this table and fill in your own data.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If you are creating a new table, use the layout template "Header and table or chart".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If you need other colors for your tables, go to "Table design" and choose another color from the same series called "Medium darkness". </a:t>
            </a: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Accessibility </a:t>
            </a:r>
          </a:p>
          <a:p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Use only one table per slide.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Tables should always have a header at the top of the table.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Each table should have a numbered short descriptive text below the table.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All tables should have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text. Right-click on the entire table and select "Edit alternative text...". Type the alternative text in the field on the right. The text is saved automatically.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30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on how to create an accessible bar chart </a:t>
            </a:r>
          </a:p>
          <a:p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from this chart and fill in your own data.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Right-click the chart and select "Edit Data" or select "Edit Data" under the "Chart Design" tab to change the data in the chart. When you're done, close the Excel-window, the changes are automatically saved and transferred to the chart.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change the vertical value axis, double-click the axis or right-click the axis and select "Format axes...". In the menu on the right, you can change the boundaries and units in the value axes.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only one chart per slide and use the theme colors.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unit and associated value should be identified, in addition to color, by a letter. To add a new letter, double-click on the value, enter the letter (uppercase) before the value and hit enter for the letter to end up on its own line. Highlight the letter and bold it.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letter should also be added to the unit, you do this by right-clicking on the chart, selecting "Edit data" and adding the letter in parentheses before the unit’s name.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chart should have a numbered short descriptive text below the chart.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charts should have alternative text. Right-click on the entire chart and select "Edit alternative text...". Type the alternative text in the field on the right. The text is saved automatically.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053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on how to create an accessible pie chart </a:t>
            </a:r>
          </a:p>
          <a:p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from this chart and fill in your own data.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Right-click the chart and select "Edit Data" or select "Edit Data" under the "Chart Design" tab to change the data in the chart. When you're done, close the Excel-window, the changes are automatically saved and transferred to the chart.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only one chart per slide and use the theme colors.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unit and associated value should be identified, in addition to color, by a letter. To add a new letter, double-click on the value, enter the letter (uppercase) before the value and hit enter for the letter to end up on its own line. Highlight the letter and bold it.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letter should also be added to the unit, you do this by right-clicking on the chart, selecting "Edit data" and adding the letter in parentheses before the unit’s name.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chart should have a numbered short descriptive text below the chart.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charts should have alternative text. Right-click on the entire chart and select "Edit alternative text...". Type the alternative text in the field on the right. The text is saved automatically.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54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74DDC08D-FA75-4863-947C-517F8BA9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270" y="271306"/>
            <a:ext cx="9536336" cy="55266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Your notes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1F76B37-E60B-436B-71C2-5C5504DF99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5375" y="1044575"/>
            <a:ext cx="10942638" cy="5607050"/>
          </a:xfrm>
        </p:spPr>
        <p:txBody>
          <a:bodyPr/>
          <a:lstStyle/>
          <a:p>
            <a:pPr lvl="0"/>
            <a:r>
              <a:rPr lang="sv-SE" dirty="0" err="1"/>
              <a:t>Write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text…</a:t>
            </a:r>
          </a:p>
        </p:txBody>
      </p:sp>
    </p:spTree>
    <p:extLst>
      <p:ext uri="{BB962C8B-B14F-4D97-AF65-F5344CB8AC3E}">
        <p14:creationId xmlns:p14="http://schemas.microsoft.com/office/powerpoint/2010/main" val="19143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dge – 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17330" y="-13285"/>
            <a:ext cx="6385180" cy="6892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6868391 h 6868391"/>
              <a:gd name="connsiteX1" fmla="*/ 241323 w 1233996"/>
              <a:gd name="connsiteY1" fmla="*/ 0 h 6868391"/>
              <a:gd name="connsiteX2" fmla="*/ 1231615 w 1233996"/>
              <a:gd name="connsiteY2" fmla="*/ 1119086 h 6868391"/>
              <a:gd name="connsiteX3" fmla="*/ 1233996 w 1233996"/>
              <a:gd name="connsiteY3" fmla="*/ 6868391 h 6868391"/>
              <a:gd name="connsiteX4" fmla="*/ 0 w 1233996"/>
              <a:gd name="connsiteY4" fmla="*/ 6868391 h 6868391"/>
              <a:gd name="connsiteX0" fmla="*/ 0 w 1235763"/>
              <a:gd name="connsiteY0" fmla="*/ 6892305 h 6892305"/>
              <a:gd name="connsiteX1" fmla="*/ 241323 w 1235763"/>
              <a:gd name="connsiteY1" fmla="*/ 23914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39480 w 1235763"/>
              <a:gd name="connsiteY1" fmla="*/ 2153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1102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3880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63" h="6892305">
                <a:moveTo>
                  <a:pt x="0" y="6892305"/>
                </a:moveTo>
                <a:lnTo>
                  <a:pt x="245582" y="3880"/>
                </a:lnTo>
                <a:cubicBezTo>
                  <a:pt x="577634" y="-3298"/>
                  <a:pt x="903585" y="7178"/>
                  <a:pt x="1235637" y="0"/>
                </a:cubicBezTo>
                <a:cubicBezTo>
                  <a:pt x="1236431" y="1916435"/>
                  <a:pt x="1233202" y="4975870"/>
                  <a:pt x="1233996" y="6892305"/>
                </a:cubicBezTo>
                <a:lnTo>
                  <a:pt x="0" y="6892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1332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AD75157-2CF5-43DE-9D1C-3B451B4BA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720" y="1250479"/>
            <a:ext cx="5168055" cy="88019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498AC19-0878-4078-B419-F210CA38C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8720" y="2397440"/>
            <a:ext cx="5168055" cy="36485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4"/>
            <a:r>
              <a:rPr lang="en-GB" noProof="0"/>
              <a:t>Level five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045" y="-26568"/>
            <a:ext cx="1565663" cy="6887833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63" h="6887833">
                <a:moveTo>
                  <a:pt x="0" y="6878649"/>
                </a:moveTo>
                <a:lnTo>
                  <a:pt x="1545097" y="0"/>
                </a:lnTo>
                <a:cubicBezTo>
                  <a:pt x="1551258" y="26931"/>
                  <a:pt x="1566602" y="-16011"/>
                  <a:pt x="1565618" y="20444"/>
                </a:cubicBezTo>
                <a:lnTo>
                  <a:pt x="349955" y="6887833"/>
                </a:lnTo>
                <a:lnTo>
                  <a:pt x="0" y="68786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6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1" y="1226128"/>
            <a:ext cx="10643755" cy="91137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072" y="2407521"/>
            <a:ext cx="10654146" cy="3681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4"/>
            <a:r>
              <a:rPr lang="en-GB" noProof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3910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1" y="1226128"/>
            <a:ext cx="10643755" cy="91137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072" y="2407521"/>
            <a:ext cx="5198919" cy="3681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Text or object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6F9F6A-5EE1-426E-AAF4-F9163894A51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1083" y="2407521"/>
            <a:ext cx="5198919" cy="3681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Text or object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02F528CE-D42C-4F3A-A140-BC71A6819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9234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GB" noProof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3656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abl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F9204E9A-30AF-ADD6-25E7-EE765BDD4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1" y="1226128"/>
            <a:ext cx="10643755" cy="457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140D095B-A52F-936A-3378-CEAA61326BF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55072" y="1952627"/>
            <a:ext cx="10654146" cy="35472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Placeholder for table or chart.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6BA9D8D4-BD6F-E9DD-1B88-AEDA5F6E5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70" y="5791061"/>
            <a:ext cx="10642453" cy="5652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noProof="0" dirty="0"/>
              <a:t>Table/chart XX. Description for table or chart.</a:t>
            </a:r>
          </a:p>
        </p:txBody>
      </p:sp>
    </p:spTree>
    <p:extLst>
      <p:ext uri="{BB962C8B-B14F-4D97-AF65-F5344CB8AC3E}">
        <p14:creationId xmlns:p14="http://schemas.microsoft.com/office/powerpoint/2010/main" val="28902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innehåll 11">
            <a:extLst>
              <a:ext uri="{FF2B5EF4-FFF2-40B4-BE49-F238E27FC236}">
                <a16:creationId xmlns:a16="http://schemas.microsoft.com/office/drawing/2014/main" id="{D050437E-6CC0-C23A-1900-CF7C18E1153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927" y="3917105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/>
              <a:t>Object</a:t>
            </a:r>
          </a:p>
        </p:txBody>
      </p:sp>
      <p:sp>
        <p:nvSpPr>
          <p:cNvPr id="21" name="Platshållare för innehåll 11">
            <a:extLst>
              <a:ext uri="{FF2B5EF4-FFF2-40B4-BE49-F238E27FC236}">
                <a16:creationId xmlns:a16="http://schemas.microsoft.com/office/drawing/2014/main" id="{9400332B-0C45-E002-DA21-A96E2C64A9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38541" y="1278080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/>
              <a:t>Object</a:t>
            </a:r>
          </a:p>
        </p:txBody>
      </p:sp>
      <p:sp>
        <p:nvSpPr>
          <p:cNvPr id="19" name="Platshållare för innehåll 11">
            <a:extLst>
              <a:ext uri="{FF2B5EF4-FFF2-40B4-BE49-F238E27FC236}">
                <a16:creationId xmlns:a16="http://schemas.microsoft.com/office/drawing/2014/main" id="{780D5183-1124-D52A-1009-07C0A34F94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927" y="1278080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/>
              <a:t>Object</a:t>
            </a:r>
          </a:p>
        </p:txBody>
      </p:sp>
      <p:sp>
        <p:nvSpPr>
          <p:cNvPr id="25" name="Platshållare för innehåll 11">
            <a:extLst>
              <a:ext uri="{FF2B5EF4-FFF2-40B4-BE49-F238E27FC236}">
                <a16:creationId xmlns:a16="http://schemas.microsoft.com/office/drawing/2014/main" id="{D3916590-C466-0354-8731-D174988D2F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8541" y="3917105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9806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E114BD53-0CE8-B871-996B-5CFAA70E7F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6288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1D733731-9C96-8B68-0B5F-513CFF1E66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439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DC88AE5F-6B27-312B-DD6D-79D49CABA9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6288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E45C7FEE-C5C3-8965-1F3C-1C95439114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439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8" name="Platshållare för bild 2">
            <a:extLst>
              <a:ext uri="{FF2B5EF4-FFF2-40B4-BE49-F238E27FC236}">
                <a16:creationId xmlns:a16="http://schemas.microsoft.com/office/drawing/2014/main" id="{F67AC6E1-CF7F-4173-90F8-3620639655F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6288" y="1273843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AE64EE2E-7F4E-10A5-01D3-B22F1A57E10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6595" y="1273843"/>
            <a:ext cx="5187950" cy="223361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1" name="Platshållare för bild 2">
            <a:extLst>
              <a:ext uri="{FF2B5EF4-FFF2-40B4-BE49-F238E27FC236}">
                <a16:creationId xmlns:a16="http://schemas.microsoft.com/office/drawing/2014/main" id="{21499952-25A4-23B1-DB3E-A98B5F9FDFA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6288" y="3908808"/>
            <a:ext cx="5187950" cy="223361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A2DE66D4-1FD8-51C4-CEE7-6630C7EC1B7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6595" y="3908808"/>
            <a:ext cx="5187950" cy="223361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Image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55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page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BD3F50F6-01EF-4EEF-BF38-9783718964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8000"/>
          </a:xfrm>
        </p:spPr>
        <p:txBody>
          <a:bodyPr tIns="2088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 dirty="0"/>
              <a:t>Image/movie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6A9BA7A-905C-5402-202A-C3ADFA8F7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page image,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0" name="Platshållare för innehåll 11">
            <a:extLst>
              <a:ext uri="{FF2B5EF4-FFF2-40B4-BE49-F238E27FC236}">
                <a16:creationId xmlns:a16="http://schemas.microsoft.com/office/drawing/2014/main" id="{82809E35-2A32-7382-53BA-EA833DF256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8000"/>
          </a:xfrm>
        </p:spPr>
        <p:txBody>
          <a:bodyPr tIns="2088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 dirty="0"/>
              <a:t>Image/movie</a:t>
            </a:r>
          </a:p>
        </p:txBody>
      </p:sp>
    </p:spTree>
    <p:extLst>
      <p:ext uri="{BB962C8B-B14F-4D97-AF65-F5344CB8AC3E}">
        <p14:creationId xmlns:p14="http://schemas.microsoft.com/office/powerpoint/2010/main" val="2468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Section heading 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348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1" y="887104"/>
            <a:ext cx="8181111" cy="15292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Thank you for your attention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825" y="3195449"/>
            <a:ext cx="6501784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noProof="0" dirty="0"/>
              <a:t>Name, organisation, phone, email, web address etc.</a:t>
            </a:r>
          </a:p>
        </p:txBody>
      </p:sp>
      <p:pic>
        <p:nvPicPr>
          <p:cNvPr id="4" name="Bildobjekt 3" descr="SLU's brand promise – Science and Education for Sustainable Life – in the form of a word image.">
            <a:extLst>
              <a:ext uri="{FF2B5EF4-FFF2-40B4-BE49-F238E27FC236}">
                <a16:creationId xmlns:a16="http://schemas.microsoft.com/office/drawing/2014/main" id="{161E3A8A-3263-4EE6-96EF-548DE9119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3200" y="7200"/>
            <a:ext cx="2250000" cy="6824702"/>
          </a:xfrm>
          <a:prstGeom prst="rect">
            <a:avLst/>
          </a:prstGeom>
        </p:spPr>
      </p:pic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825" y="2868783"/>
            <a:ext cx="6501784" cy="291089"/>
          </a:xfrm>
        </p:spPr>
        <p:txBody>
          <a:bodyPr anchor="b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r>
              <a:rPr lang="en-GB" sz="1600" noProof="0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1862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LU's logotype ande image collage in the background and SLU's brand promise – Science and Education for Sustainable Life – in the form of a word image in the foreground. ">
            <a:extLst>
              <a:ext uri="{FF2B5EF4-FFF2-40B4-BE49-F238E27FC236}">
                <a16:creationId xmlns:a16="http://schemas.microsoft.com/office/drawing/2014/main" id="{09A38BAE-415F-48E3-BFF7-C08177B18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– chlorophy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588" y="1950436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</a:t>
            </a:r>
            <a:br>
              <a:rPr lang="en-GB" noProof="0" dirty="0"/>
            </a:br>
            <a:r>
              <a:rPr lang="en-GB" noProof="0" dirty="0"/>
              <a:t>or the chapter</a:t>
            </a:r>
          </a:p>
        </p:txBody>
      </p:sp>
      <p:sp>
        <p:nvSpPr>
          <p:cNvPr id="19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588" y="4527226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811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page – a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1974755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the presentation </a:t>
            </a:r>
            <a:br>
              <a:rPr lang="en-GB" noProof="0" dirty="0"/>
            </a:br>
            <a:r>
              <a:rPr lang="en-GB" noProof="0" dirty="0"/>
              <a:t>or the chapter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551545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Name, organisation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6E3DB0-C9A1-E992-0835-8317810B6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4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page –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588" y="1950436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</a:t>
            </a:r>
            <a:br>
              <a:rPr lang="en-GB" noProof="0" dirty="0"/>
            </a:br>
            <a:r>
              <a:rPr lang="en-GB" noProof="0" dirty="0"/>
              <a:t>or the chapter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588" y="4527226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5528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– arct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588" y="1950436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</a:t>
            </a:r>
            <a:br>
              <a:rPr lang="en-GB" noProof="0" dirty="0"/>
            </a:br>
            <a:r>
              <a:rPr lang="en-GB" noProof="0" dirty="0"/>
              <a:t>or the chapter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588" y="4527226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088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–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588" y="1950436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</a:t>
            </a:r>
            <a:br>
              <a:rPr lang="en-GB" noProof="0" dirty="0"/>
            </a:br>
            <a:r>
              <a:rPr lang="en-GB" noProof="0" dirty="0"/>
              <a:t>or the chapter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588" y="4527226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17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ED21EC5-62F9-469A-B2AE-D25E125AF6D9}"/>
              </a:ext>
            </a:extLst>
          </p:cNvPr>
          <p:cNvSpPr/>
          <p:nvPr userDrawn="1"/>
        </p:nvSpPr>
        <p:spPr>
          <a:xfrm>
            <a:off x="0" y="0"/>
            <a:ext cx="806823" cy="6858000"/>
          </a:xfrm>
          <a:prstGeom prst="rect">
            <a:avLst/>
          </a:prstGeom>
          <a:solidFill>
            <a:srgbClr val="004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77B0EB-C7B7-43AB-8A6A-B3EB0DEE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61" y="0"/>
            <a:ext cx="1215613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2" y="800100"/>
            <a:ext cx="8669483" cy="880197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Table of contents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81B56D4-D572-4F77-ADFE-A496E83B0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9950389-10F4-457A-987D-FDD9A7550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BA4E1A3-C424-492E-980C-420CF1ECD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0F966FE-8E3B-4344-AE8D-478E20AFEC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97503E8-9288-4CB1-A5AA-B956986E9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D2D20C9-0781-4420-82D4-B22761D42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1960814"/>
            <a:ext cx="8710445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Chapter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9867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dge – 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4669" y="1014582"/>
            <a:ext cx="1543488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0963" y="1108695"/>
            <a:ext cx="1233996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74DDC08D-FA75-4863-947C-517F8BA9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720" y="1250479"/>
            <a:ext cx="9862886" cy="88019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80675CF-18A0-44DC-94A7-B0DBF8A481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8720" y="2397440"/>
            <a:ext cx="9862886" cy="36485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</a:t>
            </a:r>
            <a:r>
              <a:rPr lang="en-GB" noProof="0" dirty="0" err="1"/>
              <a:t>fiv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33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002A85-B127-475E-ADC4-27F8DC22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800100"/>
            <a:ext cx="10515600" cy="880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FD374E-AE23-4243-BB8A-E206234C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072" y="1960708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pic>
        <p:nvPicPr>
          <p:cNvPr id="10" name="Bildobjekt 9" descr="SLU's logotype.">
            <a:extLst>
              <a:ext uri="{FF2B5EF4-FFF2-40B4-BE49-F238E27FC236}">
                <a16:creationId xmlns:a16="http://schemas.microsoft.com/office/drawing/2014/main" id="{6CBB460D-1B7A-4441-A3D9-64BD73112B9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72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7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8" r:id="rId13"/>
    <p:sldLayoutId id="2147483673" r:id="rId14"/>
    <p:sldLayoutId id="2147483674" r:id="rId15"/>
    <p:sldLayoutId id="2147483672" r:id="rId16"/>
    <p:sldLayoutId id="2147483675" r:id="rId17"/>
    <p:sldLayoutId id="2147483676" r:id="rId18"/>
    <p:sldLayoutId id="214748367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ternt.slu.se/ppt-templates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ABC47-70E0-485C-8D48-C985B0B8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Not sure </a:t>
            </a:r>
            <a:r>
              <a:rPr lang="sv-SE" dirty="0" err="1"/>
              <a:t>how</a:t>
            </a:r>
            <a:r>
              <a:rPr lang="sv-SE" dirty="0"/>
              <a:t> the template </a:t>
            </a:r>
            <a:r>
              <a:rPr lang="sv-SE" dirty="0" err="1"/>
              <a:t>works</a:t>
            </a:r>
            <a:r>
              <a:rPr lang="sv-SE" dirty="0"/>
              <a:t>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F78AEFE-590F-6091-444D-F901E393C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short </a:t>
            </a:r>
            <a:r>
              <a:rPr lang="sv-SE" dirty="0" err="1"/>
              <a:t>instructional</a:t>
            </a:r>
            <a:r>
              <a:rPr lang="sv-SE" dirty="0"/>
              <a:t> videos </a:t>
            </a:r>
            <a:br>
              <a:rPr lang="sv-SE" dirty="0"/>
            </a:br>
            <a:r>
              <a:rPr lang="sv-SE" dirty="0"/>
              <a:t>on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use</a:t>
            </a:r>
            <a:r>
              <a:rPr lang="sv-SE" dirty="0"/>
              <a:t> the SLU Powerpoint </a:t>
            </a:r>
            <a:br>
              <a:rPr lang="sv-SE" dirty="0"/>
            </a:br>
            <a:r>
              <a:rPr lang="sv-SE" dirty="0"/>
              <a:t>templates on the </a:t>
            </a:r>
            <a:r>
              <a:rPr lang="sv-SE" dirty="0" err="1"/>
              <a:t>staff</a:t>
            </a:r>
            <a:r>
              <a:rPr lang="sv-SE" dirty="0"/>
              <a:t> </a:t>
            </a:r>
            <a:r>
              <a:rPr lang="sv-SE" dirty="0" err="1"/>
              <a:t>website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>
                <a:hlinkClick r:id="rId2"/>
              </a:rPr>
              <a:t>https://internt.slu.se/ppt-templates</a:t>
            </a:r>
            <a:endParaRPr lang="sv-SE" dirty="0"/>
          </a:p>
        </p:txBody>
      </p:sp>
      <p:grpSp>
        <p:nvGrpSpPr>
          <p:cNvPr id="20" name="Grupp 19" descr="Front image of the instructional video Change colour of the wedge.">
            <a:extLst>
              <a:ext uri="{FF2B5EF4-FFF2-40B4-BE49-F238E27FC236}">
                <a16:creationId xmlns:a16="http://schemas.microsoft.com/office/drawing/2014/main" id="{17E4997B-4F64-00E9-FB0F-EE0D78AA0891}"/>
              </a:ext>
            </a:extLst>
          </p:cNvPr>
          <p:cNvGrpSpPr/>
          <p:nvPr/>
        </p:nvGrpSpPr>
        <p:grpSpPr>
          <a:xfrm>
            <a:off x="6117791" y="4033024"/>
            <a:ext cx="3693589" cy="2081403"/>
            <a:chOff x="6117791" y="4033024"/>
            <a:chExt cx="3693589" cy="2081403"/>
          </a:xfrm>
        </p:grpSpPr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E3E0C799-6830-E654-E8AE-101F17F77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7791" y="4033024"/>
              <a:ext cx="3693589" cy="2081403"/>
            </a:xfrm>
            <a:prstGeom prst="rect">
              <a:avLst/>
            </a:prstGeom>
          </p:spPr>
        </p:pic>
        <p:grpSp>
          <p:nvGrpSpPr>
            <p:cNvPr id="55" name="Grupp 54">
              <a:extLst>
                <a:ext uri="{FF2B5EF4-FFF2-40B4-BE49-F238E27FC236}">
                  <a16:creationId xmlns:a16="http://schemas.microsoft.com/office/drawing/2014/main" id="{87721910-0C0A-A843-9C3E-282D9C893D6E}"/>
                </a:ext>
              </a:extLst>
            </p:cNvPr>
            <p:cNvGrpSpPr/>
            <p:nvPr/>
          </p:nvGrpSpPr>
          <p:grpSpPr>
            <a:xfrm>
              <a:off x="7250667" y="4308411"/>
              <a:ext cx="1541876" cy="1541876"/>
              <a:chOff x="7873807" y="3291635"/>
              <a:chExt cx="1913324" cy="1913324"/>
            </a:xfrm>
          </p:grpSpPr>
          <p:sp>
            <p:nvSpPr>
              <p:cNvPr id="56" name="Ellips 55">
                <a:extLst>
                  <a:ext uri="{FF2B5EF4-FFF2-40B4-BE49-F238E27FC236}">
                    <a16:creationId xmlns:a16="http://schemas.microsoft.com/office/drawing/2014/main" id="{A3A5901D-EE9D-3FEA-2D69-97697A3BE735}"/>
                  </a:ext>
                </a:extLst>
              </p:cNvPr>
              <p:cNvSpPr/>
              <p:nvPr/>
            </p:nvSpPr>
            <p:spPr>
              <a:xfrm>
                <a:off x="7873807" y="3291635"/>
                <a:ext cx="1913324" cy="1913324"/>
              </a:xfrm>
              <a:prstGeom prst="ellipse">
                <a:avLst/>
              </a:prstGeom>
              <a:noFill/>
              <a:ln w="158750">
                <a:solidFill>
                  <a:schemeClr val="bg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7" name="Triangel 56">
                <a:extLst>
                  <a:ext uri="{FF2B5EF4-FFF2-40B4-BE49-F238E27FC236}">
                    <a16:creationId xmlns:a16="http://schemas.microsoft.com/office/drawing/2014/main" id="{05B1C7E5-D0B0-E469-5575-520CA1A2A8C6}"/>
                  </a:ext>
                </a:extLst>
              </p:cNvPr>
              <p:cNvSpPr/>
              <p:nvPr/>
            </p:nvSpPr>
            <p:spPr>
              <a:xfrm rot="5400000">
                <a:off x="8365809" y="3830668"/>
                <a:ext cx="1311054" cy="835258"/>
              </a:xfrm>
              <a:prstGeom prst="triangle">
                <a:avLst/>
              </a:prstGeom>
              <a:solidFill>
                <a:schemeClr val="bg1">
                  <a:alpha val="5972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</p:grpSp>
      <p:grpSp>
        <p:nvGrpSpPr>
          <p:cNvPr id="17" name="Grupp 16" descr="Front image of the instructional video Change to your own picture.">
            <a:extLst>
              <a:ext uri="{FF2B5EF4-FFF2-40B4-BE49-F238E27FC236}">
                <a16:creationId xmlns:a16="http://schemas.microsoft.com/office/drawing/2014/main" id="{BBE89377-8480-4D04-77BE-88C6ABCB0D33}"/>
              </a:ext>
            </a:extLst>
          </p:cNvPr>
          <p:cNvGrpSpPr/>
          <p:nvPr/>
        </p:nvGrpSpPr>
        <p:grpSpPr>
          <a:xfrm>
            <a:off x="7212645" y="2814655"/>
            <a:ext cx="3598110" cy="2027599"/>
            <a:chOff x="7212645" y="2814655"/>
            <a:chExt cx="3598110" cy="2027599"/>
          </a:xfrm>
        </p:grpSpPr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AE0E97C8-364B-B553-EE19-B0FFCC018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2645" y="2814655"/>
              <a:ext cx="3598110" cy="2027599"/>
            </a:xfrm>
            <a:prstGeom prst="rect">
              <a:avLst/>
            </a:prstGeom>
          </p:spPr>
        </p:pic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F44F4B17-291F-A215-5214-28DFE48FF70D}"/>
                </a:ext>
              </a:extLst>
            </p:cNvPr>
            <p:cNvGrpSpPr/>
            <p:nvPr/>
          </p:nvGrpSpPr>
          <p:grpSpPr>
            <a:xfrm>
              <a:off x="8242278" y="2982459"/>
              <a:ext cx="1541876" cy="1541875"/>
              <a:chOff x="7873807" y="3291635"/>
              <a:chExt cx="1913324" cy="1913324"/>
            </a:xfrm>
          </p:grpSpPr>
          <p:sp>
            <p:nvSpPr>
              <p:cNvPr id="61" name="Ellips 60">
                <a:extLst>
                  <a:ext uri="{FF2B5EF4-FFF2-40B4-BE49-F238E27FC236}">
                    <a16:creationId xmlns:a16="http://schemas.microsoft.com/office/drawing/2014/main" id="{D5C86E29-1DB2-D4FC-56BC-51F34D1A52FE}"/>
                  </a:ext>
                </a:extLst>
              </p:cNvPr>
              <p:cNvSpPr/>
              <p:nvPr/>
            </p:nvSpPr>
            <p:spPr>
              <a:xfrm>
                <a:off x="7873807" y="3291635"/>
                <a:ext cx="1913324" cy="1913324"/>
              </a:xfrm>
              <a:prstGeom prst="ellipse">
                <a:avLst/>
              </a:prstGeom>
              <a:noFill/>
              <a:ln w="158750">
                <a:solidFill>
                  <a:schemeClr val="bg1">
                    <a:lumMod val="75000"/>
                    <a:alpha val="80169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62" name="Triangel 61">
                <a:extLst>
                  <a:ext uri="{FF2B5EF4-FFF2-40B4-BE49-F238E27FC236}">
                    <a16:creationId xmlns:a16="http://schemas.microsoft.com/office/drawing/2014/main" id="{096593A1-C1C1-CDE3-1961-F9FE7E7FAB4B}"/>
                  </a:ext>
                </a:extLst>
              </p:cNvPr>
              <p:cNvSpPr/>
              <p:nvPr/>
            </p:nvSpPr>
            <p:spPr>
              <a:xfrm rot="5400000">
                <a:off x="8365809" y="3830668"/>
                <a:ext cx="1311054" cy="835258"/>
              </a:xfrm>
              <a:prstGeom prst="triangle">
                <a:avLst/>
              </a:prstGeom>
              <a:solidFill>
                <a:schemeClr val="bg1">
                  <a:lumMod val="75000"/>
                  <a:alpha val="7984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</p:grpSp>
      <p:grpSp>
        <p:nvGrpSpPr>
          <p:cNvPr id="14" name="Grupp 13" descr="Front image of the instructional video Insert new slide and change layout.">
            <a:extLst>
              <a:ext uri="{FF2B5EF4-FFF2-40B4-BE49-F238E27FC236}">
                <a16:creationId xmlns:a16="http://schemas.microsoft.com/office/drawing/2014/main" id="{8A20C3F4-F177-32A1-E1B2-6258218FCFB6}"/>
              </a:ext>
            </a:extLst>
          </p:cNvPr>
          <p:cNvGrpSpPr/>
          <p:nvPr/>
        </p:nvGrpSpPr>
        <p:grpSpPr>
          <a:xfrm>
            <a:off x="8001824" y="1327735"/>
            <a:ext cx="3703565" cy="2087026"/>
            <a:chOff x="8001824" y="1327735"/>
            <a:chExt cx="3703565" cy="2087026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C52189B2-5E36-C212-9BD2-92C3D44CF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1824" y="1327735"/>
              <a:ext cx="3703565" cy="2087026"/>
            </a:xfrm>
            <a:prstGeom prst="rect">
              <a:avLst/>
            </a:prstGeom>
          </p:spPr>
        </p:pic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D40D643C-17B5-1D06-3930-43F0A4132B06}"/>
                </a:ext>
              </a:extLst>
            </p:cNvPr>
            <p:cNvGrpSpPr/>
            <p:nvPr/>
          </p:nvGrpSpPr>
          <p:grpSpPr>
            <a:xfrm>
              <a:off x="9055624" y="1676980"/>
              <a:ext cx="1359952" cy="1359953"/>
              <a:chOff x="8237285" y="2253963"/>
              <a:chExt cx="1913324" cy="1913324"/>
            </a:xfrm>
            <a:effectLst>
              <a:outerShdw blurRad="111498" dist="47851" dir="8100000" sx="99733" sy="99733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66" name="Ellips 65">
                <a:extLst>
                  <a:ext uri="{FF2B5EF4-FFF2-40B4-BE49-F238E27FC236}">
                    <a16:creationId xmlns:a16="http://schemas.microsoft.com/office/drawing/2014/main" id="{21CB2D33-DB1A-7F87-5EC5-95474C3127A0}"/>
                  </a:ext>
                </a:extLst>
              </p:cNvPr>
              <p:cNvSpPr/>
              <p:nvPr/>
            </p:nvSpPr>
            <p:spPr>
              <a:xfrm>
                <a:off x="8237285" y="2253963"/>
                <a:ext cx="1913324" cy="1913324"/>
              </a:xfrm>
              <a:prstGeom prst="ellipse">
                <a:avLst/>
              </a:prstGeom>
              <a:noFill/>
              <a:ln w="158750">
                <a:solidFill>
                  <a:schemeClr val="accent2">
                    <a:lumMod val="50000"/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7" name="Triangel 66">
                <a:extLst>
                  <a:ext uri="{FF2B5EF4-FFF2-40B4-BE49-F238E27FC236}">
                    <a16:creationId xmlns:a16="http://schemas.microsoft.com/office/drawing/2014/main" id="{4EBABC67-D399-C61B-8AF0-498BED02A5B4}"/>
                  </a:ext>
                </a:extLst>
              </p:cNvPr>
              <p:cNvSpPr/>
              <p:nvPr/>
            </p:nvSpPr>
            <p:spPr>
              <a:xfrm rot="5400000">
                <a:off x="8729287" y="2792996"/>
                <a:ext cx="1311054" cy="835258"/>
              </a:xfrm>
              <a:prstGeom prst="triangle">
                <a:avLst/>
              </a:prstGeom>
              <a:solidFill>
                <a:schemeClr val="accent2">
                  <a:lumMod val="50000"/>
                  <a:alpha val="5972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91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2D8EEC-72E0-00C4-02FA-B738BD44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table</a:t>
            </a:r>
          </a:p>
        </p:txBody>
      </p:sp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AD40D1E4-02C7-BA66-CF0E-73EF93D0934D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503911492"/>
              </p:ext>
            </p:extLst>
          </p:nvPr>
        </p:nvGraphicFramePr>
        <p:xfrm>
          <a:off x="755650" y="1952625"/>
          <a:ext cx="1065371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6856">
                  <a:extLst>
                    <a:ext uri="{9D8B030D-6E8A-4147-A177-3AD203B41FA5}">
                      <a16:colId xmlns:a16="http://schemas.microsoft.com/office/drawing/2014/main" val="1547518675"/>
                    </a:ext>
                  </a:extLst>
                </a:gridCol>
                <a:gridCol w="5326856">
                  <a:extLst>
                    <a:ext uri="{9D8B030D-6E8A-4147-A177-3AD203B41FA5}">
                      <a16:colId xmlns:a16="http://schemas.microsoft.com/office/drawing/2014/main" val="3250675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Heading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Heading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5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51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42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79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4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92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2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806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851073"/>
                  </a:ext>
                </a:extLst>
              </a:tr>
            </a:tbl>
          </a:graphicData>
        </a:graphic>
      </p:graphicFrame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761D6F-5674-C9F6-8AB3-FD48FA018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 i="0" u="none" strike="noStrike" dirty="0">
                <a:solidFill>
                  <a:srgbClr val="000000"/>
                </a:solidFill>
                <a:effectLst/>
              </a:rPr>
              <a:t>Table XX. 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Text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that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describes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contents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of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the table.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25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9570282-6C71-0B73-6C21-EFC20307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chart</a:t>
            </a:r>
            <a:endParaRPr lang="sv-SE" dirty="0"/>
          </a:p>
        </p:txBody>
      </p:sp>
      <p:graphicFrame>
        <p:nvGraphicFramePr>
          <p:cNvPr id="7" name="Platshållare för innehåll 6" descr="Chart.">
            <a:extLst>
              <a:ext uri="{FF2B5EF4-FFF2-40B4-BE49-F238E27FC236}">
                <a16:creationId xmlns:a16="http://schemas.microsoft.com/office/drawing/2014/main" id="{61F2285F-E412-5C3C-239C-B75F6F93AADF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04995434"/>
              </p:ext>
            </p:extLst>
          </p:nvPr>
        </p:nvGraphicFramePr>
        <p:xfrm>
          <a:off x="755650" y="1952625"/>
          <a:ext cx="10653713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586F8D5-1668-E0BA-6783-B7AE2B47A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 i="0" u="none" strike="noStrike" dirty="0" err="1">
                <a:solidFill>
                  <a:srgbClr val="000000"/>
                </a:solidFill>
                <a:effectLst/>
              </a:rPr>
              <a:t>Chart</a:t>
            </a:r>
            <a:r>
              <a:rPr lang="sv-SE" b="1" i="0" u="none" strike="noStrike" dirty="0">
                <a:solidFill>
                  <a:srgbClr val="000000"/>
                </a:solidFill>
                <a:effectLst/>
              </a:rPr>
              <a:t> XX. 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Text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that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describes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contents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of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chart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9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1F3F115-352D-4692-13ED-0CD8BE23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chart</a:t>
            </a:r>
            <a:endParaRPr lang="sv-SE" dirty="0"/>
          </a:p>
        </p:txBody>
      </p:sp>
      <p:graphicFrame>
        <p:nvGraphicFramePr>
          <p:cNvPr id="7" name="Platshållare för innehåll 6" descr="Pie chart.">
            <a:extLst>
              <a:ext uri="{FF2B5EF4-FFF2-40B4-BE49-F238E27FC236}">
                <a16:creationId xmlns:a16="http://schemas.microsoft.com/office/drawing/2014/main" id="{0DD3D969-5B6A-F7EA-E1CC-7F85319089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990431223"/>
              </p:ext>
            </p:extLst>
          </p:nvPr>
        </p:nvGraphicFramePr>
        <p:xfrm>
          <a:off x="755650" y="1952625"/>
          <a:ext cx="10653713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9CA8EA3-D4C4-4CAB-8FD1-BE2A97FA7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 i="0" u="none" strike="noStrike" dirty="0" err="1">
                <a:solidFill>
                  <a:srgbClr val="000000"/>
                </a:solidFill>
                <a:effectLst/>
              </a:rPr>
              <a:t>Chart</a:t>
            </a:r>
            <a:r>
              <a:rPr lang="sv-SE" b="1" i="0" u="none" strike="noStrike" dirty="0">
                <a:solidFill>
                  <a:srgbClr val="000000"/>
                </a:solidFill>
                <a:effectLst/>
              </a:rPr>
              <a:t> XX. 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Text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that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describes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contents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of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</a:rPr>
              <a:t>chart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03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3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90ACCC-91A8-9D3B-2CD2-E85B5445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F27295-7926-C161-4764-0FC8887C7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4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EA3B266-D152-DE99-16D7-353C5D05D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5" name="Underrubrik 24">
            <a:extLst>
              <a:ext uri="{FF2B5EF4-FFF2-40B4-BE49-F238E27FC236}">
                <a16:creationId xmlns:a16="http://schemas.microsoft.com/office/drawing/2014/main" id="{4350E8BE-FFB9-E530-E841-CE3B3BF28A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51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7D27D-62EE-A4A0-0CC9-1FCB3D93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18A9C8-1B0A-810E-5CD3-E5BE44658D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5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7F30CD3-5030-D77A-4716-F017A5C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3" name="Platshållare för innehåll 22">
            <a:extLst>
              <a:ext uri="{FF2B5EF4-FFF2-40B4-BE49-F238E27FC236}">
                <a16:creationId xmlns:a16="http://schemas.microsoft.com/office/drawing/2014/main" id="{AD6CA1D7-63C9-B669-EB98-B82CE041F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2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200D4F-47F6-FDBD-7897-42F0FBB9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C8B40F-F22B-8144-4520-E4AABBC69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21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0538B79-5A62-4358-9322-387C8F531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4455EA3-A019-452B-BD8C-22142480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266D491-47CC-4E31-99AF-0760C13F7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024AB2-53BA-4B94-A5A6-6B1EDBB97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E1B9619-A57A-D38C-2ACF-233B945DAC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35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2683EF-7D74-154B-6D4D-FA1257057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4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U mallsidor">
  <a:themeElements>
    <a:clrScheme name="SLU">
      <a:dk1>
        <a:sysClr val="windowText" lastClr="000000"/>
      </a:dk1>
      <a:lt1>
        <a:sysClr val="window" lastClr="FFFFFF"/>
      </a:lt1>
      <a:dk2>
        <a:srgbClr val="FFB81C"/>
      </a:dk2>
      <a:lt2>
        <a:srgbClr val="79863C"/>
      </a:lt2>
      <a:accent1>
        <a:srgbClr val="154734"/>
      </a:accent1>
      <a:accent2>
        <a:srgbClr val="509E2F"/>
      </a:accent2>
      <a:accent3>
        <a:srgbClr val="C4D600"/>
      </a:accent3>
      <a:accent4>
        <a:srgbClr val="007681"/>
      </a:accent4>
      <a:accent5>
        <a:srgbClr val="CE0037"/>
      </a:accent5>
      <a:accent6>
        <a:srgbClr val="672146"/>
      </a:accent6>
      <a:hlink>
        <a:srgbClr val="000000"/>
      </a:hlink>
      <a:folHlink>
        <a:srgbClr val="000000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000"/>
          </a:lnSpc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LU-ppttemplate_16x9-200424" id="{93489C9D-5EAF-C047-9433-1FF644260A93}" vid="{831F0834-9682-0149-826B-E492716A6C0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31653F924324698BE7D90F97B627A" ma:contentTypeVersion="17" ma:contentTypeDescription="Skapa ett nytt dokument." ma:contentTypeScope="" ma:versionID="b1fea0990ebf0ae478f8b84446b1aa24">
  <xsd:schema xmlns:xsd="http://www.w3.org/2001/XMLSchema" xmlns:xs="http://www.w3.org/2001/XMLSchema" xmlns:p="http://schemas.microsoft.com/office/2006/metadata/properties" xmlns:ns2="1d358615-c749-462e-b141-ebbf7cdbce9a" xmlns:ns3="9c950a28-eb4a-4f43-b9f9-45c02166cf8c" targetNamespace="http://schemas.microsoft.com/office/2006/metadata/properties" ma:root="true" ma:fieldsID="c977e53980771c8fbbe1d85f4dcc81bb" ns2:_="" ns3:_="">
    <xsd:import namespace="1d358615-c749-462e-b141-ebbf7cdbce9a"/>
    <xsd:import namespace="9c950a28-eb4a-4f43-b9f9-45c02166c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Kanarkivera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58615-c749-462e-b141-ebbf7cdb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465500-9256-4092-9b36-834d7d989053}" ma:internalName="TaxCatchAll" ma:showField="CatchAllData" ma:web="1d358615-c749-462e-b141-ebbf7cdb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0a28-eb4a-4f43-b9f9-45c02166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narkiveras" ma:index="20" nillable="true" ma:displayName="Kan arkiveras" ma:default="1" ma:format="Dropdown" ma:internalName="Kanarkiver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352301d2-a180-4e7a-9452-ab8a182b1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9CA3E-7F56-400F-82E0-E45985610A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A797CE-B626-45B5-BBA7-0A2B2199F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58615-c749-462e-b141-ebbf7cdbce9a"/>
    <ds:schemaRef ds:uri="9c950a28-eb4a-4f43-b9f9-45c02166c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SLU mallsidor</Template>
  <TotalTime>1</TotalTime>
  <Words>762</Words>
  <Application>Microsoft Macintosh PowerPoint</Application>
  <PresentationFormat>Bredbild</PresentationFormat>
  <Paragraphs>92</Paragraphs>
  <Slides>13</Slides>
  <Notes>4</Notes>
  <HiddenSlides>2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SLU mallsidor</vt:lpstr>
      <vt:lpstr>Not sure how the template works?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Heading table</vt:lpstr>
      <vt:lpstr>Heading chart</vt:lpstr>
      <vt:lpstr>Heading chart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Jansson Winge</dc:creator>
  <cp:lastModifiedBy>William Jansson Winge</cp:lastModifiedBy>
  <cp:revision>1</cp:revision>
  <dcterms:created xsi:type="dcterms:W3CDTF">2024-06-18T13:57:15Z</dcterms:created>
  <dcterms:modified xsi:type="dcterms:W3CDTF">2024-06-18T13:58:36Z</dcterms:modified>
</cp:coreProperties>
</file>