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36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AB2A-657C-418C-AA43-8924670058D9}" type="datetimeFigureOut">
              <a:rPr lang="sv-SE" smtClean="0"/>
              <a:t>2017-05-24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6DDE-F7A5-4A51-BED0-52D7609A16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65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AB2A-657C-418C-AA43-8924670058D9}" type="datetimeFigureOut">
              <a:rPr lang="sv-SE" smtClean="0"/>
              <a:t>2017-05-24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6DDE-F7A5-4A51-BED0-52D7609A16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9320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AB2A-657C-418C-AA43-8924670058D9}" type="datetimeFigureOut">
              <a:rPr lang="sv-SE" smtClean="0"/>
              <a:t>2017-05-24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6DDE-F7A5-4A51-BED0-52D7609A16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298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AB2A-657C-418C-AA43-8924670058D9}" type="datetimeFigureOut">
              <a:rPr lang="sv-SE" smtClean="0"/>
              <a:t>2017-05-24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6DDE-F7A5-4A51-BED0-52D7609A16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342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AB2A-657C-418C-AA43-8924670058D9}" type="datetimeFigureOut">
              <a:rPr lang="sv-SE" smtClean="0"/>
              <a:t>2017-05-24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6DDE-F7A5-4A51-BED0-52D7609A16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6389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AB2A-657C-418C-AA43-8924670058D9}" type="datetimeFigureOut">
              <a:rPr lang="sv-SE" smtClean="0"/>
              <a:t>2017-05-24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6DDE-F7A5-4A51-BED0-52D7609A16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4948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AB2A-657C-418C-AA43-8924670058D9}" type="datetimeFigureOut">
              <a:rPr lang="sv-SE" smtClean="0"/>
              <a:t>2017-05-24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6DDE-F7A5-4A51-BED0-52D7609A16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6604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AB2A-657C-418C-AA43-8924670058D9}" type="datetimeFigureOut">
              <a:rPr lang="sv-SE" smtClean="0"/>
              <a:t>2017-05-24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6DDE-F7A5-4A51-BED0-52D7609A16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457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AB2A-657C-418C-AA43-8924670058D9}" type="datetimeFigureOut">
              <a:rPr lang="sv-SE" smtClean="0"/>
              <a:t>2017-05-24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6DDE-F7A5-4A51-BED0-52D7609A16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731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AB2A-657C-418C-AA43-8924670058D9}" type="datetimeFigureOut">
              <a:rPr lang="sv-SE" smtClean="0"/>
              <a:t>2017-05-24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6DDE-F7A5-4A51-BED0-52D7609A16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86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AB2A-657C-418C-AA43-8924670058D9}" type="datetimeFigureOut">
              <a:rPr lang="sv-SE" smtClean="0"/>
              <a:t>2017-05-24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6DDE-F7A5-4A51-BED0-52D7609A16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57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1AB2A-657C-418C-AA43-8924670058D9}" type="datetimeFigureOut">
              <a:rPr lang="sv-SE" smtClean="0"/>
              <a:t>2017-05-24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56DDE-F7A5-4A51-BED0-52D7609A16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620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984" y="748145"/>
            <a:ext cx="7272307" cy="492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78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Sveriges nationella program</a:t>
            </a:r>
            <a:br>
              <a:rPr lang="sv-SE" dirty="0" smtClean="0"/>
            </a:br>
            <a:r>
              <a:rPr lang="sv-SE" dirty="0" smtClean="0"/>
              <a:t>för växtgenetiska resurser, </a:t>
            </a:r>
            <a:r>
              <a:rPr lang="sv-SE" dirty="0" err="1" smtClean="0"/>
              <a:t>Pom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800000" y="2340000"/>
            <a:ext cx="9000000" cy="1857427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‐"/>
            </a:pPr>
            <a:r>
              <a:rPr lang="sv-SE" dirty="0" smtClean="0">
                <a:latin typeface="+mj-lt"/>
              </a:rPr>
              <a:t>är Sveriges nationella åtagande enligt </a:t>
            </a:r>
            <a:r>
              <a:rPr lang="sv-SE" b="1" dirty="0" smtClean="0">
                <a:latin typeface="+mj-lt"/>
              </a:rPr>
              <a:t>konventionen om biologisk mångfald</a:t>
            </a:r>
            <a:r>
              <a:rPr lang="sv-SE" dirty="0" smtClean="0">
                <a:latin typeface="+mj-lt"/>
              </a:rPr>
              <a:t>, och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sv-SE" b="1" dirty="0" smtClean="0">
                <a:latin typeface="+mj-lt"/>
              </a:rPr>
              <a:t>FAO:s globala handlingsplaner </a:t>
            </a:r>
            <a:r>
              <a:rPr lang="sv-SE" dirty="0" smtClean="0">
                <a:latin typeface="+mj-lt"/>
              </a:rPr>
              <a:t>för världens växtgenetiska resurser</a:t>
            </a:r>
          </a:p>
          <a:p>
            <a:pPr>
              <a:buFont typeface="Calibri" panose="020F0502020204030204" pitchFamily="34" charset="0"/>
              <a:buChar char="‐"/>
            </a:pPr>
            <a:endParaRPr lang="sv-SE" dirty="0">
              <a:latin typeface="+mj-lt"/>
            </a:endParaRPr>
          </a:p>
        </p:txBody>
      </p:sp>
      <p:grpSp>
        <p:nvGrpSpPr>
          <p:cNvPr id="4" name="Grupp 3"/>
          <p:cNvGrpSpPr/>
          <p:nvPr/>
        </p:nvGrpSpPr>
        <p:grpSpPr>
          <a:xfrm>
            <a:off x="3059766" y="4537176"/>
            <a:ext cx="1905000" cy="619126"/>
            <a:chOff x="2281830" y="4936148"/>
            <a:chExt cx="1905000" cy="619126"/>
          </a:xfrm>
        </p:grpSpPr>
        <p:pic>
          <p:nvPicPr>
            <p:cNvPr id="1028" name="Picture 4" descr="Convention on Biological Diversity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7130" y="4936148"/>
              <a:ext cx="1409700" cy="619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Convention on Biological Diversity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1830" y="4936148"/>
              <a:ext cx="495300" cy="619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6226" y="3870342"/>
            <a:ext cx="1972823" cy="179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69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Programmet för odlad mångfald,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800000" y="2340000"/>
            <a:ext cx="9000000" cy="3600000"/>
          </a:xfrm>
        </p:spPr>
        <p:txBody>
          <a:bodyPr>
            <a:normAutofit lnSpcReduction="10000"/>
          </a:bodyPr>
          <a:lstStyle/>
          <a:p>
            <a:pPr>
              <a:buFont typeface="Calibri" panose="020F0502020204030204" pitchFamily="34" charset="0"/>
              <a:buChar char="‐"/>
            </a:pPr>
            <a:r>
              <a:rPr lang="sv-SE" dirty="0" smtClean="0">
                <a:latin typeface="+mj-lt"/>
              </a:rPr>
              <a:t>ska säkra att den svenska odlade mångfalden, och de vilda genetiska resurserna, är långsiktigt bevarade och används på ett hållbart sätt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sv-SE" dirty="0" smtClean="0">
                <a:latin typeface="+mj-lt"/>
              </a:rPr>
              <a:t>inleddes 2000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sv-SE" dirty="0" smtClean="0">
                <a:latin typeface="+mj-lt"/>
              </a:rPr>
              <a:t>är nu inne i den tredje programperioden (2016-2020)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sv-SE" dirty="0" smtClean="0">
                <a:latin typeface="+mj-lt"/>
              </a:rPr>
              <a:t>utgör en del av miljökvalitetsmålet </a:t>
            </a:r>
            <a:r>
              <a:rPr lang="sv-SE" i="1" dirty="0" smtClean="0">
                <a:latin typeface="+mj-lt"/>
              </a:rPr>
              <a:t>Ett rikt odlingslandskap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sv-SE" dirty="0" smtClean="0">
                <a:latin typeface="+mj-lt"/>
              </a:rPr>
              <a:t>leds av Jordbruksverket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sv-SE" dirty="0" smtClean="0">
                <a:latin typeface="+mj-lt"/>
              </a:rPr>
              <a:t>utförs av Sveriges lantbruksuniversitet i Alnarp</a:t>
            </a:r>
          </a:p>
          <a:p>
            <a:pPr>
              <a:buFont typeface="Calibri" panose="020F0502020204030204" pitchFamily="34" charset="0"/>
              <a:buChar char="‐"/>
            </a:pPr>
            <a:endParaRPr lang="sv-S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615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Programperioden 2016-2020 omfattar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800000" y="2340000"/>
            <a:ext cx="9000000" cy="3600000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‐"/>
            </a:pPr>
            <a:r>
              <a:rPr lang="sv-SE" b="1" dirty="0" smtClean="0">
                <a:latin typeface="+mj-lt"/>
              </a:rPr>
              <a:t>17 mål </a:t>
            </a:r>
            <a:r>
              <a:rPr lang="sv-SE" dirty="0" smtClean="0">
                <a:latin typeface="+mj-lt"/>
              </a:rPr>
              <a:t>inom </a:t>
            </a:r>
            <a:r>
              <a:rPr lang="sv-SE" b="1" dirty="0" smtClean="0">
                <a:latin typeface="+mj-lt"/>
              </a:rPr>
              <a:t>sex verksamhetsområden</a:t>
            </a:r>
            <a:r>
              <a:rPr lang="sv-SE" dirty="0" smtClean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sv-SE" dirty="0" smtClean="0">
                <a:latin typeface="+mj-lt"/>
              </a:rPr>
              <a:t>bevarande, användning, forskning och utveckling, utbildning och information, internationellt samarbete, samt policy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sv-SE" dirty="0" smtClean="0">
                <a:latin typeface="+mj-lt"/>
              </a:rPr>
              <a:t>årlig verksamhetsuppföljning och -utvärdering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sv-SE" dirty="0" smtClean="0">
                <a:latin typeface="+mj-lt"/>
              </a:rPr>
              <a:t>årlig basfinansiering (8,5 Mkr) samt extern och egenfinansiering</a:t>
            </a:r>
          </a:p>
          <a:p>
            <a:pPr>
              <a:buFont typeface="Calibri" panose="020F0502020204030204" pitchFamily="34" charset="0"/>
              <a:buChar char="‐"/>
            </a:pPr>
            <a:endParaRPr lang="sv-SE" dirty="0">
              <a:latin typeface="+mj-lt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3688" y="3667991"/>
            <a:ext cx="2153681" cy="3044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166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 smtClean="0"/>
              <a:t>Pom</a:t>
            </a:r>
            <a:r>
              <a:rPr lang="sv-SE" dirty="0" smtClean="0"/>
              <a:t> omfattar en lång rad aktörer</a:t>
            </a:r>
            <a:endParaRPr lang="sv-SE" dirty="0"/>
          </a:p>
        </p:txBody>
      </p:sp>
      <p:sp>
        <p:nvSpPr>
          <p:cNvPr id="5" name="Rektangel 4"/>
          <p:cNvSpPr/>
          <p:nvPr/>
        </p:nvSpPr>
        <p:spPr>
          <a:xfrm>
            <a:off x="1517075" y="2340000"/>
            <a:ext cx="4362018" cy="2677656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sv-SE" sz="2400" dirty="0" smtClean="0">
                <a:solidFill>
                  <a:srgbClr val="000000"/>
                </a:solidFill>
                <a:latin typeface="+mj-lt"/>
              </a:rPr>
              <a:t>Botaniska trädgårdarna</a:t>
            </a:r>
          </a:p>
          <a:p>
            <a:r>
              <a:rPr lang="sv-SE" sz="2400" dirty="0" smtClean="0">
                <a:solidFill>
                  <a:srgbClr val="000000"/>
                </a:solidFill>
                <a:latin typeface="+mj-lt"/>
              </a:rPr>
              <a:t>Friluftsmuseerna</a:t>
            </a:r>
            <a:endParaRPr lang="sv-SE" sz="2400" dirty="0">
              <a:solidFill>
                <a:srgbClr val="000000"/>
              </a:solidFill>
              <a:latin typeface="+mj-lt"/>
            </a:endParaRPr>
          </a:p>
          <a:p>
            <a:r>
              <a:rPr lang="sv-SE" sz="2400" dirty="0" smtClean="0">
                <a:solidFill>
                  <a:srgbClr val="000000"/>
                </a:solidFill>
                <a:latin typeface="+mj-lt"/>
              </a:rPr>
              <a:t>Fritidsodlingens riksorganisation</a:t>
            </a:r>
          </a:p>
          <a:p>
            <a:r>
              <a:rPr lang="sv-SE" sz="2400" dirty="0" smtClean="0">
                <a:solidFill>
                  <a:srgbClr val="000000"/>
                </a:solidFill>
                <a:latin typeface="+mj-lt"/>
              </a:rPr>
              <a:t>Jordbruksverket</a:t>
            </a:r>
            <a:endParaRPr lang="sv-SE" sz="2400" dirty="0">
              <a:solidFill>
                <a:srgbClr val="000000"/>
              </a:solidFill>
              <a:latin typeface="+mj-lt"/>
            </a:endParaRPr>
          </a:p>
          <a:p>
            <a:r>
              <a:rPr lang="sv-SE" sz="2400" dirty="0" smtClean="0">
                <a:solidFill>
                  <a:srgbClr val="000000"/>
                </a:solidFill>
                <a:latin typeface="+mj-lt"/>
              </a:rPr>
              <a:t>Lantmännen lantbruk</a:t>
            </a:r>
          </a:p>
          <a:p>
            <a:r>
              <a:rPr lang="sv-SE" sz="2400" dirty="0" smtClean="0">
                <a:solidFill>
                  <a:srgbClr val="000000"/>
                </a:solidFill>
                <a:latin typeface="+mj-lt"/>
              </a:rPr>
              <a:t>LRF Trädgård	</a:t>
            </a:r>
          </a:p>
          <a:p>
            <a:r>
              <a:rPr lang="sv-SE" sz="2400" dirty="0" smtClean="0">
                <a:solidFill>
                  <a:srgbClr val="000000"/>
                </a:solidFill>
                <a:latin typeface="+mj-lt"/>
              </a:rPr>
              <a:t>Naturvårdsverket</a:t>
            </a:r>
          </a:p>
        </p:txBody>
      </p:sp>
      <p:sp>
        <p:nvSpPr>
          <p:cNvPr id="8" name="Rektangel 7"/>
          <p:cNvSpPr/>
          <p:nvPr/>
        </p:nvSpPr>
        <p:spPr>
          <a:xfrm>
            <a:off x="6508175" y="2340000"/>
            <a:ext cx="536863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>
                <a:solidFill>
                  <a:srgbClr val="000000"/>
                </a:solidFill>
                <a:latin typeface="+mj-lt"/>
              </a:rPr>
              <a:t>Nordiskt </a:t>
            </a:r>
            <a:r>
              <a:rPr lang="sv-SE" sz="2400" dirty="0" smtClean="0">
                <a:solidFill>
                  <a:srgbClr val="000000"/>
                </a:solidFill>
                <a:latin typeface="+mj-lt"/>
              </a:rPr>
              <a:t>Genresurscenter (</a:t>
            </a:r>
            <a:r>
              <a:rPr lang="sv-SE" sz="2400" dirty="0" err="1" smtClean="0">
                <a:solidFill>
                  <a:srgbClr val="000000"/>
                </a:solidFill>
                <a:latin typeface="+mj-lt"/>
              </a:rPr>
              <a:t>NordGen</a:t>
            </a:r>
            <a:r>
              <a:rPr lang="sv-SE" sz="2400" dirty="0" smtClean="0">
                <a:solidFill>
                  <a:srgbClr val="000000"/>
                </a:solidFill>
                <a:latin typeface="+mj-lt"/>
              </a:rPr>
              <a:t>)</a:t>
            </a:r>
          </a:p>
          <a:p>
            <a:r>
              <a:rPr lang="sv-SE" sz="2400" dirty="0" smtClean="0">
                <a:solidFill>
                  <a:srgbClr val="000000"/>
                </a:solidFill>
                <a:latin typeface="+mj-lt"/>
              </a:rPr>
              <a:t>Pomologiska </a:t>
            </a:r>
            <a:r>
              <a:rPr lang="sv-SE" sz="2400" dirty="0">
                <a:solidFill>
                  <a:srgbClr val="000000"/>
                </a:solidFill>
                <a:latin typeface="+mj-lt"/>
              </a:rPr>
              <a:t>sällskapet</a:t>
            </a:r>
          </a:p>
          <a:p>
            <a:r>
              <a:rPr lang="sv-SE" sz="2400" dirty="0">
                <a:solidFill>
                  <a:srgbClr val="000000"/>
                </a:solidFill>
                <a:latin typeface="+mj-lt"/>
              </a:rPr>
              <a:t>Riksantikvarieämbetet</a:t>
            </a:r>
          </a:p>
          <a:p>
            <a:r>
              <a:rPr lang="sv-SE" sz="2400" dirty="0">
                <a:solidFill>
                  <a:srgbClr val="000000"/>
                </a:solidFill>
                <a:latin typeface="+mj-lt"/>
              </a:rPr>
              <a:t>Statens Fastighetsverk</a:t>
            </a:r>
          </a:p>
          <a:p>
            <a:r>
              <a:rPr lang="sv-SE" sz="2400" dirty="0">
                <a:solidFill>
                  <a:srgbClr val="000000"/>
                </a:solidFill>
                <a:latin typeface="+mj-lt"/>
              </a:rPr>
              <a:t>Skogsstyrelsen</a:t>
            </a:r>
          </a:p>
          <a:p>
            <a:r>
              <a:rPr lang="sv-SE" sz="2400" dirty="0">
                <a:solidFill>
                  <a:srgbClr val="000000"/>
                </a:solidFill>
                <a:latin typeface="+mj-lt"/>
              </a:rPr>
              <a:t>Svenska Kyrkans Arbetsgivarorganisation</a:t>
            </a:r>
          </a:p>
          <a:p>
            <a:r>
              <a:rPr lang="sv-SE" sz="2400" dirty="0">
                <a:solidFill>
                  <a:srgbClr val="000000"/>
                </a:solidFill>
                <a:latin typeface="+mj-lt"/>
              </a:rPr>
              <a:t>Sveriges lantbruksuniversitet</a:t>
            </a:r>
          </a:p>
        </p:txBody>
      </p:sp>
    </p:spTree>
    <p:extLst>
      <p:ext uri="{BB962C8B-B14F-4D97-AF65-F5344CB8AC3E}">
        <p14:creationId xmlns:p14="http://schemas.microsoft.com/office/powerpoint/2010/main" val="3088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Några av </a:t>
            </a:r>
            <a:r>
              <a:rPr lang="sv-SE" dirty="0" err="1" smtClean="0"/>
              <a:t>Poms</a:t>
            </a:r>
            <a:r>
              <a:rPr lang="sv-SE" dirty="0" smtClean="0"/>
              <a:t> resultat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799999" y="2339999"/>
            <a:ext cx="9949177" cy="4104867"/>
          </a:xfrm>
        </p:spPr>
        <p:txBody>
          <a:bodyPr>
            <a:normAutofit lnSpcReduction="10000"/>
          </a:bodyPr>
          <a:lstStyle/>
          <a:p>
            <a:pPr>
              <a:buFont typeface="Calibri" panose="020F0502020204030204" pitchFamily="34" charset="0"/>
              <a:buChar char="‐"/>
            </a:pPr>
            <a:r>
              <a:rPr lang="sv-SE" dirty="0" smtClean="0">
                <a:latin typeface="+mj-lt"/>
              </a:rPr>
              <a:t>en landsomfattande inventering under perioden 2002-2010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sv-SE" dirty="0" smtClean="0">
                <a:latin typeface="+mj-lt"/>
              </a:rPr>
              <a:t>fynd av unika, fröförökade växter (bevaras på </a:t>
            </a:r>
            <a:r>
              <a:rPr lang="sv-SE" dirty="0" err="1" smtClean="0">
                <a:latin typeface="+mj-lt"/>
              </a:rPr>
              <a:t>NordGen</a:t>
            </a:r>
            <a:r>
              <a:rPr lang="sv-SE" dirty="0" smtClean="0">
                <a:latin typeface="+mj-lt"/>
              </a:rPr>
              <a:t>)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sv-SE" dirty="0" smtClean="0">
                <a:latin typeface="+mj-lt"/>
              </a:rPr>
              <a:t>en genbank för vegetativt förökade växter (invigd 2016)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sv-SE" dirty="0" smtClean="0">
                <a:latin typeface="+mj-lt"/>
              </a:rPr>
              <a:t>utbildningar, kurser, seminarier, mässor, utställningsmaterial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sv-SE" dirty="0" smtClean="0">
                <a:latin typeface="+mj-lt"/>
              </a:rPr>
              <a:t>kortare eller längre forskningsprojekt kring genetisk diversitet, växters kulturhistoria, fruktsorters kvalitetsegenskaper, mm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sv-SE" dirty="0" smtClean="0">
                <a:latin typeface="+mj-lt"/>
              </a:rPr>
              <a:t>böcker, skrifter, broschyrer, examensarbeten, rapporter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sv-SE" dirty="0" smtClean="0">
                <a:latin typeface="+mj-lt"/>
              </a:rPr>
              <a:t>växter återintroducerade på marknaden under varumärket Grönt kulturarv®</a:t>
            </a:r>
          </a:p>
          <a:p>
            <a:pPr>
              <a:buFont typeface="Calibri" panose="020F0502020204030204" pitchFamily="34" charset="0"/>
              <a:buChar char="‐"/>
            </a:pPr>
            <a:endParaRPr lang="sv-SE" dirty="0" smtClean="0">
              <a:latin typeface="+mj-lt"/>
            </a:endParaRPr>
          </a:p>
          <a:p>
            <a:pPr>
              <a:buFont typeface="Calibri" panose="020F0502020204030204" pitchFamily="34" charset="0"/>
              <a:buChar char="‐"/>
            </a:pPr>
            <a:endParaRPr lang="sv-SE" dirty="0" smtClean="0">
              <a:solidFill>
                <a:srgbClr val="FF0000"/>
              </a:solidFill>
              <a:latin typeface="+mj-lt"/>
            </a:endParaRPr>
          </a:p>
          <a:p>
            <a:pPr>
              <a:buFont typeface="Calibri" panose="020F0502020204030204" pitchFamily="34" charset="0"/>
              <a:buChar char="‐"/>
            </a:pPr>
            <a:endParaRPr lang="sv-SE" dirty="0">
              <a:latin typeface="+mj-lt"/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38" y="365125"/>
            <a:ext cx="1810512" cy="1545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1006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Kontakt/Information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817253" y="6154424"/>
            <a:ext cx="9000000" cy="5325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dirty="0" smtClean="0">
                <a:latin typeface="+mj-lt"/>
              </a:rPr>
              <a:t>www.slu.se/pom</a:t>
            </a:r>
          </a:p>
          <a:p>
            <a:pPr marL="0" indent="0">
              <a:buNone/>
            </a:pPr>
            <a:endParaRPr lang="sv-SE" dirty="0">
              <a:latin typeface="+mj-lt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0486" y="1548601"/>
            <a:ext cx="7931028" cy="43713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5138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226</Words>
  <Application>Microsoft Office PowerPoint</Application>
  <PresentationFormat>Bredbild</PresentationFormat>
  <Paragraphs>41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PowerPoint-presentation</vt:lpstr>
      <vt:lpstr>Sveriges nationella program för växtgenetiska resurser, Pom</vt:lpstr>
      <vt:lpstr>Programmet för odlad mångfald,</vt:lpstr>
      <vt:lpstr>Programperioden 2016-2020 omfattar</vt:lpstr>
      <vt:lpstr>Pom omfattar en lång rad aktörer</vt:lpstr>
      <vt:lpstr>Några av Poms resultat</vt:lpstr>
      <vt:lpstr>Kontakt/Information</vt:lpstr>
    </vt:vector>
  </TitlesOfParts>
  <Company>Jordbruksverket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Jens Weibull</dc:creator>
  <cp:lastModifiedBy>Jens Weibull</cp:lastModifiedBy>
  <cp:revision>18</cp:revision>
  <dcterms:created xsi:type="dcterms:W3CDTF">2017-05-19T07:32:04Z</dcterms:created>
  <dcterms:modified xsi:type="dcterms:W3CDTF">2017-05-24T08:05:17Z</dcterms:modified>
</cp:coreProperties>
</file>