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  <p:sldMasterId id="2147483651" r:id="rId5"/>
    <p:sldMasterId id="2147483654" r:id="rId6"/>
    <p:sldMasterId id="2147483656" r:id="rId7"/>
    <p:sldMasterId id="2147483660" r:id="rId8"/>
    <p:sldMasterId id="2147483662" r:id="rId9"/>
    <p:sldMasterId id="2147483668" r:id="rId10"/>
  </p:sldMasterIdLst>
  <p:notesMasterIdLst>
    <p:notesMasterId r:id="rId21"/>
  </p:notesMasterIdLst>
  <p:handoutMasterIdLst>
    <p:handoutMasterId r:id="rId22"/>
  </p:handout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5" r:id="rId19"/>
    <p:sldId id="264" r:id="rId20"/>
  </p:sldIdLst>
  <p:sldSz cx="9144000" cy="6858000" type="screen4x3"/>
  <p:notesSz cx="6794500" cy="9906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45E"/>
    <a:srgbClr val="008860"/>
    <a:srgbClr val="6B0034"/>
    <a:srgbClr val="8F3A4F"/>
    <a:srgbClr val="E2AA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 snapToGrid="0"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FF4C14E-3E94-452E-975F-EA8FAA6619A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sv-S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6938"/>
            <a:ext cx="49847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4C1DCC26-A993-410D-94C6-7D06632A5FA8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EC7FC-8BFE-4606-8313-A90121B97729}" type="slidenum">
              <a:rPr lang="sv-SE"/>
              <a:pPr/>
              <a:t>1</a:t>
            </a:fld>
            <a:endParaRPr lang="sv-SE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CC26-A993-410D-94C6-7D06632A5FA8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emf"/><Relationship Id="rId7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Text Box 2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rgbClr val="6B0034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rgbClr val="6B0034"/>
                </a:solidFill>
                <a:latin typeface="Arial" charset="0"/>
              </a:rPr>
              <a:t>Institutionen för skoglig resurshushållning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pic>
        <p:nvPicPr>
          <p:cNvPr id="685061" name="Picture 5" descr="sluhorn_ppt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pic>
        <p:nvPicPr>
          <p:cNvPr id="685063" name="Picture 7" descr="14001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6178551"/>
            <a:ext cx="576263" cy="576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886450" y="333376"/>
            <a:ext cx="1581151" cy="57626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333376"/>
            <a:ext cx="4591051" cy="576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pic>
        <p:nvPicPr>
          <p:cNvPr id="686083" name="Picture 3" descr="sluhorn_pptg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8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chemeClr val="bg2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chemeClr val="bg2"/>
                </a:solidFill>
                <a:latin typeface="Arial" charset="0"/>
              </a:rPr>
              <a:t>Institutionen för skoglig resurshushållning</a:t>
            </a:r>
          </a:p>
        </p:txBody>
      </p:sp>
      <p:pic>
        <p:nvPicPr>
          <p:cNvPr id="686088" name="Picture 8" descr="14001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6178551"/>
            <a:ext cx="576263" cy="576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815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886450" y="333376"/>
            <a:ext cx="1581151" cy="57626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333376"/>
            <a:ext cx="4591051" cy="576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6" y="2130426"/>
            <a:ext cx="69818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Klicka här för att ändra format på bakgrundsrubriken</a:t>
            </a:r>
          </a:p>
        </p:txBody>
      </p:sp>
      <p:sp>
        <p:nvSpPr>
          <p:cNvPr id="669700" name="Text Box 4"/>
          <p:cNvSpPr txBox="1">
            <a:spLocks noChangeArrowheads="1"/>
          </p:cNvSpPr>
          <p:nvPr/>
        </p:nvSpPr>
        <p:spPr bwMode="auto">
          <a:xfrm>
            <a:off x="-1082675" y="14128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6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860801"/>
            <a:ext cx="6400800" cy="13684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Klicka här för att ändra format på underrubrik i bakgrunden</a:t>
            </a:r>
          </a:p>
        </p:txBody>
      </p:sp>
      <p:pic>
        <p:nvPicPr>
          <p:cNvPr id="66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69703" name="Text Box 7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chemeClr val="bg2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chemeClr val="bg2"/>
                </a:solidFill>
                <a:latin typeface="Arial" charset="0"/>
              </a:rPr>
              <a:t>Institutionen för skoglig resurshushållning</a:t>
            </a:r>
          </a:p>
        </p:txBody>
      </p:sp>
      <p:pic>
        <p:nvPicPr>
          <p:cNvPr id="669705" name="Picture 9" descr="na0242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045076"/>
            <a:ext cx="514351" cy="1812925"/>
          </a:xfrm>
          <a:prstGeom prst="rect">
            <a:avLst/>
          </a:prstGeom>
          <a:noFill/>
        </p:spPr>
      </p:pic>
      <p:pic>
        <p:nvPicPr>
          <p:cNvPr id="669706" name="Picture 10" descr="na0242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9" y="5045076"/>
            <a:ext cx="514351" cy="1812925"/>
          </a:xfrm>
          <a:prstGeom prst="rect">
            <a:avLst/>
          </a:prstGeom>
          <a:noFill/>
        </p:spPr>
      </p:pic>
      <p:pic>
        <p:nvPicPr>
          <p:cNvPr id="669707" name="Picture 11" descr="na0242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45076"/>
            <a:ext cx="514351" cy="1812925"/>
          </a:xfrm>
          <a:prstGeom prst="rect">
            <a:avLst/>
          </a:prstGeom>
          <a:noFill/>
        </p:spPr>
      </p:pic>
      <p:pic>
        <p:nvPicPr>
          <p:cNvPr id="669708" name="Picture 12" descr="na0242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4" y="5045076"/>
            <a:ext cx="514351" cy="1812925"/>
          </a:xfrm>
          <a:prstGeom prst="rect">
            <a:avLst/>
          </a:prstGeom>
          <a:noFill/>
        </p:spPr>
      </p:pic>
      <p:pic>
        <p:nvPicPr>
          <p:cNvPr id="669709" name="Picture 13" descr="na02421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5045076"/>
            <a:ext cx="514351" cy="1812925"/>
          </a:xfrm>
          <a:prstGeom prst="rect">
            <a:avLst/>
          </a:prstGeom>
          <a:noFill/>
        </p:spPr>
      </p:pic>
      <p:pic>
        <p:nvPicPr>
          <p:cNvPr id="669710" name="Picture 14" descr="na02445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40" y="5024439"/>
            <a:ext cx="388937" cy="1833562"/>
          </a:xfrm>
          <a:prstGeom prst="rect">
            <a:avLst/>
          </a:prstGeom>
          <a:noFill/>
        </p:spPr>
      </p:pic>
      <p:pic>
        <p:nvPicPr>
          <p:cNvPr id="669712" name="Picture 16" descr="14001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1" y="6281739"/>
            <a:ext cx="538163" cy="5381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815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886450" y="333376"/>
            <a:ext cx="1581151" cy="57626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333376"/>
            <a:ext cx="4591051" cy="576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Klicka här för att ändra format på bakgrundsrubriken</a:t>
            </a:r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-1082675" y="14128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7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348039" y="3860800"/>
            <a:ext cx="475138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Klicka här för att ändra format på underrubrik i bakgrunden</a:t>
            </a:r>
          </a:p>
        </p:txBody>
      </p:sp>
      <p:pic>
        <p:nvPicPr>
          <p:cNvPr id="67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pic>
        <p:nvPicPr>
          <p:cNvPr id="671750" name="Picture 6" descr="j029336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888"/>
            <a:ext cx="1863725" cy="1916112"/>
          </a:xfrm>
          <a:prstGeom prst="rect">
            <a:avLst/>
          </a:prstGeom>
          <a:noFill/>
        </p:spPr>
      </p:pic>
      <p:pic>
        <p:nvPicPr>
          <p:cNvPr id="671751" name="Picture 7" descr="j029336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4" y="3789364"/>
            <a:ext cx="2425700" cy="3068637"/>
          </a:xfrm>
          <a:prstGeom prst="rect">
            <a:avLst/>
          </a:prstGeom>
          <a:noFill/>
        </p:spPr>
      </p:pic>
      <p:sp>
        <p:nvSpPr>
          <p:cNvPr id="671753" name="Text Box 9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rgbClr val="008860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rgbClr val="008860"/>
                </a:solidFill>
                <a:latin typeface="Arial" charset="0"/>
              </a:rPr>
              <a:t>Institutionen för skoglig resurshushållning</a:t>
            </a:r>
          </a:p>
        </p:txBody>
      </p:sp>
      <p:pic>
        <p:nvPicPr>
          <p:cNvPr id="671755" name="Picture 11" descr="14001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425" y="88901"/>
            <a:ext cx="792163" cy="7921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815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81501" y="1981200"/>
            <a:ext cx="3086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886450" y="333376"/>
            <a:ext cx="1581151" cy="57626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333376"/>
            <a:ext cx="4591051" cy="57626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42" name="Picture 2" descr="kalligrafisk_gra_linje_web3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  <a:grayscl/>
          </a:blip>
          <a:srcRect/>
          <a:stretch>
            <a:fillRect/>
          </a:stretch>
        </p:blipFill>
        <p:spPr bwMode="auto">
          <a:xfrm>
            <a:off x="323849" y="260350"/>
            <a:ext cx="3778251" cy="4387850"/>
          </a:xfrm>
          <a:prstGeom prst="rect">
            <a:avLst/>
          </a:prstGeom>
          <a:solidFill>
            <a:srgbClr val="FFCCCC"/>
          </a:solidFill>
        </p:spPr>
      </p:pic>
      <p:sp>
        <p:nvSpPr>
          <p:cNvPr id="67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67584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758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758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CCCB7C-485B-423B-A316-9A3DCDA11AC9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75848" name="Picture 8" descr="sluhorn_ppt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75849" name="Text Box 9"/>
          <p:cNvSpPr txBox="1">
            <a:spLocks noChangeArrowheads="1"/>
          </p:cNvSpPr>
          <p:nvPr/>
        </p:nvSpPr>
        <p:spPr bwMode="auto">
          <a:xfrm>
            <a:off x="5181600" y="6416676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rgbClr val="6B0034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rgbClr val="6B0034"/>
                </a:solidFill>
                <a:latin typeface="Arial" charset="0"/>
              </a:rPr>
              <a:t>Inst för skoglig resurshushållning</a:t>
            </a:r>
          </a:p>
        </p:txBody>
      </p:sp>
      <p:pic>
        <p:nvPicPr>
          <p:cNvPr id="675852" name="Picture 12" descr="14001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1" y="6178551"/>
            <a:ext cx="576263" cy="576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30DE-4C86-48C3-8624-B506009A8C6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D8EE7-D5F6-4E4A-8A64-2CF813E376E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54CB3-2D15-408B-9073-8B844C5FC29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92245-6DBB-4D39-8C6E-D64AF0930D0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93B3-F1BB-4A1A-B370-6663ED6FCF4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4F2E-5D82-4B32-92D9-8F2D9A1FA3B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593E-25DF-4BA9-9A39-EBBAD0F1825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121F-6D85-409E-B717-1867018FB17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4BE91-DACE-471B-90F5-135D2104467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4A11E-A566-4E47-8F6A-CFF2F8BF239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890" name="Picture 2" descr="kalligrafisk_gra_linje_web3"/>
          <p:cNvPicPr>
            <a:picLocks noChangeAspect="1" noChangeArrowheads="1"/>
          </p:cNvPicPr>
          <p:nvPr/>
        </p:nvPicPr>
        <p:blipFill>
          <a:blip r:embed="rId2" cstate="print">
            <a:lum bright="30000" contrast="12000"/>
            <a:grayscl/>
          </a:blip>
          <a:srcRect/>
          <a:stretch>
            <a:fillRect/>
          </a:stretch>
        </p:blipFill>
        <p:spPr bwMode="auto">
          <a:xfrm>
            <a:off x="539750" y="0"/>
            <a:ext cx="5176839" cy="60134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</p:pic>
      <p:sp>
        <p:nvSpPr>
          <p:cNvPr id="67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1" y="2133601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7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67789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7789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77897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DA27A3-0F55-44A7-8FC1-76E3F8F07193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778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77900" name="Text Box 12"/>
          <p:cNvSpPr txBox="1">
            <a:spLocks noChangeArrowheads="1"/>
          </p:cNvSpPr>
          <p:nvPr/>
        </p:nvSpPr>
        <p:spPr bwMode="auto">
          <a:xfrm>
            <a:off x="5181600" y="6416676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chemeClr val="bg2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chemeClr val="bg2"/>
                </a:solidFill>
                <a:latin typeface="Arial" charset="0"/>
              </a:rPr>
              <a:t>Inst för skoglig resurshushållning</a:t>
            </a:r>
          </a:p>
        </p:txBody>
      </p:sp>
      <p:pic>
        <p:nvPicPr>
          <p:cNvPr id="677902" name="Picture 14" descr="14001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1" y="6178551"/>
            <a:ext cx="576263" cy="576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D3CF-164C-4558-BEF1-FEBE539B4A5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F068-CBF1-4AF9-80C9-29AE71C26B6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527BF-3732-4C80-8186-E0E0D60CC58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2722-D408-487C-8760-CB313863FFD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0BBC-674B-4E40-A0DB-68D591F29CB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2C80-B143-4FE8-85AF-9DE66EA7304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4942B-0938-4DC4-8AB6-63F0077D948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745A-3AC9-454E-8C96-7663BD0FF57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A9AE-01BD-4904-AA57-84ADBA9EF25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F9980-B4C9-41E7-871E-CE5CABC4ED0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8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F88ADE-2C71-4800-B347-A1CADABB8476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84042" name="Picture 10" descr="na01441_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189039" cy="1341438"/>
          </a:xfrm>
          <a:prstGeom prst="rect">
            <a:avLst/>
          </a:prstGeom>
          <a:noFill/>
        </p:spPr>
      </p:pic>
      <p:pic>
        <p:nvPicPr>
          <p:cNvPr id="684043" name="Picture 11" descr="na0144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2875"/>
            <a:ext cx="1189039" cy="1341438"/>
          </a:xfrm>
          <a:prstGeom prst="rect">
            <a:avLst/>
          </a:prstGeom>
          <a:noFill/>
        </p:spPr>
      </p:pic>
      <p:pic>
        <p:nvPicPr>
          <p:cNvPr id="684044" name="Picture 12" descr="na01441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781300"/>
            <a:ext cx="1189039" cy="1341438"/>
          </a:xfrm>
          <a:prstGeom prst="rect">
            <a:avLst/>
          </a:prstGeom>
          <a:noFill/>
        </p:spPr>
      </p:pic>
      <p:pic>
        <p:nvPicPr>
          <p:cNvPr id="684045" name="Picture 13" descr="na01441_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149725"/>
            <a:ext cx="1189039" cy="1341438"/>
          </a:xfrm>
          <a:prstGeom prst="rect">
            <a:avLst/>
          </a:prstGeom>
          <a:noFill/>
        </p:spPr>
      </p:pic>
      <p:pic>
        <p:nvPicPr>
          <p:cNvPr id="684046" name="Picture 14" descr="na01441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516564"/>
            <a:ext cx="1189039" cy="1341437"/>
          </a:xfrm>
          <a:prstGeom prst="rect">
            <a:avLst/>
          </a:prstGeom>
          <a:noFill/>
        </p:spPr>
      </p:pic>
      <p:pic>
        <p:nvPicPr>
          <p:cNvPr id="68404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84048" name="Text Box 16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rgbClr val="008860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rgbClr val="008860"/>
                </a:solidFill>
                <a:latin typeface="Arial" charset="0"/>
              </a:rPr>
              <a:t>Institutionen för skoglig resurshushållning</a:t>
            </a:r>
          </a:p>
        </p:txBody>
      </p:sp>
      <p:pic>
        <p:nvPicPr>
          <p:cNvPr id="684050" name="Picture 18" descr="14001_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10151" y="6281739"/>
            <a:ext cx="500063" cy="500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3A8FB-7288-45A0-B171-E25E93A7850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89ED-ECCD-47F3-ADC3-1FC291AB80C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A42D4-F1E8-4272-94CE-47AE6A9195D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87B5A-7DC4-4C51-BB63-65188411FDB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91C51-07D7-4370-B291-DE89E3D5EC1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67233-5042-4D80-B448-99E865916CC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95348-3093-4709-A487-82035A9D488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440D-87AD-418E-8B0D-10E19FEA8D1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FAFF4-A6BC-47D7-BAAD-E4B9D6BF537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9FC76-F6F5-4AA6-9D01-D180D77C594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33375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2519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endParaRPr lang="sv-SE" smtClean="0"/>
          </a:p>
        </p:txBody>
      </p:sp>
      <p:pic>
        <p:nvPicPr>
          <p:cNvPr id="251914" name="Picture 10" descr="sluhorn_pptro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6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endParaRPr lang="sv-SE" smtClean="0"/>
          </a:p>
        </p:txBody>
      </p:sp>
      <p:pic>
        <p:nvPicPr>
          <p:cNvPr id="253961" name="Picture 9" descr="sluhorn_pptgr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25396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33375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33375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-1082675" y="14128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6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66867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chemeClr val="bg2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chemeClr val="bg2"/>
                </a:solidFill>
                <a:latin typeface="Arial" charset="0"/>
              </a:rPr>
              <a:t>Institutionen för skoglig resurshushållning</a:t>
            </a:r>
          </a:p>
        </p:txBody>
      </p:sp>
      <p:pic>
        <p:nvPicPr>
          <p:cNvPr id="668679" name="Picture 7" descr="na02421_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6" y="5045076"/>
            <a:ext cx="514351" cy="1812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33375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-1082675" y="1412875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pic>
        <p:nvPicPr>
          <p:cNvPr id="670725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pic>
        <p:nvPicPr>
          <p:cNvPr id="670726" name="Picture 6" descr="j029336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941888"/>
            <a:ext cx="1355725" cy="19161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7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67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67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ECFE28-5F4E-4C3A-8CCD-2A24CC6F93F9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74823" name="Picture 7" descr="sluhorn_pptro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5181600" y="6416677"/>
            <a:ext cx="2819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 b="1">
                <a:solidFill>
                  <a:srgbClr val="6B0034"/>
                </a:solidFill>
                <a:latin typeface="Arial" charset="0"/>
              </a:rPr>
              <a:t>Sveriges lantbruksuniversitet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sv-SE" sz="1000">
                <a:solidFill>
                  <a:srgbClr val="6B0034"/>
                </a:solidFill>
                <a:latin typeface="Arial" charset="0"/>
              </a:rPr>
              <a:t>Institutionen för skoglig resurshushållning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866" name="Picture 2" descr="kalligrafisk_gra_linje_web3"/>
          <p:cNvPicPr>
            <a:picLocks noChangeAspect="1" noChangeArrowheads="1"/>
          </p:cNvPicPr>
          <p:nvPr/>
        </p:nvPicPr>
        <p:blipFill>
          <a:blip r:embed="rId13" cstate="print">
            <a:lum bright="30000" contrast="12000"/>
            <a:grayscl/>
          </a:blip>
          <a:srcRect/>
          <a:stretch>
            <a:fillRect/>
          </a:stretch>
        </p:blipFill>
        <p:spPr bwMode="auto">
          <a:xfrm>
            <a:off x="1" y="1"/>
            <a:ext cx="4144963" cy="4814888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</p:pic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7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67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67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9814C7-F2E8-4A6E-903F-60C583E03ACF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7687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10525" y="5595939"/>
            <a:ext cx="1133475" cy="12620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68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DB62E9-4DED-4146-8038-9378777FB41B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683015" name="Picture 7" descr="na01441_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5516564"/>
            <a:ext cx="1189039" cy="1341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.se/sv/centrumbildningar-och-projekt/riksskogstaxeringe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-dok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571" y="1706339"/>
            <a:ext cx="2859995" cy="430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ubrik 1"/>
          <p:cNvSpPr txBox="1">
            <a:spLocks/>
          </p:cNvSpPr>
          <p:nvPr/>
        </p:nvSpPr>
        <p:spPr bwMode="auto">
          <a:xfrm>
            <a:off x="914400" y="231112"/>
            <a:ext cx="8229600" cy="71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sv-SE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Nationell Riktad Skogsskadeövervakning (NRS)</a:t>
            </a:r>
            <a:r>
              <a:rPr kumimoji="0" lang="sv-SE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v-SE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v-S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 bwMode="auto">
          <a:xfrm>
            <a:off x="4833258" y="1467058"/>
            <a:ext cx="3853542" cy="420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v-SE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Inventering av </a:t>
            </a:r>
            <a:r>
              <a:rPr kumimoji="0" lang="sv-SE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barkborreangrepp</a:t>
            </a:r>
            <a:r>
              <a:rPr kumimoji="0" lang="sv-SE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på gran</a:t>
            </a:r>
            <a:r>
              <a:rPr kumimoji="0" lang="sv-SE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i Västernorrlands län 2011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3600" b="1" kern="0" baseline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SLU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baseline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FoMa</a:t>
            </a:r>
            <a:r>
              <a:rPr lang="sv-SE" sz="28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Skog</a:t>
            </a: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v-S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151" y="264590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 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Total virkesförråd 105 </a:t>
            </a:r>
            <a:r>
              <a:rPr lang="sv-SE" dirty="0" err="1" smtClean="0"/>
              <a:t>milj</a:t>
            </a:r>
            <a:r>
              <a:rPr lang="sv-SE" dirty="0" smtClean="0"/>
              <a:t> m3sk</a:t>
            </a:r>
          </a:p>
          <a:p>
            <a:endParaRPr lang="sv-SE" dirty="0" smtClean="0"/>
          </a:p>
          <a:p>
            <a:r>
              <a:rPr lang="sv-SE" dirty="0" smtClean="0"/>
              <a:t>Jämförelse med Granbarkborre angrepp i Götaland efter Gudrun.</a:t>
            </a:r>
          </a:p>
          <a:p>
            <a:pPr>
              <a:buNone/>
            </a:pPr>
            <a:r>
              <a:rPr lang="sv-SE" sz="2400" dirty="0" smtClean="0"/>
              <a:t>						Hösten 2006</a:t>
            </a:r>
          </a:p>
          <a:p>
            <a:pPr>
              <a:buNone/>
            </a:pPr>
            <a:r>
              <a:rPr lang="sv-SE" sz="2400" dirty="0" smtClean="0"/>
              <a:t>						573 000 m3sk </a:t>
            </a:r>
          </a:p>
          <a:p>
            <a:pPr>
              <a:buNone/>
            </a:pPr>
            <a:r>
              <a:rPr lang="sv-SE" sz="2400" dirty="0" smtClean="0"/>
              <a:t>						Färre ytor – mer träd </a:t>
            </a:r>
            <a:endParaRPr lang="sv-SE" sz="2400" dirty="0"/>
          </a:p>
        </p:txBody>
      </p:sp>
      <p:pic>
        <p:nvPicPr>
          <p:cNvPr id="92162" name="Picture 2" descr="Barkborreyt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590" y="3695177"/>
            <a:ext cx="34671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1149693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2998"/>
            <a:ext cx="8229600" cy="1165608"/>
          </a:xfrm>
        </p:spPr>
        <p:txBody>
          <a:bodyPr/>
          <a:lstStyle/>
          <a:p>
            <a:r>
              <a:rPr lang="sv-SE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v-SE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v-SE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Nationell skogsskadeövervakning</a:t>
            </a:r>
            <a:r>
              <a:rPr lang="sv-S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v-SE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Bildobjekt 7" descr="Törskate 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457" y="1627515"/>
            <a:ext cx="2144684" cy="322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3622876" y="1675806"/>
            <a:ext cx="55211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En långsiktig övervakning</a:t>
            </a:r>
          </a:p>
          <a:p>
            <a:pPr lvl="1"/>
            <a:endParaRPr lang="sv-SE" sz="1400" b="1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lvl="1"/>
            <a:r>
              <a:rPr lang="sv-SE" sz="1400" b="1" dirty="0" smtClean="0">
                <a:latin typeface="Times New Roman" pitchFamily="18" charset="0"/>
                <a:cs typeface="Times New Roman" pitchFamily="18" charset="0"/>
              </a:rPr>
              <a:t>	RIKSSKOGSTAXERINGEN  (RT)</a:t>
            </a:r>
          </a:p>
          <a:p>
            <a:pPr lvl="1"/>
            <a:endParaRPr lang="sv-S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Långsiktig övervakning av 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insekter </a:t>
            </a:r>
            <a:endParaRPr lang="sv-SE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1400" b="1" dirty="0" smtClean="0">
                <a:latin typeface="Times New Roman" pitchFamily="18" charset="0"/>
                <a:cs typeface="Times New Roman" pitchFamily="18" charset="0"/>
              </a:rPr>
              <a:t>Fällfångster av barkborrar</a:t>
            </a:r>
          </a:p>
          <a:p>
            <a:pPr lvl="1"/>
            <a:endParaRPr lang="sv-S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Diagnos 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och rapporteringssystem</a:t>
            </a:r>
          </a:p>
          <a:p>
            <a:pPr lvl="1"/>
            <a:endParaRPr lang="sv-S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v-SE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1400" b="1" dirty="0" err="1" smtClean="0">
                <a:latin typeface="Times New Roman" pitchFamily="18" charset="0"/>
                <a:cs typeface="Times New Roman" pitchFamily="18" charset="0"/>
              </a:rPr>
              <a:t>SkogsSkada</a:t>
            </a:r>
            <a:endParaRPr lang="sv-S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sv-SE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Riktade </a:t>
            </a:r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inventeringar</a:t>
            </a:r>
          </a:p>
          <a:p>
            <a:pPr lvl="1"/>
            <a:r>
              <a:rPr lang="sv-SE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1400" b="1" dirty="0" smtClean="0">
                <a:latin typeface="Times New Roman" pitchFamily="18" charset="0"/>
                <a:cs typeface="Times New Roman" pitchFamily="18" charset="0"/>
              </a:rPr>
              <a:t>Nationell Riktad Skogsskadeinventering (NRS)</a:t>
            </a:r>
            <a:endParaRPr lang="sv-SE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154" y="1376624"/>
            <a:ext cx="3086041" cy="408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 flipH="1">
            <a:off x="1105319" y="6396335"/>
            <a:ext cx="185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/>
              <a:t/>
            </a:r>
            <a:br>
              <a:rPr lang="sv-SE" sz="3600" b="1" dirty="0" smtClean="0"/>
            </a:br>
            <a:r>
              <a:rPr lang="sv-SE" sz="3600" b="1" dirty="0" smtClean="0"/>
              <a:t>Riktade och skräddarsydda inventeringar (NRS)</a:t>
            </a:r>
            <a:br>
              <a:rPr lang="sv-SE" sz="3600" b="1" dirty="0" smtClean="0"/>
            </a:br>
            <a:endParaRPr lang="sv-SE" sz="3600" dirty="0"/>
          </a:p>
        </p:txBody>
      </p:sp>
      <p:pic>
        <p:nvPicPr>
          <p:cNvPr id="4" name="Bildobjekt 7" descr="Törskate 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407" y="1969478"/>
            <a:ext cx="2870371" cy="431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4295670" y="1969324"/>
            <a:ext cx="4677508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Ingen monitoring – långsiktig förändring utan snabbt svara på efterfrågade data rörande utbrott av skadegörare och symptom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Flexibel – för snabb hantering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dirty="0" smtClean="0"/>
              <a:t>Enkel – men objektiv inventering</a:t>
            </a:r>
            <a:endParaRPr lang="sv-SE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06888" y="4497388"/>
          <a:ext cx="4699000" cy="1670050"/>
        </p:xfrm>
        <a:graphic>
          <a:graphicData uri="http://schemas.openxmlformats.org/presentationml/2006/ole">
            <p:oleObj spid="_x0000_s1026" name="Document" r:id="rId4" imgW="4391082" imgH="1563721" progId="Word.Document.12">
              <p:embed/>
            </p:oleObj>
          </a:graphicData>
        </a:graphic>
      </p:graphicFrame>
      <p:sp>
        <p:nvSpPr>
          <p:cNvPr id="6" name="Rektangel 5"/>
          <p:cNvSpPr/>
          <p:nvPr/>
        </p:nvSpPr>
        <p:spPr>
          <a:xfrm>
            <a:off x="1049209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1"/>
            <a:ext cx="8455689" cy="4525963"/>
          </a:xfrm>
        </p:spPr>
        <p:txBody>
          <a:bodyPr/>
          <a:lstStyle/>
          <a:p>
            <a:r>
              <a:rPr lang="sv-SE" dirty="0" smtClean="0"/>
              <a:t>Genomfördes 12 september – 7 oktober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smtClean="0"/>
              <a:t>Stratifierat urval av RT permanenta ytor</a:t>
            </a:r>
          </a:p>
          <a:p>
            <a:r>
              <a:rPr lang="sv-SE" dirty="0" err="1" smtClean="0"/>
              <a:t>Cirkelyta</a:t>
            </a:r>
            <a:r>
              <a:rPr lang="sv-SE" dirty="0" smtClean="0"/>
              <a:t> 25 m radie endast aktuellt bestånd</a:t>
            </a:r>
          </a:p>
          <a:p>
            <a:r>
              <a:rPr lang="sv-SE" dirty="0" err="1" smtClean="0"/>
              <a:t>Barkborreangripna</a:t>
            </a:r>
            <a:r>
              <a:rPr lang="sv-SE" dirty="0" smtClean="0"/>
              <a:t> granar har mäts in </a:t>
            </a:r>
          </a:p>
          <a:p>
            <a:r>
              <a:rPr lang="sv-SE" dirty="0" smtClean="0"/>
              <a:t>Granbarkborre samt </a:t>
            </a:r>
            <a:r>
              <a:rPr lang="sv-SE" dirty="0" err="1" smtClean="0"/>
              <a:t>dubbelögad</a:t>
            </a:r>
            <a:r>
              <a:rPr lang="sv-SE" dirty="0" smtClean="0"/>
              <a:t> </a:t>
            </a:r>
            <a:r>
              <a:rPr lang="sv-SE" dirty="0" err="1" smtClean="0"/>
              <a:t>bastborre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159742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7587" y="264589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4" name="Rektangel 3"/>
          <p:cNvSpPr/>
          <p:nvPr/>
        </p:nvSpPr>
        <p:spPr>
          <a:xfrm>
            <a:off x="1129596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  <p:pic>
        <p:nvPicPr>
          <p:cNvPr id="94210" name="Picture 2" descr="C:\Users\swu\AppData\Local\Microsoft\Windows\Temporary Internet Files\Content.Outlook\JZTXEETI\NRS_2011_allay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368" y="1549958"/>
            <a:ext cx="3201857" cy="4525963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4461468" y="1748413"/>
            <a:ext cx="446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Totalt inventerades 97 provytor i gallrings- och slutavverknings bestånd med en granandel =&gt;3/10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7152" y="274638"/>
            <a:ext cx="8229600" cy="1143000"/>
          </a:xfrm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v-SE" sz="4400" dirty="0" smtClean="0"/>
              <a:t>Angripen gran 2011</a:t>
            </a:r>
          </a:p>
          <a:p>
            <a:pPr algn="ctr">
              <a:buNone/>
            </a:pPr>
            <a:r>
              <a:rPr lang="sv-SE" sz="2800" b="1" dirty="0" smtClean="0"/>
              <a:t>Färska angrepp</a:t>
            </a:r>
          </a:p>
          <a:p>
            <a:r>
              <a:rPr lang="sv-SE" dirty="0" smtClean="0"/>
              <a:t>32 % av ytorna</a:t>
            </a:r>
          </a:p>
          <a:p>
            <a:endParaRPr lang="sv-SE" dirty="0" smtClean="0"/>
          </a:p>
          <a:p>
            <a:r>
              <a:rPr lang="sv-SE" dirty="0" smtClean="0"/>
              <a:t>1,8 träd / yta </a:t>
            </a:r>
            <a:r>
              <a:rPr lang="sv-SE" dirty="0" err="1" smtClean="0"/>
              <a:t>Dubbelögad</a:t>
            </a:r>
            <a:r>
              <a:rPr lang="sv-SE" dirty="0" smtClean="0"/>
              <a:t> </a:t>
            </a:r>
            <a:r>
              <a:rPr lang="sv-SE" dirty="0" err="1" smtClean="0"/>
              <a:t>bastborre</a:t>
            </a:r>
            <a:endParaRPr lang="sv-SE" dirty="0" smtClean="0"/>
          </a:p>
          <a:p>
            <a:r>
              <a:rPr lang="sv-SE" dirty="0" smtClean="0"/>
              <a:t>2,1 träd / yta Granbarkborre</a:t>
            </a:r>
          </a:p>
          <a:p>
            <a:pPr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159742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					    </a:t>
            </a:r>
            <a:r>
              <a:rPr lang="sv-SE" sz="2800" b="1" dirty="0" smtClean="0"/>
              <a:t>Angrepp av barkborrar </a:t>
            </a:r>
          </a:p>
          <a:p>
            <a:pPr>
              <a:buNone/>
            </a:pPr>
            <a:r>
              <a:rPr lang="sv-SE" sz="2800" b="1" dirty="0" smtClean="0"/>
              <a:t>					     under 2011 på gran </a:t>
            </a:r>
          </a:p>
          <a:p>
            <a:pPr>
              <a:buNone/>
            </a:pPr>
            <a:r>
              <a:rPr lang="sv-SE" sz="2800" b="1" dirty="0" smtClean="0"/>
              <a:t>					     i Västernorrlands län</a:t>
            </a:r>
          </a:p>
          <a:p>
            <a:pPr>
              <a:buNone/>
            </a:pPr>
            <a:r>
              <a:rPr lang="sv-SE" sz="2800" b="1" dirty="0" smtClean="0"/>
              <a:t>					</a:t>
            </a:r>
          </a:p>
          <a:p>
            <a:pPr>
              <a:buNone/>
            </a:pPr>
            <a:r>
              <a:rPr lang="sv-SE" sz="2800" b="1" dirty="0" smtClean="0"/>
              <a:t>					    </a:t>
            </a:r>
            <a:r>
              <a:rPr lang="sv-SE" sz="2000" dirty="0" smtClean="0"/>
              <a:t>Gran =&gt; 3/10 </a:t>
            </a:r>
          </a:p>
          <a:p>
            <a:pPr>
              <a:buNone/>
            </a:pPr>
            <a:r>
              <a:rPr lang="sv-SE" sz="2000" dirty="0" smtClean="0"/>
              <a:t>	   				      gallrings- och slutavverknings skog 					</a:t>
            </a:r>
          </a:p>
        </p:txBody>
      </p:sp>
      <p:sp>
        <p:nvSpPr>
          <p:cNvPr id="4" name="Rektangel 3"/>
          <p:cNvSpPr/>
          <p:nvPr/>
        </p:nvSpPr>
        <p:spPr>
          <a:xfrm>
            <a:off x="1270273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  <p:pic>
        <p:nvPicPr>
          <p:cNvPr id="93186" name="Picture 2" descr="C:\Users\swu\AppData\Local\Microsoft\Windows\Temporary Internet Files\Content.Outlook\JZTXEETI\NRS_2011_invente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636" y="1497205"/>
            <a:ext cx="3373044" cy="476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v-SE" sz="2400" b="1" dirty="0" smtClean="0"/>
              <a:t>Skattad volym angripen gran kvar i skogen</a:t>
            </a:r>
          </a:p>
          <a:p>
            <a:pPr algn="ctr">
              <a:buNone/>
            </a:pPr>
            <a:r>
              <a:rPr lang="sv-SE" sz="1600" dirty="0" smtClean="0"/>
              <a:t>Gran =&gt; 3/10 </a:t>
            </a:r>
            <a:r>
              <a:rPr lang="sv-SE" sz="1600" dirty="0" err="1" smtClean="0"/>
              <a:t>gallring-</a:t>
            </a:r>
            <a:r>
              <a:rPr lang="sv-SE" sz="1600" dirty="0" smtClean="0"/>
              <a:t> och slutavverknings skog 2011 Y –län</a:t>
            </a:r>
          </a:p>
          <a:p>
            <a:pPr algn="ctr">
              <a:buNone/>
            </a:pPr>
            <a:r>
              <a:rPr lang="sv-SE" b="1" dirty="0" smtClean="0"/>
              <a:t>Färska angrepp</a:t>
            </a:r>
          </a:p>
          <a:p>
            <a:pPr algn="ctr">
              <a:buNone/>
            </a:pPr>
            <a:r>
              <a:rPr lang="sv-SE" sz="2800" dirty="0" smtClean="0"/>
              <a:t>Granbarkborre</a:t>
            </a:r>
          </a:p>
          <a:p>
            <a:pPr algn="ctr">
              <a:buNone/>
            </a:pPr>
            <a:r>
              <a:rPr lang="sv-SE" sz="2400" b="1" dirty="0" smtClean="0"/>
              <a:t>331 000 m3sk  färska angrepp  (SE 130 000)</a:t>
            </a:r>
          </a:p>
          <a:p>
            <a:pPr algn="ctr">
              <a:buNone/>
            </a:pPr>
            <a:r>
              <a:rPr lang="sv-SE" sz="2800" dirty="0" err="1" smtClean="0"/>
              <a:t>Dubbelögad</a:t>
            </a:r>
            <a:r>
              <a:rPr lang="sv-SE" sz="2800" dirty="0" smtClean="0"/>
              <a:t> </a:t>
            </a:r>
            <a:r>
              <a:rPr lang="sv-SE" sz="2800" dirty="0" err="1" smtClean="0"/>
              <a:t>bastborre</a:t>
            </a:r>
            <a:endParaRPr lang="sv-SE" sz="2800" dirty="0" smtClean="0"/>
          </a:p>
          <a:p>
            <a:pPr algn="ctr">
              <a:buNone/>
            </a:pPr>
            <a:r>
              <a:rPr lang="sv-SE" sz="2400" b="1" dirty="0" smtClean="0"/>
              <a:t>341 000 m3sk  färska angrepp  (SE 135 000)</a:t>
            </a:r>
          </a:p>
          <a:p>
            <a:pPr algn="ctr">
              <a:buNone/>
            </a:pPr>
            <a:r>
              <a:rPr lang="sv-SE" sz="2800" dirty="0" smtClean="0"/>
              <a:t>Granbarkborre / </a:t>
            </a:r>
            <a:r>
              <a:rPr lang="sv-SE" sz="2800" dirty="0" err="1" smtClean="0"/>
              <a:t>Dubbelögad</a:t>
            </a:r>
            <a:r>
              <a:rPr lang="sv-SE" sz="2800" dirty="0" smtClean="0"/>
              <a:t> </a:t>
            </a:r>
            <a:r>
              <a:rPr lang="sv-SE" sz="2800" dirty="0" err="1" smtClean="0"/>
              <a:t>bastborre</a:t>
            </a:r>
            <a:endParaRPr lang="sv-SE" sz="2800" dirty="0" smtClean="0"/>
          </a:p>
          <a:p>
            <a:pPr algn="ctr">
              <a:buNone/>
            </a:pPr>
            <a:r>
              <a:rPr lang="sv-SE" sz="2400" b="1" dirty="0" smtClean="0"/>
              <a:t>165 000 m3sk  färska angrepp  (SE 60 000)</a:t>
            </a:r>
          </a:p>
          <a:p>
            <a:pPr>
              <a:buNone/>
            </a:pPr>
            <a:endParaRPr lang="sv-SE" sz="2800" dirty="0"/>
          </a:p>
        </p:txBody>
      </p:sp>
      <p:sp>
        <p:nvSpPr>
          <p:cNvPr id="4" name="Rektangel 3"/>
          <p:cNvSpPr/>
          <p:nvPr/>
        </p:nvSpPr>
        <p:spPr>
          <a:xfrm>
            <a:off x="1209983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Inventering av </a:t>
            </a:r>
            <a:r>
              <a:rPr lang="sv-SE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barkborreangrepp</a:t>
            </a:r>
            <a:r>
              <a:rPr lang="sv-SE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på gran i Västernorrlands län 2011 (NRS)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v-SE" sz="2400" b="1" dirty="0" smtClean="0"/>
              <a:t>Skattad volym angripen gran kvar i skogen</a:t>
            </a:r>
          </a:p>
          <a:p>
            <a:pPr algn="ctr">
              <a:buNone/>
            </a:pPr>
            <a:r>
              <a:rPr lang="sv-SE" sz="1600" dirty="0" smtClean="0"/>
              <a:t>Gran =&gt; 3/10 gallrings- och slutavverknings skog 2011 Y –län</a:t>
            </a:r>
          </a:p>
          <a:p>
            <a:pPr algn="ctr">
              <a:buNone/>
            </a:pPr>
            <a:r>
              <a:rPr lang="sv-SE" sz="2800" b="1" dirty="0" smtClean="0"/>
              <a:t>Äldre angrepp</a:t>
            </a:r>
          </a:p>
          <a:p>
            <a:pPr algn="ctr">
              <a:buNone/>
            </a:pPr>
            <a:r>
              <a:rPr lang="sv-SE" sz="2800" b="1" dirty="0" smtClean="0"/>
              <a:t>Granbarkborre</a:t>
            </a:r>
          </a:p>
          <a:p>
            <a:pPr>
              <a:buNone/>
            </a:pPr>
            <a:r>
              <a:rPr lang="sv-SE" sz="2400" dirty="0" smtClean="0"/>
              <a:t>	465 000 m3sk  gamla angrepp </a:t>
            </a:r>
            <a:r>
              <a:rPr lang="sv-SE" sz="2400" dirty="0" smtClean="0"/>
              <a:t>fjolåret</a:t>
            </a:r>
            <a:endParaRPr lang="sv-SE" sz="2400" dirty="0" smtClean="0"/>
          </a:p>
          <a:p>
            <a:pPr>
              <a:buNone/>
            </a:pPr>
            <a:r>
              <a:rPr lang="sv-SE" sz="2400" dirty="0" smtClean="0"/>
              <a:t>	496 000 m3sk  gamla angrepp 2</a:t>
            </a:r>
            <a:r>
              <a:rPr lang="sv-SE" sz="2400" dirty="0" smtClean="0"/>
              <a:t>+</a:t>
            </a:r>
            <a:endParaRPr lang="sv-SE" sz="2400" dirty="0" smtClean="0"/>
          </a:p>
          <a:p>
            <a:pPr algn="ctr">
              <a:buNone/>
            </a:pPr>
            <a:r>
              <a:rPr lang="sv-SE" sz="2800" b="1" dirty="0" err="1" smtClean="0"/>
              <a:t>Dubbelögad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bastborre</a:t>
            </a:r>
            <a:endParaRPr lang="sv-SE" sz="2800" b="1" dirty="0" smtClean="0"/>
          </a:p>
          <a:p>
            <a:pPr>
              <a:buNone/>
            </a:pPr>
            <a:r>
              <a:rPr lang="sv-SE" sz="2400" dirty="0" smtClean="0"/>
              <a:t>	412 000 m3sk  gamla angrepp </a:t>
            </a:r>
            <a:r>
              <a:rPr lang="sv-SE" sz="2400" dirty="0" smtClean="0"/>
              <a:t>fjolåret</a:t>
            </a:r>
            <a:endParaRPr lang="sv-SE" sz="2400" dirty="0" smtClean="0"/>
          </a:p>
          <a:p>
            <a:pPr>
              <a:buNone/>
            </a:pPr>
            <a:r>
              <a:rPr lang="sv-SE" dirty="0" smtClean="0"/>
              <a:t>	</a:t>
            </a:r>
            <a:r>
              <a:rPr lang="sv-SE" sz="2400" dirty="0" smtClean="0"/>
              <a:t>600 000 m3sk  gamla angrepp 2</a:t>
            </a:r>
            <a:r>
              <a:rPr lang="sv-SE" sz="2400" dirty="0" smtClean="0"/>
              <a:t>+</a:t>
            </a:r>
            <a:endParaRPr lang="sv-SE" sz="2400" dirty="0"/>
          </a:p>
        </p:txBody>
      </p:sp>
      <p:sp>
        <p:nvSpPr>
          <p:cNvPr id="4" name="Rektangel 3"/>
          <p:cNvSpPr/>
          <p:nvPr/>
        </p:nvSpPr>
        <p:spPr>
          <a:xfrm>
            <a:off x="1159741" y="6396335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SLU </a:t>
            </a:r>
            <a:r>
              <a:rPr lang="sv-SE" dirty="0" err="1" smtClean="0"/>
              <a:t>FoMa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PowerPointSV">
  <a:themeElements>
    <a:clrScheme name="SLUPowerPointS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UPowerPointS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LUPowerPointS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PowerPointS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PowerPointS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PowerPointS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PowerPointS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PowerPointS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PowerPointS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Ugrey">
  <a:themeElements>
    <a:clrScheme name="SLUgre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Ugr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LU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gr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gr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gr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gr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Ugr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Ugr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U">
  <a:themeElements>
    <a:clrScheme name="1_SL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SL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LU">
  <a:themeElements>
    <a:clrScheme name="2_SL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SL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8689F1375A34469FB1358334868DC6" ma:contentTypeVersion="0" ma:contentTypeDescription="Skapa ett nytt dokument." ma:contentTypeScope="" ma:versionID="f16d11f693c3373c10779188b749ac7e">
  <xsd:schema xmlns:xsd="http://www.w3.org/2001/XMLSchema" xmlns:p="http://schemas.microsoft.com/office/2006/metadata/properties" targetNamespace="http://schemas.microsoft.com/office/2006/metadata/properties" ma:root="true" ma:fieldsID="0972d9b87414d3d716947ba0010424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87BF218-ED7C-4200-B344-9D73D4966C9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EC9ECC0-F5CA-4417-8F18-181F4178A2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6D5B7-0792-453D-B87F-B49D9B7D2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Words>288</Words>
  <Application>Microsoft Office PowerPoint</Application>
  <PresentationFormat>Bildspel på skärmen (4:3)</PresentationFormat>
  <Paragraphs>87</Paragraphs>
  <Slides>10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SLUPowerPointSV</vt:lpstr>
      <vt:lpstr>SLUgrey</vt:lpstr>
      <vt:lpstr>1_SLU</vt:lpstr>
      <vt:lpstr>2_SLU</vt:lpstr>
      <vt:lpstr>1_Custom Design</vt:lpstr>
      <vt:lpstr>Custom Design</vt:lpstr>
      <vt:lpstr>3_Custom Design</vt:lpstr>
      <vt:lpstr>Document</vt:lpstr>
      <vt:lpstr>Bild 1</vt:lpstr>
      <vt:lpstr> Nationell skogsskadeövervakning  </vt:lpstr>
      <vt:lpstr> Riktade och skräddarsydda inventeringar (NRS) </vt:lpstr>
      <vt:lpstr>Inventering av barkborreangrepp på gran i Västernorrlands län 2011 (NRS)</vt:lpstr>
      <vt:lpstr>Inventering av barkborreangrepp på gran i Västernorrlands län 2011 (NRS)</vt:lpstr>
      <vt:lpstr>Inventering av barkborreangrepp på gran i Västernorrlands län 2011 (NRS)</vt:lpstr>
      <vt:lpstr>Inventering av barkborreangrepp på gran i Västernorrlands län 2011 (NRS)</vt:lpstr>
      <vt:lpstr>Inventering av barkborreangrepp på gran i Västernorrlands län 2011 (NRS)</vt:lpstr>
      <vt:lpstr>Inventering av barkborreangrepp på gran i Västernorrlands län 2011 (NRS)</vt:lpstr>
      <vt:lpstr>Inventering av barkborreangrepp på gran i Västernorrlands län 2011 (NRS) </vt:lpstr>
    </vt:vector>
  </TitlesOfParts>
  <Company>SLU - UMEÅ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subject>SLU PowerPoint presentation in Swedish</dc:subject>
  <dc:creator>Ylva Melin</dc:creator>
  <cp:lastModifiedBy>swu</cp:lastModifiedBy>
  <cp:revision>126</cp:revision>
  <cp:lastPrinted>2005-03-31T10:43:44Z</cp:lastPrinted>
  <dcterms:created xsi:type="dcterms:W3CDTF">2006-09-11T09:11:50Z</dcterms:created>
  <dcterms:modified xsi:type="dcterms:W3CDTF">2011-11-23T22:32:46Z</dcterms:modified>
</cp:coreProperties>
</file>