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3" r:id="rId2"/>
    <p:sldId id="271" r:id="rId3"/>
    <p:sldId id="306" r:id="rId4"/>
    <p:sldId id="280" r:id="rId5"/>
    <p:sldId id="281" r:id="rId6"/>
    <p:sldId id="275" r:id="rId7"/>
    <p:sldId id="282" r:id="rId8"/>
    <p:sldId id="296" r:id="rId9"/>
    <p:sldId id="297" r:id="rId10"/>
    <p:sldId id="294" r:id="rId11"/>
    <p:sldId id="292" r:id="rId12"/>
    <p:sldId id="307" r:id="rId13"/>
    <p:sldId id="309" r:id="rId14"/>
    <p:sldId id="302" r:id="rId15"/>
    <p:sldId id="283" r:id="rId16"/>
    <p:sldId id="310" r:id="rId17"/>
    <p:sldId id="295" r:id="rId1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 snapToGrid="0" snapToObjects="1">
      <p:cViewPr>
        <p:scale>
          <a:sx n="90" d="100"/>
          <a:sy n="90" d="100"/>
        </p:scale>
        <p:origin x="-129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F4F0E-1A31-104D-B0FA-355F4FAAE021}" type="datetimeFigureOut">
              <a:rPr lang="sv-SE" smtClean="0"/>
              <a:t>2015-08-25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03034-0660-9D4C-9E4F-ED8597738A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31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9E54-0C17-4BEF-9E0E-C5800E9F7AEC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BB9EC-731D-49DE-A3E5-BA907102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2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Notera</a:t>
            </a:r>
            <a:r>
              <a:rPr lang="sv-SE" baseline="0" dirty="0" smtClean="0"/>
              <a:t> att </a:t>
            </a:r>
            <a:r>
              <a:rPr lang="sv-SE" baseline="0" dirty="0" err="1" smtClean="0"/>
              <a:t>subject</a:t>
            </a:r>
            <a:r>
              <a:rPr lang="sv-SE" baseline="0" dirty="0" smtClean="0"/>
              <a:t> är </a:t>
            </a:r>
            <a:r>
              <a:rPr lang="sv-SE" baseline="0" dirty="0" err="1" smtClean="0"/>
              <a:t>intercept</a:t>
            </a:r>
            <a:r>
              <a:rPr lang="sv-SE" baseline="0" dirty="0" smtClean="0"/>
              <a:t>, eftersom alla obs ligger på en rad.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BB9EC-731D-49DE-A3E5-BA907102C1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8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two</a:t>
            </a:r>
            <a:r>
              <a:rPr lang="sv-SE" baseline="0" dirty="0" smtClean="0"/>
              <a:t> programs </a:t>
            </a:r>
            <a:r>
              <a:rPr lang="sv-SE" baseline="0" dirty="0" err="1" smtClean="0"/>
              <a:t>rarely</a:t>
            </a:r>
            <a:r>
              <a:rPr lang="sv-SE" baseline="0" dirty="0" smtClean="0"/>
              <a:t> gives the same </a:t>
            </a:r>
            <a:r>
              <a:rPr lang="sv-SE" baseline="0" dirty="0" err="1" smtClean="0"/>
              <a:t>results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BB9EC-731D-49DE-A3E5-BA907102C1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 SAS,</a:t>
            </a:r>
            <a:r>
              <a:rPr lang="sv-SE" baseline="0" dirty="0" smtClean="0"/>
              <a:t> the parameters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variances</a:t>
            </a:r>
            <a:r>
              <a:rPr lang="sv-SE" baseline="0" dirty="0" smtClean="0"/>
              <a:t> and the covariances</a:t>
            </a: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BB9EC-731D-49DE-A3E5-BA907102C1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2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Bertil </a:t>
            </a:r>
            <a:r>
              <a:rPr lang="sv-SE" dirty="0" err="1" smtClean="0"/>
              <a:t>Matérn</a:t>
            </a:r>
            <a:r>
              <a:rPr lang="sv-SE" dirty="0" smtClean="0"/>
              <a:t> levde 1917-2007.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BB9EC-731D-49DE-A3E5-BA907102C1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739900"/>
            <a:ext cx="9144000" cy="51181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14" name="Rubrik 1"/>
          <p:cNvSpPr>
            <a:spLocks noGrp="1"/>
          </p:cNvSpPr>
          <p:nvPr>
            <p:ph type="ctrTitle"/>
          </p:nvPr>
        </p:nvSpPr>
        <p:spPr>
          <a:xfrm>
            <a:off x="1095729" y="2376455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5" name="Underrubrik 2"/>
          <p:cNvSpPr>
            <a:spLocks noGrp="1"/>
          </p:cNvSpPr>
          <p:nvPr>
            <p:ph type="subTitle" idx="1"/>
          </p:nvPr>
        </p:nvSpPr>
        <p:spPr>
          <a:xfrm>
            <a:off x="1106356" y="3846480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27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41700" y="2294194"/>
            <a:ext cx="8229600" cy="1999225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791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2267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  <p:pic>
        <p:nvPicPr>
          <p:cNvPr id="5" name="Bildobjekt 4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254" cy="1117254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1512413"/>
            <a:ext cx="8229600" cy="8023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03214"/>
            <a:ext cx="8229600" cy="372294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8899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vå innehållsdelar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rgbClr val="E0DDD7"/>
                </a:solidFill>
              </a:defRPr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  <p:pic>
        <p:nvPicPr>
          <p:cNvPr id="9" name="Bildobjekt 8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254" cy="1117254"/>
          </a:xfrm>
          <a:prstGeom prst="rect">
            <a:avLst/>
          </a:prstGeom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03216"/>
            <a:ext cx="4038600" cy="372294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2"/>
          </p:nvPr>
        </p:nvSpPr>
        <p:spPr>
          <a:xfrm>
            <a:off x="4648200" y="2403216"/>
            <a:ext cx="4038600" cy="37229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457200" y="1512413"/>
            <a:ext cx="8229600" cy="8023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449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254" cy="1117254"/>
          </a:xfrm>
          <a:prstGeom prst="rect">
            <a:avLst/>
          </a:prstGeom>
        </p:spPr>
      </p:pic>
      <p:sp>
        <p:nvSpPr>
          <p:cNvPr id="8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144680" y="1165439"/>
            <a:ext cx="8849616" cy="493040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7267" y="6173787"/>
            <a:ext cx="8342131" cy="36512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547489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144680" y="3713332"/>
            <a:ext cx="4332374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13"/>
          <p:cNvSpPr>
            <a:spLocks noGrp="1"/>
          </p:cNvSpPr>
          <p:nvPr>
            <p:ph type="pic" sz="quarter" idx="16"/>
          </p:nvPr>
        </p:nvSpPr>
        <p:spPr>
          <a:xfrm>
            <a:off x="4677998" y="3713332"/>
            <a:ext cx="4316297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13"/>
          <p:cNvSpPr>
            <a:spLocks noGrp="1"/>
          </p:cNvSpPr>
          <p:nvPr>
            <p:ph type="pic" sz="quarter" idx="18"/>
          </p:nvPr>
        </p:nvSpPr>
        <p:spPr>
          <a:xfrm>
            <a:off x="144680" y="1157407"/>
            <a:ext cx="4332374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13"/>
          <p:cNvSpPr>
            <a:spLocks noGrp="1"/>
          </p:cNvSpPr>
          <p:nvPr>
            <p:ph type="pic" sz="quarter" idx="19"/>
          </p:nvPr>
        </p:nvSpPr>
        <p:spPr>
          <a:xfrm>
            <a:off x="4677998" y="1157407"/>
            <a:ext cx="4316297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7267" y="6173787"/>
            <a:ext cx="8342131" cy="36512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  <p:pic>
        <p:nvPicPr>
          <p:cNvPr id="12" name="Bildobjekt 11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254" cy="111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77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anrubrik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1700" y="2294194"/>
            <a:ext cx="8229600" cy="1999225"/>
          </a:xfr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rgbClr val="E0DDD7"/>
                </a:solidFill>
              </a:defRPr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  <p:pic>
        <p:nvPicPr>
          <p:cNvPr id="6" name="Bildobjekt 5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254" cy="111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83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sida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rgbClr val="E0DDD7"/>
                </a:solidFill>
              </a:defRPr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  <p:pic>
        <p:nvPicPr>
          <p:cNvPr id="6" name="Bildobjekt 5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254" cy="111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40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6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1095729" y="2376455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06356" y="3846480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620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1095729" y="2376455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06356" y="3846480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653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1095729" y="2376455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06356" y="3846480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88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1095729" y="2376455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06356" y="3846480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69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12413"/>
            <a:ext cx="8229600" cy="8023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03214"/>
            <a:ext cx="8229600" cy="372294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058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Johannes Forkman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03216"/>
            <a:ext cx="4038600" cy="372294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2"/>
          </p:nvPr>
        </p:nvSpPr>
        <p:spPr>
          <a:xfrm>
            <a:off x="4648200" y="2403216"/>
            <a:ext cx="4038600" cy="37229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57200" y="1512413"/>
            <a:ext cx="8229600" cy="8023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67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144680" y="1165439"/>
            <a:ext cx="8849616" cy="493040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7267" y="6173787"/>
            <a:ext cx="8342131" cy="36512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221749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144680" y="3713332"/>
            <a:ext cx="4332374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13"/>
          <p:cNvSpPr>
            <a:spLocks noGrp="1"/>
          </p:cNvSpPr>
          <p:nvPr>
            <p:ph type="pic" sz="quarter" idx="16"/>
          </p:nvPr>
        </p:nvSpPr>
        <p:spPr>
          <a:xfrm>
            <a:off x="4677998" y="3713332"/>
            <a:ext cx="4316297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13"/>
          <p:cNvSpPr>
            <a:spLocks noGrp="1"/>
          </p:cNvSpPr>
          <p:nvPr>
            <p:ph type="pic" sz="quarter" idx="18"/>
          </p:nvPr>
        </p:nvSpPr>
        <p:spPr>
          <a:xfrm>
            <a:off x="144680" y="1157407"/>
            <a:ext cx="4332374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13"/>
          <p:cNvSpPr>
            <a:spLocks noGrp="1"/>
          </p:cNvSpPr>
          <p:nvPr>
            <p:ph type="pic" sz="quarter" idx="19"/>
          </p:nvPr>
        </p:nvSpPr>
        <p:spPr>
          <a:xfrm>
            <a:off x="4677998" y="1157407"/>
            <a:ext cx="4316297" cy="23825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7267" y="6173787"/>
            <a:ext cx="8342131" cy="36512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413681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5124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780976"/>
            <a:ext cx="8229600" cy="3345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Johannes Forkman</a:t>
            </a:r>
            <a:endParaRPr lang="sv-SE"/>
          </a:p>
        </p:txBody>
      </p:sp>
      <p:pic>
        <p:nvPicPr>
          <p:cNvPr id="7" name="Bildobjekt 6" descr="slu_logo_rgb.eps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254" cy="111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68" r:id="rId5"/>
    <p:sldLayoutId id="2147483650" r:id="rId6"/>
    <p:sldLayoutId id="2147483655" r:id="rId7"/>
    <p:sldLayoutId id="2147483663" r:id="rId8"/>
    <p:sldLayoutId id="2147483664" r:id="rId9"/>
    <p:sldLayoutId id="2147483653" r:id="rId10"/>
    <p:sldLayoutId id="2147483666" r:id="rId11"/>
    <p:sldLayoutId id="2147483660" r:id="rId12"/>
    <p:sldLayoutId id="2147483661" r:id="rId13"/>
    <p:sldLayoutId id="2147483654" r:id="rId14"/>
    <p:sldLayoutId id="2147483669" r:id="rId15"/>
    <p:sldLayoutId id="2147483662" r:id="rId16"/>
    <p:sldLayoutId id="2147483667" r:id="rId17"/>
    <p:sldLayoutId id="2147483670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10000"/>
        </a:lnSpc>
        <a:spcBef>
          <a:spcPct val="20000"/>
        </a:spcBef>
        <a:buClr>
          <a:schemeClr val="accent6"/>
        </a:buClr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10000"/>
        </a:lnSpc>
        <a:spcBef>
          <a:spcPct val="20000"/>
        </a:spcBef>
        <a:buClr>
          <a:schemeClr val="accent6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10000"/>
        </a:lnSpc>
        <a:spcBef>
          <a:spcPct val="20000"/>
        </a:spcBef>
        <a:buClr>
          <a:schemeClr val="accent6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Randomized</a:t>
            </a:r>
            <a:r>
              <a:rPr lang="sv-SE" dirty="0" smtClean="0"/>
              <a:t> block </a:t>
            </a:r>
            <a:r>
              <a:rPr lang="sv-SE" dirty="0" err="1" smtClean="0"/>
              <a:t>trials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spatial </a:t>
            </a:r>
            <a:r>
              <a:rPr lang="sv-SE" dirty="0" err="1" smtClean="0"/>
              <a:t>correlation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106356" y="5645290"/>
            <a:ext cx="4891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Workshop in Mixed </a:t>
            </a:r>
            <a:r>
              <a:rPr lang="sv-S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Models</a:t>
            </a:r>
            <a:endParaRPr lang="sv-S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Umeå, August 27-28, 2015</a:t>
            </a:r>
          </a:p>
          <a:p>
            <a:r>
              <a:rPr lang="sv-S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Johannes Forkman, </a:t>
            </a:r>
            <a:r>
              <a:rPr lang="sv-S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Field</a:t>
            </a:r>
            <a:r>
              <a:rPr lang="sv-S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Research </a:t>
            </a:r>
            <a:r>
              <a:rPr lang="sv-S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</a:t>
            </a:r>
            <a:r>
              <a:rPr lang="sv-S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SLU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3363"/>
            <a:ext cx="64008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549" y="1512413"/>
            <a:ext cx="8229600" cy="1143000"/>
          </a:xfrm>
        </p:spPr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choose</a:t>
            </a:r>
            <a:r>
              <a:rPr lang="sv-SE" dirty="0" smtClean="0"/>
              <a:t> </a:t>
            </a:r>
            <a:r>
              <a:rPr lang="sv-SE" dirty="0" err="1" smtClean="0"/>
              <a:t>correlation</a:t>
            </a:r>
            <a:r>
              <a:rPr lang="sv-SE" dirty="0" smtClean="0"/>
              <a:t> </a:t>
            </a:r>
            <a:r>
              <a:rPr lang="sv-SE" dirty="0" err="1" smtClean="0"/>
              <a:t>function</a:t>
            </a:r>
            <a:r>
              <a:rPr lang="sv-SE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ktangel 2"/>
              <p:cNvSpPr/>
              <p:nvPr/>
            </p:nvSpPr>
            <p:spPr>
              <a:xfrm>
                <a:off x="244549" y="2956433"/>
                <a:ext cx="8750595" cy="2603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dirty="0" smtClean="0"/>
                  <a:t>The Akaike information criterion</a:t>
                </a:r>
              </a:p>
              <a:p>
                <a:pPr>
                  <a:lnSpc>
                    <a:spcPct val="80000"/>
                  </a:lnSpc>
                </a:pPr>
                <a:endParaRPr lang="en-GB" sz="2400" dirty="0" smtClean="0"/>
              </a:p>
              <a:p>
                <a:pPr>
                  <a:lnSpc>
                    <a:spcPct val="8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3600" b="0" i="1" smtClean="0">
                          <a:latin typeface="Cambria Math"/>
                        </a:rPr>
                        <m:t>𝐴𝐼𝐶</m:t>
                      </m:r>
                      <m:r>
                        <a:rPr lang="sv-SE" sz="3600" b="0" i="1" smtClean="0">
                          <a:latin typeface="Cambria Math"/>
                        </a:rPr>
                        <m:t>=−2</m:t>
                      </m:r>
                      <m:r>
                        <a:rPr lang="sv-SE" sz="3600" b="0" i="1" smtClean="0">
                          <a:latin typeface="Cambria Math"/>
                        </a:rPr>
                        <m:t>𝐿</m:t>
                      </m:r>
                      <m:r>
                        <a:rPr lang="sv-SE" sz="3600" b="0" i="1" smtClean="0">
                          <a:latin typeface="Cambria Math"/>
                        </a:rPr>
                        <m:t>+2</m:t>
                      </m:r>
                      <m:r>
                        <a:rPr lang="sv-SE" sz="36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GB" sz="3600" dirty="0"/>
              </a:p>
              <a:p>
                <a:pPr>
                  <a:lnSpc>
                    <a:spcPct val="80000"/>
                  </a:lnSpc>
                </a:pPr>
                <a:r>
                  <a:rPr lang="en-GB" sz="2400" dirty="0" smtClean="0">
                    <a:latin typeface="Arial Unicode MS" pitchFamily="34" charset="-128"/>
                  </a:rPr>
                  <a:t>   </a:t>
                </a:r>
                <a:endParaRPr lang="en-GB" sz="2400" i="1" dirty="0">
                  <a:latin typeface="Times" pitchFamily="18" charset="0"/>
                </a:endParaRPr>
              </a:p>
              <a:p>
                <a:pPr>
                  <a:lnSpc>
                    <a:spcPct val="80000"/>
                  </a:lnSpc>
                </a:pPr>
                <a:endParaRPr lang="en-GB" sz="2400" i="1" dirty="0" smtClean="0">
                  <a:latin typeface="Times" pitchFamily="18" charset="0"/>
                </a:endParaRPr>
              </a:p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sv-SE" sz="24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GB" sz="2400" dirty="0" smtClean="0"/>
                  <a:t> is the (REML) </a:t>
                </a:r>
                <a:r>
                  <a:rPr lang="en-GB" sz="2400" dirty="0"/>
                  <a:t>log </a:t>
                </a:r>
                <a:r>
                  <a:rPr lang="en-GB" sz="2400" dirty="0" smtClean="0"/>
                  <a:t>likelihood</a:t>
                </a:r>
              </a:p>
              <a:p>
                <a:pPr>
                  <a:lnSpc>
                    <a:spcPct val="80000"/>
                  </a:lnSpc>
                </a:pPr>
                <a:endParaRPr lang="en-GB" sz="2400" dirty="0"/>
              </a:p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sv-SE" sz="24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2400" dirty="0" smtClean="0"/>
                  <a:t> is the total number of parameters</a:t>
                </a:r>
                <a:r>
                  <a:rPr lang="en-GB" sz="2400" baseline="30000" dirty="0" smtClean="0"/>
                  <a:t>*)</a:t>
                </a:r>
                <a:r>
                  <a:rPr lang="en-GB" sz="2400" dirty="0" smtClean="0"/>
                  <a:t> in the model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ktangel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49" y="2956433"/>
                <a:ext cx="8750595" cy="2603790"/>
              </a:xfrm>
              <a:prstGeom prst="rect">
                <a:avLst/>
              </a:prstGeom>
              <a:blipFill rotWithShape="1">
                <a:blip r:embed="rId3"/>
                <a:stretch>
                  <a:fillRect l="-1045" t="-4450" b="-4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ruta 3"/>
          <p:cNvSpPr txBox="1"/>
          <p:nvPr/>
        </p:nvSpPr>
        <p:spPr>
          <a:xfrm rot="2289187">
            <a:off x="6435438" y="3107682"/>
            <a:ext cx="2054136" cy="646331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omic Sans MS" pitchFamily="66" charset="0"/>
              </a:rPr>
              <a:t>AIC </a:t>
            </a:r>
            <a:r>
              <a:rPr lang="sv-SE" dirty="0" err="1" smtClean="0">
                <a:latin typeface="Comic Sans MS" pitchFamily="66" charset="0"/>
              </a:rPr>
              <a:t>should</a:t>
            </a:r>
            <a:r>
              <a:rPr lang="sv-SE" dirty="0" smtClean="0">
                <a:latin typeface="Comic Sans MS" pitchFamily="66" charset="0"/>
              </a:rPr>
              <a:t> be as small as </a:t>
            </a:r>
            <a:r>
              <a:rPr lang="sv-SE" dirty="0" err="1" smtClean="0">
                <a:latin typeface="Comic Sans MS" pitchFamily="66" charset="0"/>
              </a:rPr>
              <a:t>possible</a:t>
            </a:r>
            <a:r>
              <a:rPr lang="sv-SE" dirty="0" smtClean="0">
                <a:latin typeface="Comic Sans MS" pitchFamily="66" charset="0"/>
              </a:rPr>
              <a:t>!</a:t>
            </a:r>
            <a:endParaRPr 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ruta 4"/>
              <p:cNvSpPr txBox="1"/>
              <p:nvPr/>
            </p:nvSpPr>
            <p:spPr>
              <a:xfrm>
                <a:off x="372140" y="5996763"/>
                <a:ext cx="81896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*)	In SAS,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/>
                      </a:rPr>
                      <m:t>𝑝</m:t>
                    </m:r>
                  </m:oMath>
                </a14:m>
                <a:r>
                  <a:rPr lang="sv-SE" dirty="0" smtClean="0"/>
                  <a:t> is the total </a:t>
                </a:r>
                <a:r>
                  <a:rPr lang="sv-SE" dirty="0" err="1" smtClean="0"/>
                  <a:t>number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of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variances</a:t>
                </a:r>
                <a:r>
                  <a:rPr lang="sv-SE" dirty="0" smtClean="0"/>
                  <a:t> and covariances</a:t>
                </a:r>
              </a:p>
              <a:p>
                <a:r>
                  <a:rPr lang="sv-SE" dirty="0" smtClean="0"/>
                  <a:t>    	In R,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/>
                      </a:rPr>
                      <m:t>𝑝</m:t>
                    </m:r>
                  </m:oMath>
                </a14:m>
                <a:r>
                  <a:rPr lang="sv-SE" dirty="0" smtClean="0"/>
                  <a:t> is the total </a:t>
                </a:r>
                <a:r>
                  <a:rPr lang="sv-SE" dirty="0" err="1" smtClean="0"/>
                  <a:t>number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of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fixed</a:t>
                </a:r>
                <a:r>
                  <a:rPr lang="sv-SE" dirty="0" smtClean="0"/>
                  <a:t> parameters, </a:t>
                </a:r>
                <a:r>
                  <a:rPr lang="sv-SE" dirty="0" err="1" smtClean="0"/>
                  <a:t>variances</a:t>
                </a:r>
                <a:r>
                  <a:rPr lang="sv-SE" dirty="0"/>
                  <a:t> </a:t>
                </a:r>
                <a:r>
                  <a:rPr lang="sv-SE" dirty="0" smtClean="0"/>
                  <a:t>and covariances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rut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40" y="5996763"/>
                <a:ext cx="8189678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96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2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2648" y="3670570"/>
            <a:ext cx="5103628" cy="802388"/>
          </a:xfrm>
        </p:spPr>
        <p:txBody>
          <a:bodyPr/>
          <a:lstStyle/>
          <a:p>
            <a:pPr algn="ctr"/>
            <a:r>
              <a:rPr lang="sv-SE" sz="2400" dirty="0" err="1" smtClean="0"/>
              <a:t>This</a:t>
            </a:r>
            <a:r>
              <a:rPr lang="sv-SE" sz="2400" dirty="0" smtClean="0"/>
              <a:t> is the </a:t>
            </a:r>
            <a:r>
              <a:rPr lang="sv-SE" sz="2400" dirty="0" err="1" smtClean="0"/>
              <a:t>one</a:t>
            </a:r>
            <a:r>
              <a:rPr lang="sv-SE" sz="2400" dirty="0" smtClean="0"/>
              <a:t> </a:t>
            </a:r>
            <a:r>
              <a:rPr lang="sv-SE" sz="2400" dirty="0" err="1" smtClean="0"/>
              <a:t>with</a:t>
            </a:r>
            <a:r>
              <a:rPr lang="sv-SE" sz="2400" dirty="0" smtClean="0"/>
              <a:t> the </a:t>
            </a:r>
            <a:r>
              <a:rPr lang="sv-SE" sz="2400" dirty="0" err="1" smtClean="0"/>
              <a:t>smallest</a:t>
            </a:r>
            <a:r>
              <a:rPr lang="sv-SE" sz="2400" dirty="0" smtClean="0"/>
              <a:t> AIC</a:t>
            </a:r>
            <a:endParaRPr lang="en-US" sz="2400" dirty="0"/>
          </a:p>
        </p:txBody>
      </p:sp>
      <p:pic>
        <p:nvPicPr>
          <p:cNvPr id="1025" name="Picture 1" descr="C:\Users\vpe-johfork\AppData\Local\Microsoft\Windows\Temporary Internet Files\Content.IE5\GW1VLD03\MP9004485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188" y="2282242"/>
            <a:ext cx="3242930" cy="4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00616"/>
              </p:ext>
            </p:extLst>
          </p:nvPr>
        </p:nvGraphicFramePr>
        <p:xfrm>
          <a:off x="2192694" y="822198"/>
          <a:ext cx="4864986" cy="200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714"/>
                <a:gridCol w="1344272"/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Correlation function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AIC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No correlation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347.8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Gaussian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337.3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Exponential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337.1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Spherical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336.6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Ellips 5"/>
          <p:cNvSpPr/>
          <p:nvPr/>
        </p:nvSpPr>
        <p:spPr>
          <a:xfrm>
            <a:off x="6156276" y="2439081"/>
            <a:ext cx="999460" cy="38336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50880"/>
            <a:ext cx="8229600" cy="1143000"/>
          </a:xfrm>
        </p:spPr>
        <p:txBody>
          <a:bodyPr/>
          <a:lstStyle/>
          <a:p>
            <a:r>
              <a:rPr lang="sv-SE" dirty="0" err="1" smtClean="0"/>
              <a:t>Analysis</a:t>
            </a:r>
            <a:r>
              <a:rPr lang="sv-SE" dirty="0" smtClean="0"/>
              <a:t> </a:t>
            </a:r>
            <a:r>
              <a:rPr lang="sv-SE" dirty="0" err="1" smtClean="0"/>
              <a:t>using</a:t>
            </a:r>
            <a:r>
              <a:rPr lang="sv-SE" dirty="0" smtClean="0"/>
              <a:t> the</a:t>
            </a:r>
            <a:r>
              <a:rPr lang="sv-SE" dirty="0" smtClean="0"/>
              <a:t> </a:t>
            </a:r>
            <a:r>
              <a:rPr lang="sv-SE" dirty="0" err="1" smtClean="0"/>
              <a:t>spherical</a:t>
            </a:r>
            <a:r>
              <a:rPr lang="sv-SE" dirty="0" smtClean="0"/>
              <a:t> </a:t>
            </a:r>
            <a:r>
              <a:rPr lang="sv-SE" dirty="0" err="1" smtClean="0"/>
              <a:t>correlation</a:t>
            </a:r>
            <a:r>
              <a:rPr lang="sv-SE" dirty="0" smtClean="0"/>
              <a:t> </a:t>
            </a:r>
            <a:r>
              <a:rPr lang="sv-SE" dirty="0" err="1" smtClean="0"/>
              <a:t>function</a:t>
            </a:r>
            <a:endParaRPr lang="en-US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7823"/>
              </p:ext>
            </p:extLst>
          </p:nvPr>
        </p:nvGraphicFramePr>
        <p:xfrm>
          <a:off x="925034" y="2975163"/>
          <a:ext cx="7187608" cy="112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2644"/>
                <a:gridCol w="1393086"/>
                <a:gridCol w="1325135"/>
                <a:gridCol w="1241495"/>
                <a:gridCol w="1385248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Degrees</a:t>
                      </a: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</a:t>
                      </a: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freedom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Num.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Den.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Treatment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2.80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0,037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925034" y="4265060"/>
            <a:ext cx="697723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v-SE" dirty="0" smtClean="0"/>
          </a:p>
          <a:p>
            <a:r>
              <a:rPr lang="sv-SE" dirty="0" err="1"/>
              <a:t>Analysis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the mixed </a:t>
            </a:r>
            <a:r>
              <a:rPr lang="sv-SE" dirty="0" err="1"/>
              <a:t>procedure</a:t>
            </a:r>
            <a:r>
              <a:rPr lang="sv-SE" dirty="0"/>
              <a:t>, SAS </a:t>
            </a:r>
            <a:r>
              <a:rPr lang="sv-SE" dirty="0" smtClean="0"/>
              <a:t>(</a:t>
            </a:r>
            <a:r>
              <a:rPr lang="sv-SE" dirty="0" err="1" smtClean="0"/>
              <a:t>Satterthwaite’s</a:t>
            </a:r>
            <a:r>
              <a:rPr lang="sv-SE" dirty="0" smtClean="0"/>
              <a:t> </a:t>
            </a:r>
            <a:r>
              <a:rPr lang="sv-SE" dirty="0" err="1" smtClean="0"/>
              <a:t>method</a:t>
            </a:r>
            <a:r>
              <a:rPr lang="sv-SE" dirty="0" smtClean="0"/>
              <a:t>)</a:t>
            </a:r>
          </a:p>
          <a:p>
            <a:endParaRPr lang="sv-SE" dirty="0"/>
          </a:p>
          <a:p>
            <a:r>
              <a:rPr lang="sv-SE" dirty="0" smtClean="0"/>
              <a:t>AIC = 336.6</a:t>
            </a:r>
            <a:endParaRPr lang="en-US" dirty="0"/>
          </a:p>
          <a:p>
            <a:endParaRPr lang="sv-SE" dirty="0"/>
          </a:p>
          <a:p>
            <a:r>
              <a:rPr lang="sv-SE" dirty="0" smtClean="0"/>
              <a:t>The block </a:t>
            </a:r>
            <a:r>
              <a:rPr lang="sv-SE" dirty="0" err="1" smtClean="0"/>
              <a:t>variance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/>
              <a:t>estimated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smtClean="0"/>
              <a:t>0</a:t>
            </a:r>
            <a:endParaRPr lang="en-US" dirty="0"/>
          </a:p>
          <a:p>
            <a:endParaRPr lang="sv-SE" dirty="0" smtClean="0"/>
          </a:p>
        </p:txBody>
      </p:sp>
      <p:pic>
        <p:nvPicPr>
          <p:cNvPr id="2050" name="Picture 2" descr="C:\Documents and Settings\vpe-Johfork\Lokala inställningar\Temporary Internet Files\Content.IE5\C9YZGLYJ\MC90042317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058" y="3463291"/>
            <a:ext cx="669394" cy="66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0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371093"/>
            <a:ext cx="5231219" cy="802388"/>
          </a:xfrm>
        </p:spPr>
        <p:txBody>
          <a:bodyPr/>
          <a:lstStyle/>
          <a:p>
            <a:r>
              <a:rPr lang="sv-SE" dirty="0" err="1" smtClean="0">
                <a:solidFill>
                  <a:schemeClr val="accent3"/>
                </a:solidFill>
              </a:rPr>
              <a:t>Matérn</a:t>
            </a:r>
            <a:r>
              <a:rPr lang="sv-SE" dirty="0" smtClean="0">
                <a:solidFill>
                  <a:schemeClr val="accent3"/>
                </a:solidFill>
              </a:rPr>
              <a:t> </a:t>
            </a:r>
            <a:r>
              <a:rPr lang="sv-SE" dirty="0" err="1" smtClean="0">
                <a:solidFill>
                  <a:schemeClr val="accent3"/>
                </a:solidFill>
              </a:rPr>
              <a:t>correlation</a:t>
            </a:r>
            <a:r>
              <a:rPr lang="sv-SE" dirty="0" smtClean="0">
                <a:solidFill>
                  <a:schemeClr val="accent3"/>
                </a:solidFill>
              </a:rPr>
              <a:t> </a:t>
            </a:r>
            <a:r>
              <a:rPr lang="sv-SE" dirty="0" err="1" smtClean="0">
                <a:solidFill>
                  <a:schemeClr val="accent3"/>
                </a:solidFill>
              </a:rPr>
              <a:t>function</a:t>
            </a:r>
            <a:endParaRPr lang="en-US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latshållare för innehåll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62702"/>
                <a:ext cx="8229600" cy="3722949"/>
              </a:xfrm>
            </p:spPr>
            <p:txBody>
              <a:bodyPr>
                <a:normAutofit lnSpcReduction="10000"/>
              </a:bodyPr>
              <a:lstStyle/>
              <a:p>
                <a:pPr>
                  <a:buClr>
                    <a:schemeClr val="accent3"/>
                  </a:buClr>
                </a:pPr>
                <a:r>
                  <a:rPr lang="en-US" dirty="0" smtClean="0"/>
                  <a:t>Named after </a:t>
                </a:r>
                <a:r>
                  <a:rPr lang="en-US" dirty="0" err="1" smtClean="0"/>
                  <a:t>Bertil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Matérn</a:t>
                </a:r>
                <a:r>
                  <a:rPr lang="en-US" dirty="0" smtClean="0"/>
                  <a:t>, professor in mathematical statistics applied to forest sciences, SLU, 1977-1981</a:t>
                </a:r>
              </a:p>
              <a:p>
                <a:pPr>
                  <a:buClr>
                    <a:schemeClr val="accent3"/>
                  </a:buClr>
                </a:pPr>
                <a:r>
                  <a:rPr lang="sv-SE" dirty="0" smtClean="0"/>
                  <a:t>Has a </a:t>
                </a:r>
                <a:r>
                  <a:rPr lang="sv-SE" dirty="0" err="1" smtClean="0"/>
                  <a:t>smoothness</a:t>
                </a:r>
                <a:r>
                  <a:rPr lang="sv-SE" dirty="0" smtClean="0"/>
                  <a:t> parameter, </a:t>
                </a:r>
                <a14:m>
                  <m:oMath xmlns:m="http://schemas.openxmlformats.org/officeDocument/2006/math">
                    <m:r>
                      <a:rPr lang="sv-SE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, which determines the shape.</a:t>
                </a:r>
              </a:p>
              <a:p>
                <a:pPr lvl="1">
                  <a:buClr>
                    <a:schemeClr val="accent3"/>
                  </a:buClr>
                </a:pPr>
                <a14:m>
                  <m:oMath xmlns:m="http://schemas.openxmlformats.org/officeDocument/2006/math">
                    <m:r>
                      <a:rPr lang="sv-SE" b="0" i="1" smtClean="0">
                        <a:latin typeface="Cambria Math"/>
                      </a:rPr>
                      <m:t>𝑣</m:t>
                    </m:r>
                    <m:r>
                      <a:rPr lang="sv-SE" b="0" i="1" smtClean="0">
                        <a:latin typeface="Cambria Math"/>
                      </a:rPr>
                      <m:t>=1/2</m:t>
                    </m:r>
                  </m:oMath>
                </a14:m>
                <a:r>
                  <a:rPr lang="en-US" dirty="0" smtClean="0"/>
                  <a:t> gives the exponential structure</a:t>
                </a:r>
              </a:p>
              <a:p>
                <a:pPr lvl="1">
                  <a:buClr>
                    <a:schemeClr val="accent3"/>
                  </a:buClr>
                </a:pPr>
                <a14:m>
                  <m:oMath xmlns:m="http://schemas.openxmlformats.org/officeDocument/2006/math">
                    <m:r>
                      <a:rPr lang="sv-SE" b="0" i="1" smtClean="0">
                        <a:latin typeface="Cambria Math"/>
                      </a:rPr>
                      <m:t>𝑣</m:t>
                    </m:r>
                    <m:r>
                      <a:rPr lang="sv-SE" b="0" i="1" smtClean="0">
                        <a:latin typeface="Cambria Math"/>
                        <a:ea typeface="Cambria Math"/>
                      </a:rPr>
                      <m:t>→∞</m:t>
                    </m:r>
                  </m:oMath>
                </a14:m>
                <a:r>
                  <a:rPr lang="en-US" dirty="0" smtClean="0"/>
                  <a:t> gives the </a:t>
                </a:r>
                <a:r>
                  <a:rPr lang="en-US" dirty="0" err="1" smtClean="0"/>
                  <a:t>gaussian</a:t>
                </a:r>
                <a:r>
                  <a:rPr lang="en-US" dirty="0" smtClean="0"/>
                  <a:t> structure</a:t>
                </a:r>
              </a:p>
              <a:p>
                <a:pPr>
                  <a:buClr>
                    <a:schemeClr val="accent3"/>
                  </a:buClr>
                </a:pPr>
                <a:r>
                  <a:rPr lang="sv-SE" dirty="0" err="1" smtClean="0"/>
                  <a:t>Available</a:t>
                </a:r>
                <a:r>
                  <a:rPr lang="sv-SE" dirty="0" smtClean="0"/>
                  <a:t> in SAS proc mixed: </a:t>
                </a:r>
                <a:r>
                  <a:rPr lang="en-US" dirty="0"/>
                  <a:t>type = </a:t>
                </a:r>
                <a:r>
                  <a:rPr lang="en-US" dirty="0" err="1"/>
                  <a:t>sp</a:t>
                </a:r>
                <a:r>
                  <a:rPr lang="en-US" dirty="0"/>
                  <a:t>(</a:t>
                </a:r>
                <a:r>
                  <a:rPr lang="en-US" dirty="0" err="1"/>
                  <a:t>Matern</a:t>
                </a:r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4" name="Platshållare för innehåll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62702"/>
                <a:ext cx="8229600" cy="3722949"/>
              </a:xfrm>
              <a:blipFill rotWithShape="1">
                <a:blip r:embed="rId3"/>
                <a:stretch>
                  <a:fillRect l="-1185" t="-1309" r="-148" b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skogen.se/sites/skogen.se/files/styles/large/public/images/articles/img1_1456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753" y="632550"/>
            <a:ext cx="3136678" cy="156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3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29615"/>
            <a:ext cx="8229600" cy="1143000"/>
          </a:xfrm>
        </p:spPr>
        <p:txBody>
          <a:bodyPr/>
          <a:lstStyle/>
          <a:p>
            <a:r>
              <a:rPr lang="sv-SE" dirty="0" err="1" smtClean="0"/>
              <a:t>Analysis</a:t>
            </a:r>
            <a:r>
              <a:rPr lang="sv-SE" dirty="0" smtClean="0"/>
              <a:t> </a:t>
            </a:r>
            <a:r>
              <a:rPr lang="sv-SE" dirty="0" err="1" smtClean="0"/>
              <a:t>using</a:t>
            </a:r>
            <a:r>
              <a:rPr lang="sv-SE" dirty="0" smtClean="0"/>
              <a:t> the </a:t>
            </a:r>
            <a:r>
              <a:rPr lang="sv-SE" dirty="0" err="1" smtClean="0"/>
              <a:t>Matérn</a:t>
            </a:r>
            <a:r>
              <a:rPr lang="sv-SE" dirty="0" smtClean="0"/>
              <a:t> </a:t>
            </a:r>
            <a:r>
              <a:rPr lang="sv-SE" dirty="0" err="1" smtClean="0"/>
              <a:t>correlation</a:t>
            </a:r>
            <a:r>
              <a:rPr lang="sv-SE" dirty="0" smtClean="0"/>
              <a:t> </a:t>
            </a:r>
            <a:r>
              <a:rPr lang="sv-SE" dirty="0" err="1" smtClean="0"/>
              <a:t>function</a:t>
            </a:r>
            <a:endParaRPr lang="en-US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185502"/>
              </p:ext>
            </p:extLst>
          </p:nvPr>
        </p:nvGraphicFramePr>
        <p:xfrm>
          <a:off x="925034" y="2975163"/>
          <a:ext cx="7187608" cy="112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2644"/>
                <a:gridCol w="1393086"/>
                <a:gridCol w="1325135"/>
                <a:gridCol w="1241495"/>
                <a:gridCol w="1385248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Degrees</a:t>
                      </a: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</a:t>
                      </a: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freedom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Num.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Den.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Treatment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5.94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0,012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925034" y="4265060"/>
            <a:ext cx="697723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v-SE" dirty="0" smtClean="0"/>
          </a:p>
          <a:p>
            <a:r>
              <a:rPr lang="sv-SE" dirty="0" err="1"/>
              <a:t>Analysis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the mixed </a:t>
            </a:r>
            <a:r>
              <a:rPr lang="sv-SE" dirty="0" err="1"/>
              <a:t>procedure</a:t>
            </a:r>
            <a:r>
              <a:rPr lang="sv-SE" dirty="0"/>
              <a:t>, SAS </a:t>
            </a:r>
            <a:r>
              <a:rPr lang="sv-SE" dirty="0" smtClean="0"/>
              <a:t>(</a:t>
            </a:r>
            <a:r>
              <a:rPr lang="sv-SE" dirty="0" err="1" smtClean="0"/>
              <a:t>Satterthwaite’s</a:t>
            </a:r>
            <a:r>
              <a:rPr lang="sv-SE" dirty="0" smtClean="0"/>
              <a:t> </a:t>
            </a:r>
            <a:r>
              <a:rPr lang="sv-SE" dirty="0" err="1" smtClean="0"/>
              <a:t>method</a:t>
            </a:r>
            <a:r>
              <a:rPr lang="sv-SE" dirty="0"/>
              <a:t>)</a:t>
            </a:r>
            <a:endParaRPr lang="en-US" dirty="0"/>
          </a:p>
          <a:p>
            <a:endParaRPr lang="sv-SE" dirty="0" smtClean="0"/>
          </a:p>
          <a:p>
            <a:r>
              <a:rPr lang="sv-SE" dirty="0" smtClean="0"/>
              <a:t>AIC = 334.5</a:t>
            </a:r>
          </a:p>
          <a:p>
            <a:endParaRPr lang="sv-SE" dirty="0"/>
          </a:p>
          <a:p>
            <a:r>
              <a:rPr lang="sv-SE" dirty="0" smtClean="0"/>
              <a:t>The block </a:t>
            </a:r>
            <a:r>
              <a:rPr lang="sv-SE" dirty="0" err="1" smtClean="0"/>
              <a:t>variance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/>
              <a:t>estimated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smtClean="0"/>
              <a:t>0</a:t>
            </a:r>
            <a:endParaRPr lang="en-US" dirty="0"/>
          </a:p>
          <a:p>
            <a:endParaRPr lang="sv-SE" dirty="0" smtClean="0"/>
          </a:p>
        </p:txBody>
      </p:sp>
      <p:pic>
        <p:nvPicPr>
          <p:cNvPr id="1026" name="Picture 2" descr="C:\Users\vpe-johfork\AppData\Local\Microsoft\Windows\Temporary Internet Files\Content.IE5\ESTZHMUU\smiley-304294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421" y="3500444"/>
            <a:ext cx="610107" cy="60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1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11434"/>
              </p:ext>
            </p:extLst>
          </p:nvPr>
        </p:nvGraphicFramePr>
        <p:xfrm>
          <a:off x="723022" y="1052238"/>
          <a:ext cx="8229592" cy="955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</a:tblGrid>
              <a:tr h="55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69852"/>
              </p:ext>
            </p:extLst>
          </p:nvPr>
        </p:nvGraphicFramePr>
        <p:xfrm>
          <a:off x="723022" y="3550887"/>
          <a:ext cx="8229592" cy="199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</a:tblGrid>
              <a:tr h="39860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2395" y="126878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Plot</a:t>
            </a:r>
            <a:endParaRPr lang="en-US" sz="2000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8317546" y="5768822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err="1" smtClean="0"/>
              <a:t>Row</a:t>
            </a:r>
            <a:endParaRPr lang="en-US" sz="2000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-63123" y="3149288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err="1" smtClean="0"/>
              <a:t>Column</a:t>
            </a:r>
            <a:endParaRPr lang="en-US" sz="2000" b="1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73586"/>
              </p:ext>
            </p:extLst>
          </p:nvPr>
        </p:nvGraphicFramePr>
        <p:xfrm>
          <a:off x="689490" y="5265373"/>
          <a:ext cx="8229592" cy="557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</a:tblGrid>
              <a:tr h="55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737067"/>
              </p:ext>
            </p:extLst>
          </p:nvPr>
        </p:nvGraphicFramePr>
        <p:xfrm>
          <a:off x="321309" y="3567722"/>
          <a:ext cx="293914" cy="199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14"/>
              </a:tblGrid>
              <a:tr h="3986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ktangel 9"/>
          <p:cNvSpPr/>
          <p:nvPr/>
        </p:nvSpPr>
        <p:spPr>
          <a:xfrm>
            <a:off x="689490" y="5822481"/>
            <a:ext cx="8215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cs typeface="Times New Roman" pitchFamily="18" charset="0"/>
              </a:rPr>
              <a:t>SAS:	sp(</a:t>
            </a:r>
            <a:r>
              <a:rPr lang="sv-SE" sz="2400" dirty="0" err="1" smtClean="0">
                <a:cs typeface="Times New Roman" pitchFamily="18" charset="0"/>
              </a:rPr>
              <a:t>sph</a:t>
            </a:r>
            <a:r>
              <a:rPr lang="sv-SE" sz="2400" dirty="0" smtClean="0">
                <a:cs typeface="Times New Roman" pitchFamily="18" charset="0"/>
              </a:rPr>
              <a:t>)(</a:t>
            </a:r>
            <a:r>
              <a:rPr lang="sv-SE" sz="2400" dirty="0" err="1" smtClean="0">
                <a:cs typeface="Times New Roman" pitchFamily="18" charset="0"/>
              </a:rPr>
              <a:t>Row</a:t>
            </a:r>
            <a:r>
              <a:rPr lang="sv-SE" sz="2400" dirty="0" smtClean="0">
                <a:cs typeface="Times New Roman" pitchFamily="18" charset="0"/>
              </a:rPr>
              <a:t> </a:t>
            </a:r>
            <a:r>
              <a:rPr lang="sv-SE" sz="2400" dirty="0" err="1" smtClean="0">
                <a:cs typeface="Times New Roman" pitchFamily="18" charset="0"/>
              </a:rPr>
              <a:t>Column</a:t>
            </a:r>
            <a:r>
              <a:rPr lang="sv-SE" sz="2400" dirty="0" smtClean="0">
                <a:cs typeface="Times New Roman" pitchFamily="18" charset="0"/>
              </a:rPr>
              <a:t>)</a:t>
            </a:r>
          </a:p>
          <a:p>
            <a:r>
              <a:rPr lang="sv-SE" sz="2400" dirty="0" smtClean="0">
                <a:cs typeface="Times New Roman" pitchFamily="18" charset="0"/>
              </a:rPr>
              <a:t>R:		</a:t>
            </a:r>
            <a:r>
              <a:rPr lang="sv-SE" sz="2400" dirty="0" err="1" smtClean="0">
                <a:cs typeface="Times New Roman" pitchFamily="18" charset="0"/>
              </a:rPr>
              <a:t>corSpher</a:t>
            </a:r>
            <a:r>
              <a:rPr lang="sv-SE" sz="2400" dirty="0" smtClean="0">
                <a:cs typeface="Times New Roman" pitchFamily="18" charset="0"/>
              </a:rPr>
              <a:t>(form </a:t>
            </a:r>
            <a:r>
              <a:rPr lang="sv-SE" sz="2400" dirty="0">
                <a:cs typeface="Times New Roman" pitchFamily="18" charset="0"/>
              </a:rPr>
              <a:t>= ~ </a:t>
            </a:r>
            <a:r>
              <a:rPr lang="sv-SE" sz="2400" dirty="0" err="1" smtClean="0">
                <a:cs typeface="Times New Roman" pitchFamily="18" charset="0"/>
              </a:rPr>
              <a:t>Row</a:t>
            </a:r>
            <a:r>
              <a:rPr lang="sv-SE" sz="2400" dirty="0" smtClean="0">
                <a:cs typeface="Times New Roman" pitchFamily="18" charset="0"/>
              </a:rPr>
              <a:t> </a:t>
            </a:r>
            <a:r>
              <a:rPr lang="sv-SE" sz="2400" dirty="0">
                <a:cs typeface="Times New Roman" pitchFamily="18" charset="0"/>
              </a:rPr>
              <a:t>+ </a:t>
            </a:r>
            <a:r>
              <a:rPr lang="sv-SE" sz="2400" dirty="0" err="1" smtClean="0">
                <a:cs typeface="Times New Roman" pitchFamily="18" charset="0"/>
              </a:rPr>
              <a:t>Column</a:t>
            </a:r>
            <a:r>
              <a:rPr lang="sv-SE" sz="2400" dirty="0" smtClean="0">
                <a:cs typeface="Times New Roman" pitchFamily="18" charset="0"/>
              </a:rPr>
              <a:t>)</a:t>
            </a:r>
            <a:endParaRPr lang="sv-SE" sz="2400" dirty="0">
              <a:cs typeface="Times New Roman" pitchFamily="18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723022" y="2007954"/>
            <a:ext cx="8215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cs typeface="Times New Roman" pitchFamily="18" charset="0"/>
              </a:rPr>
              <a:t>SAS:	sp(</a:t>
            </a:r>
            <a:r>
              <a:rPr lang="sv-SE" sz="2400" dirty="0" err="1" smtClean="0">
                <a:cs typeface="Times New Roman" pitchFamily="18" charset="0"/>
              </a:rPr>
              <a:t>sph</a:t>
            </a:r>
            <a:r>
              <a:rPr lang="sv-SE" sz="2400" dirty="0" smtClean="0">
                <a:cs typeface="Times New Roman" pitchFamily="18" charset="0"/>
              </a:rPr>
              <a:t>)(Plot)</a:t>
            </a:r>
          </a:p>
          <a:p>
            <a:r>
              <a:rPr lang="sv-SE" sz="2400" dirty="0" smtClean="0">
                <a:cs typeface="Times New Roman" pitchFamily="18" charset="0"/>
              </a:rPr>
              <a:t>R:		</a:t>
            </a:r>
            <a:r>
              <a:rPr lang="sv-SE" sz="2400" dirty="0" err="1" smtClean="0">
                <a:cs typeface="Times New Roman" pitchFamily="18" charset="0"/>
              </a:rPr>
              <a:t>corSpher</a:t>
            </a:r>
            <a:r>
              <a:rPr lang="sv-SE" sz="2400" dirty="0" smtClean="0">
                <a:cs typeface="Times New Roman" pitchFamily="18" charset="0"/>
              </a:rPr>
              <a:t>(form </a:t>
            </a:r>
            <a:r>
              <a:rPr lang="sv-SE" sz="2400" dirty="0">
                <a:cs typeface="Times New Roman" pitchFamily="18" charset="0"/>
              </a:rPr>
              <a:t>= ~ </a:t>
            </a:r>
            <a:r>
              <a:rPr lang="sv-SE" sz="2400" dirty="0" smtClean="0">
                <a:cs typeface="Times New Roman" pitchFamily="18" charset="0"/>
              </a:rPr>
              <a:t>Plot)</a:t>
            </a:r>
            <a:endParaRPr lang="sv-SE" sz="2400" dirty="0">
              <a:cs typeface="Times New Roman" pitchFamily="18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344058" y="355078"/>
            <a:ext cx="2779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err="1" smtClean="0"/>
              <a:t>One</a:t>
            </a:r>
            <a:r>
              <a:rPr lang="sv-SE" sz="2800" b="1" dirty="0" smtClean="0"/>
              <a:t> dimension</a:t>
            </a:r>
            <a:endParaRPr lang="en-US" sz="2800" b="1" dirty="0"/>
          </a:p>
        </p:txBody>
      </p:sp>
      <p:sp>
        <p:nvSpPr>
          <p:cNvPr id="13" name="textruta 12"/>
          <p:cNvSpPr txBox="1"/>
          <p:nvPr/>
        </p:nvSpPr>
        <p:spPr>
          <a:xfrm>
            <a:off x="3264196" y="2977827"/>
            <a:ext cx="2972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err="1" smtClean="0"/>
              <a:t>Two</a:t>
            </a:r>
            <a:r>
              <a:rPr lang="sv-SE" sz="2800" b="1" dirty="0" smtClean="0"/>
              <a:t> dimensions</a:t>
            </a:r>
            <a:endParaRPr lang="en-US" sz="2800" b="1" dirty="0"/>
          </a:p>
        </p:txBody>
      </p:sp>
      <p:pic>
        <p:nvPicPr>
          <p:cNvPr id="2050" name="Picture 2" descr="C:\Users\vpe-johfork\AppData\Local\Microsoft\Windows\Temporary Internet Files\Content.IE5\GW1VLD03\_vector-pinetree-forest-preview0-by-dragonar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54" y="2452683"/>
            <a:ext cx="1499828" cy="104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5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2509541"/>
            <a:ext cx="8229600" cy="1360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In mixed models, errors need not be independent</a:t>
            </a:r>
          </a:p>
          <a:p>
            <a:r>
              <a:rPr lang="en-US" dirty="0"/>
              <a:t>The analysis can be improved by modeling </a:t>
            </a:r>
            <a:r>
              <a:rPr lang="en-US" dirty="0" smtClean="0"/>
              <a:t>spatial </a:t>
            </a:r>
            <a:r>
              <a:rPr lang="en-US" dirty="0"/>
              <a:t>correlation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emerica.com/content/users/photos/ba-de-ba-dee-thats-all-folks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984" y="4000680"/>
            <a:ext cx="1800816" cy="247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1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232"/>
            <a:ext cx="8229600" cy="802388"/>
          </a:xfrm>
        </p:spPr>
        <p:txBody>
          <a:bodyPr/>
          <a:lstStyle/>
          <a:p>
            <a:r>
              <a:rPr lang="en-GB" dirty="0" err="1" smtClean="0"/>
              <a:t>Tobler’s</a:t>
            </a:r>
            <a:r>
              <a:rPr lang="en-GB" dirty="0" smtClean="0"/>
              <a:t> first law of geography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81617"/>
            <a:ext cx="4038600" cy="2200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”</a:t>
            </a:r>
            <a:r>
              <a:rPr lang="en-US" dirty="0"/>
              <a:t>Everything is related to everything else, but near things are more related than distant things</a:t>
            </a:r>
            <a:r>
              <a:rPr lang="sv-SE" dirty="0" smtClean="0"/>
              <a:t>”</a:t>
            </a:r>
            <a:endParaRPr lang="sv-SE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635" y="2658140"/>
            <a:ext cx="2919411" cy="373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3040912" y="5097786"/>
            <a:ext cx="159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Tobler</a:t>
            </a:r>
            <a:r>
              <a:rPr lang="sv-SE" dirty="0" smtClean="0"/>
              <a:t> (1970)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8" y="863827"/>
            <a:ext cx="8229600" cy="1143000"/>
          </a:xfrm>
        </p:spPr>
        <p:txBody>
          <a:bodyPr/>
          <a:lstStyle/>
          <a:p>
            <a:r>
              <a:rPr lang="sv-SE" dirty="0" err="1" smtClean="0"/>
              <a:t>Example</a:t>
            </a:r>
            <a:endParaRPr lang="en-US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82132"/>
              </p:ext>
            </p:extLst>
          </p:nvPr>
        </p:nvGraphicFramePr>
        <p:xfrm>
          <a:off x="457208" y="4008093"/>
          <a:ext cx="8229592" cy="955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</a:tblGrid>
              <a:tr h="55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398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457208" y="2145050"/>
            <a:ext cx="53383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sz="2400" dirty="0" err="1" smtClean="0"/>
              <a:t>Field</a:t>
            </a:r>
            <a:r>
              <a:rPr lang="sv-SE" sz="2400" dirty="0" smtClean="0"/>
              <a:t> experiment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28 </a:t>
            </a:r>
            <a:r>
              <a:rPr lang="en-US" sz="2400" dirty="0"/>
              <a:t>plots in a single </a:t>
            </a:r>
            <a:r>
              <a:rPr lang="en-US" sz="2400" dirty="0" smtClean="0"/>
              <a:t>row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Seven fertilization treatments (</a:t>
            </a:r>
            <a:r>
              <a:rPr lang="en-US" sz="2400" dirty="0" smtClean="0"/>
              <a:t>A-G)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Four </a:t>
            </a:r>
            <a:r>
              <a:rPr lang="en-US" sz="2400" dirty="0" smtClean="0"/>
              <a:t>blocks</a:t>
            </a:r>
            <a:endParaRPr lang="en-US" sz="2400" dirty="0"/>
          </a:p>
        </p:txBody>
      </p:sp>
      <p:pic>
        <p:nvPicPr>
          <p:cNvPr id="1026" name="Picture 2" descr="C:\Users\vpe-johfork\AppData\Local\Microsoft\Windows\Temporary Internet Files\Content.IE5\N6LL9CAO\MC90034010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896" y="1344678"/>
            <a:ext cx="1851660" cy="185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457208" y="6028660"/>
            <a:ext cx="8708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Example</a:t>
            </a:r>
            <a:r>
              <a:rPr lang="sv-SE" dirty="0" smtClean="0"/>
              <a:t> provided by Anders Ericsson, </a:t>
            </a:r>
            <a:endParaRPr lang="en-US" dirty="0"/>
          </a:p>
          <a:p>
            <a:r>
              <a:rPr lang="en-US" dirty="0"/>
              <a:t>Swedish Rural Economy and Agricultural </a:t>
            </a:r>
            <a:r>
              <a:rPr lang="en-US" dirty="0" smtClean="0"/>
              <a:t>Societies, </a:t>
            </a:r>
            <a:r>
              <a:rPr lang="sv-SE" dirty="0" smtClean="0"/>
              <a:t>HS Konsult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95285"/>
            <a:ext cx="8229600" cy="1143000"/>
          </a:xfrm>
        </p:spPr>
        <p:txBody>
          <a:bodyPr/>
          <a:lstStyle/>
          <a:p>
            <a:r>
              <a:rPr lang="sv-SE" sz="3200" dirty="0" err="1" smtClean="0"/>
              <a:t>Randomized</a:t>
            </a:r>
            <a:r>
              <a:rPr lang="sv-SE" sz="3200" dirty="0" smtClean="0"/>
              <a:t> </a:t>
            </a:r>
            <a:r>
              <a:rPr lang="sv-SE" sz="3200" dirty="0" err="1" smtClean="0"/>
              <a:t>complete</a:t>
            </a:r>
            <a:r>
              <a:rPr lang="sv-SE" sz="3200" dirty="0" smtClean="0"/>
              <a:t> block </a:t>
            </a:r>
            <a:r>
              <a:rPr lang="sv-SE" sz="3200" dirty="0" err="1" smtClean="0"/>
              <a:t>model</a:t>
            </a:r>
            <a:endParaRPr lang="en-US" sz="3200" dirty="0"/>
          </a:p>
        </p:txBody>
      </p:sp>
      <p:sp>
        <p:nvSpPr>
          <p:cNvPr id="3" name="textruta 2"/>
          <p:cNvSpPr txBox="1"/>
          <p:nvPr/>
        </p:nvSpPr>
        <p:spPr>
          <a:xfrm>
            <a:off x="457201" y="2030789"/>
            <a:ext cx="80488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Yield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>
                <a:solidFill>
                  <a:srgbClr val="0070C0"/>
                </a:solidFill>
              </a:rPr>
              <a:t>Treatment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/>
              <a:t>+ </a:t>
            </a:r>
            <a:r>
              <a:rPr lang="en-US" sz="2400" dirty="0" smtClean="0">
                <a:solidFill>
                  <a:srgbClr val="FF0000"/>
                </a:solidFill>
              </a:rPr>
              <a:t>Block</a:t>
            </a:r>
            <a:r>
              <a:rPr lang="en-US" sz="2400" dirty="0" smtClean="0"/>
              <a:t> +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Error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r>
              <a:rPr lang="sv-SE" sz="2400" dirty="0" err="1" smtClean="0"/>
              <a:t>Fixed</a:t>
            </a:r>
            <a:r>
              <a:rPr lang="sv-SE" sz="2400" dirty="0" smtClean="0"/>
              <a:t> </a:t>
            </a:r>
            <a:r>
              <a:rPr lang="sv-SE" sz="2400" dirty="0" err="1" smtClean="0"/>
              <a:t>effects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Treatment</a:t>
            </a:r>
          </a:p>
          <a:p>
            <a:endParaRPr lang="sv-SE" sz="2400" dirty="0" smtClean="0"/>
          </a:p>
          <a:p>
            <a:r>
              <a:rPr lang="sv-SE" sz="2400" dirty="0" err="1" smtClean="0"/>
              <a:t>Random</a:t>
            </a:r>
            <a:r>
              <a:rPr lang="sv-SE" sz="2400" dirty="0" smtClean="0"/>
              <a:t> </a:t>
            </a:r>
            <a:r>
              <a:rPr lang="sv-SE" sz="2400" dirty="0" err="1" smtClean="0"/>
              <a:t>effects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smtClean="0">
                <a:solidFill>
                  <a:srgbClr val="FF0000"/>
                </a:solidFill>
              </a:rPr>
              <a:t>Block </a:t>
            </a:r>
            <a:r>
              <a:rPr lang="sv-SE" sz="2400" dirty="0" smtClean="0"/>
              <a:t>and</a:t>
            </a:r>
            <a:r>
              <a:rPr lang="sv-SE" sz="2400" dirty="0" smtClean="0">
                <a:solidFill>
                  <a:srgbClr val="FF0000"/>
                </a:solidFill>
              </a:rPr>
              <a:t> </a:t>
            </a:r>
            <a:r>
              <a:rPr lang="sv-SE" sz="2400" dirty="0" err="1" smtClean="0">
                <a:solidFill>
                  <a:srgbClr val="FF0000"/>
                </a:solidFill>
              </a:rPr>
              <a:t>Error</a:t>
            </a:r>
            <a:endParaRPr lang="sv-SE" sz="2400" dirty="0" smtClean="0">
              <a:solidFill>
                <a:srgbClr val="FF0000"/>
              </a:solidFill>
            </a:endParaRPr>
          </a:p>
          <a:p>
            <a:endParaRPr lang="sv-SE" sz="2400" dirty="0" smtClean="0">
              <a:solidFill>
                <a:srgbClr val="FF0000"/>
              </a:solidFill>
            </a:endParaRPr>
          </a:p>
          <a:p>
            <a:endParaRPr lang="sv-SE" sz="2400" dirty="0">
              <a:solidFill>
                <a:srgbClr val="FF0000"/>
              </a:solidFill>
            </a:endParaRPr>
          </a:p>
          <a:p>
            <a:r>
              <a:rPr lang="sv-SE" sz="2400" dirty="0" err="1" smtClean="0">
                <a:solidFill>
                  <a:srgbClr val="FF0000"/>
                </a:solidFill>
              </a:rPr>
              <a:t>Errors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normally</a:t>
            </a:r>
            <a:r>
              <a:rPr lang="sv-SE" sz="2400" dirty="0" smtClean="0"/>
              <a:t> distributed and </a:t>
            </a:r>
            <a:r>
              <a:rPr lang="sv-SE" sz="2400" b="1" dirty="0" smtClean="0"/>
              <a:t>independent</a:t>
            </a:r>
            <a:endParaRPr lang="sv-SE" sz="2400" b="1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0874" y="863801"/>
            <a:ext cx="8591107" cy="1143000"/>
          </a:xfrm>
        </p:spPr>
        <p:txBody>
          <a:bodyPr/>
          <a:lstStyle/>
          <a:p>
            <a:r>
              <a:rPr lang="en-US" sz="3200" dirty="0" smtClean="0"/>
              <a:t>Randomized compete block </a:t>
            </a:r>
            <a:r>
              <a:rPr lang="en-US" sz="3200" dirty="0" smtClean="0"/>
              <a:t>analysis</a:t>
            </a:r>
            <a:endParaRPr lang="en-US" sz="32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43758"/>
              </p:ext>
            </p:extLst>
          </p:nvPr>
        </p:nvGraphicFramePr>
        <p:xfrm>
          <a:off x="925034" y="2646153"/>
          <a:ext cx="7187608" cy="112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2644"/>
                <a:gridCol w="1393086"/>
                <a:gridCol w="1325135"/>
                <a:gridCol w="1241495"/>
                <a:gridCol w="1385248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Degrees</a:t>
                      </a: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</a:t>
                      </a: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freedom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Den.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Treatment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1,18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0,352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925032" y="4223933"/>
            <a:ext cx="4224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block variance was estimated to 0</a:t>
            </a:r>
            <a:endParaRPr lang="en-US" dirty="0"/>
          </a:p>
        </p:txBody>
      </p:sp>
      <p:pic>
        <p:nvPicPr>
          <p:cNvPr id="1026" name="Picture 2" descr="C:\Documents and Settings\vpe-Johfork\Lokala inställningar\Temporary Internet Files\Content.IE5\8TY7WPYV\MC90042316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803" y="3155332"/>
            <a:ext cx="696178" cy="69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2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3363"/>
            <a:ext cx="64008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1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51175"/>
            <a:ext cx="8229600" cy="1143000"/>
          </a:xfrm>
        </p:spPr>
        <p:txBody>
          <a:bodyPr/>
          <a:lstStyle/>
          <a:p>
            <a:r>
              <a:rPr lang="sv-SE" dirty="0" err="1" smtClean="0"/>
              <a:t>Model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spatial </a:t>
            </a:r>
            <a:r>
              <a:rPr lang="sv-SE" dirty="0" err="1" smtClean="0"/>
              <a:t>correlation</a:t>
            </a:r>
            <a:endParaRPr lang="en-US" dirty="0"/>
          </a:p>
        </p:txBody>
      </p:sp>
      <p:sp>
        <p:nvSpPr>
          <p:cNvPr id="3" name="textruta 2"/>
          <p:cNvSpPr txBox="1"/>
          <p:nvPr/>
        </p:nvSpPr>
        <p:spPr>
          <a:xfrm>
            <a:off x="457201" y="2179659"/>
            <a:ext cx="80488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Yield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>
                <a:solidFill>
                  <a:srgbClr val="0070C0"/>
                </a:solidFill>
              </a:rPr>
              <a:t>Treatment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/>
              <a:t>+ </a:t>
            </a:r>
            <a:r>
              <a:rPr lang="en-US" sz="2400" dirty="0" smtClean="0">
                <a:solidFill>
                  <a:srgbClr val="FF0000"/>
                </a:solidFill>
              </a:rPr>
              <a:t>Block</a:t>
            </a:r>
            <a:r>
              <a:rPr lang="en-US" sz="2400" dirty="0" smtClean="0"/>
              <a:t> +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Error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r>
              <a:rPr lang="sv-SE" sz="2400" dirty="0" err="1"/>
              <a:t>Fixed</a:t>
            </a:r>
            <a:r>
              <a:rPr lang="sv-SE" sz="2400" dirty="0"/>
              <a:t> </a:t>
            </a:r>
            <a:r>
              <a:rPr lang="sv-SE" sz="2400" dirty="0" err="1"/>
              <a:t>effects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Treatment</a:t>
            </a:r>
          </a:p>
          <a:p>
            <a:endParaRPr lang="sv-SE" sz="2400" dirty="0"/>
          </a:p>
          <a:p>
            <a:r>
              <a:rPr lang="sv-SE" sz="2400" dirty="0" err="1"/>
              <a:t>Random</a:t>
            </a:r>
            <a:r>
              <a:rPr lang="sv-SE" sz="2400" dirty="0"/>
              <a:t> </a:t>
            </a:r>
            <a:r>
              <a:rPr lang="sv-SE" sz="2400" dirty="0" err="1"/>
              <a:t>effects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>
                <a:solidFill>
                  <a:srgbClr val="FF0000"/>
                </a:solidFill>
              </a:rPr>
              <a:t>Block </a:t>
            </a:r>
            <a:r>
              <a:rPr lang="sv-SE" sz="2400" dirty="0"/>
              <a:t>and</a:t>
            </a:r>
            <a:r>
              <a:rPr lang="sv-SE" sz="2400" dirty="0">
                <a:solidFill>
                  <a:srgbClr val="FF0000"/>
                </a:solidFill>
              </a:rPr>
              <a:t> </a:t>
            </a:r>
            <a:r>
              <a:rPr lang="sv-SE" sz="2400" dirty="0" err="1" smtClean="0">
                <a:solidFill>
                  <a:srgbClr val="FF0000"/>
                </a:solidFill>
              </a:rPr>
              <a:t>Error</a:t>
            </a:r>
            <a:endParaRPr lang="sv-SE" sz="2400" dirty="0">
              <a:solidFill>
                <a:srgbClr val="FF0000"/>
              </a:solidFill>
            </a:endParaRPr>
          </a:p>
          <a:p>
            <a:endParaRPr lang="sv-SE" sz="2400" dirty="0">
              <a:solidFill>
                <a:srgbClr val="FF0000"/>
              </a:solidFill>
            </a:endParaRPr>
          </a:p>
          <a:p>
            <a:endParaRPr lang="sv-SE" sz="2400" dirty="0">
              <a:solidFill>
                <a:srgbClr val="FF0000"/>
              </a:solidFill>
            </a:endParaRPr>
          </a:p>
          <a:p>
            <a:r>
              <a:rPr lang="sv-SE" sz="2400" dirty="0" err="1" smtClean="0">
                <a:solidFill>
                  <a:srgbClr val="FF0000"/>
                </a:solidFill>
              </a:rPr>
              <a:t>Errors</a:t>
            </a:r>
            <a:r>
              <a:rPr lang="sv-SE" sz="2400" dirty="0" smtClean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normally</a:t>
            </a:r>
            <a:r>
              <a:rPr lang="sv-SE" sz="2400" dirty="0"/>
              <a:t> distributed and </a:t>
            </a:r>
            <a:r>
              <a:rPr lang="sv-SE" sz="2400" b="1" dirty="0" err="1" smtClean="0"/>
              <a:t>correlated</a:t>
            </a:r>
            <a:endParaRPr lang="sv-SE" sz="2400" b="1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906357"/>
            <a:ext cx="8229600" cy="802388"/>
          </a:xfrm>
        </p:spPr>
        <p:txBody>
          <a:bodyPr/>
          <a:lstStyle/>
          <a:p>
            <a:r>
              <a:rPr lang="en-US" dirty="0" smtClean="0"/>
              <a:t>Analysis using SAS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457199" y="1868233"/>
            <a:ext cx="8367823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</a:rPr>
              <a:t>proc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mixed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data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= HC0811 ;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class</a:t>
            </a:r>
            <a:r>
              <a:rPr lang="en-US" sz="2400" dirty="0"/>
              <a:t> </a:t>
            </a:r>
            <a:r>
              <a:rPr lang="en-US" sz="2400" dirty="0" smtClean="0"/>
              <a:t>Block Treatment </a:t>
            </a:r>
            <a:r>
              <a:rPr lang="en-US" sz="2400" dirty="0"/>
              <a:t>;</a:t>
            </a:r>
          </a:p>
          <a:p>
            <a:r>
              <a:rPr lang="da-DK" sz="2400" dirty="0"/>
              <a:t>	</a:t>
            </a:r>
            <a:r>
              <a:rPr lang="da-DK" sz="2400" dirty="0">
                <a:solidFill>
                  <a:srgbClr val="0070C0"/>
                </a:solidFill>
              </a:rPr>
              <a:t>model</a:t>
            </a:r>
            <a:r>
              <a:rPr lang="da-DK" sz="2400" dirty="0"/>
              <a:t> </a:t>
            </a:r>
            <a:r>
              <a:rPr lang="da-DK" sz="2400" dirty="0" smtClean="0"/>
              <a:t>Yield </a:t>
            </a:r>
            <a:r>
              <a:rPr lang="da-DK" sz="2400" dirty="0"/>
              <a:t>= </a:t>
            </a:r>
            <a:r>
              <a:rPr lang="da-DK" sz="2400" dirty="0" smtClean="0"/>
              <a:t>Treatment </a:t>
            </a:r>
            <a:r>
              <a:rPr lang="da-DK" sz="2400" dirty="0"/>
              <a:t>/ ddfm = </a:t>
            </a:r>
            <a:r>
              <a:rPr lang="da-DK" sz="2400" dirty="0" smtClean="0"/>
              <a:t>sat </a:t>
            </a:r>
            <a:r>
              <a:rPr lang="da-DK" sz="2400" dirty="0"/>
              <a:t>;</a:t>
            </a:r>
          </a:p>
          <a:p>
            <a:r>
              <a:rPr lang="en-US" sz="2400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random</a:t>
            </a:r>
            <a:r>
              <a:rPr lang="en-US" sz="2400" dirty="0"/>
              <a:t> Block ;</a:t>
            </a:r>
          </a:p>
          <a:p>
            <a:r>
              <a:rPr lang="en-US" sz="2400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repeated</a:t>
            </a:r>
            <a:r>
              <a:rPr lang="en-US" sz="2400" dirty="0"/>
              <a:t> </a:t>
            </a:r>
            <a:r>
              <a:rPr lang="en-US" sz="2400" dirty="0" smtClean="0"/>
              <a:t>/ </a:t>
            </a:r>
            <a:r>
              <a:rPr lang="en-US" sz="2400" dirty="0">
                <a:solidFill>
                  <a:srgbClr val="0070C0"/>
                </a:solidFill>
              </a:rPr>
              <a:t>type</a:t>
            </a:r>
            <a:r>
              <a:rPr lang="en-US" sz="2400" dirty="0"/>
              <a:t> = </a:t>
            </a:r>
            <a:r>
              <a:rPr lang="en-US" sz="2400" dirty="0" err="1"/>
              <a:t>sp</a:t>
            </a:r>
            <a:r>
              <a:rPr lang="en-US" sz="2400" dirty="0"/>
              <a:t>(</a:t>
            </a:r>
            <a:r>
              <a:rPr lang="en-US" sz="2400" dirty="0" err="1"/>
              <a:t>sph</a:t>
            </a:r>
            <a:r>
              <a:rPr lang="en-US" sz="2400" dirty="0" smtClean="0"/>
              <a:t>)(Plot) </a:t>
            </a:r>
            <a:r>
              <a:rPr lang="en-US" sz="2400" dirty="0">
                <a:solidFill>
                  <a:srgbClr val="0070C0"/>
                </a:solidFill>
              </a:rPr>
              <a:t>subject</a:t>
            </a:r>
            <a:r>
              <a:rPr lang="en-US" sz="2400" dirty="0"/>
              <a:t> = intercept </a:t>
            </a:r>
            <a:r>
              <a:rPr lang="en-US" sz="2400" dirty="0" smtClean="0"/>
              <a:t>;</a:t>
            </a:r>
          </a:p>
          <a:p>
            <a:r>
              <a:rPr lang="sv-SE" sz="2400" dirty="0"/>
              <a:t>	</a:t>
            </a:r>
            <a:r>
              <a:rPr lang="sv-SE" sz="2400" dirty="0" err="1" smtClean="0">
                <a:solidFill>
                  <a:srgbClr val="0070C0"/>
                </a:solidFill>
              </a:rPr>
              <a:t>lsmeans</a:t>
            </a:r>
            <a:r>
              <a:rPr lang="sv-SE" sz="2400" dirty="0" smtClean="0"/>
              <a:t> </a:t>
            </a:r>
            <a:r>
              <a:rPr lang="sv-SE" sz="2400" dirty="0" err="1" smtClean="0"/>
              <a:t>Treatment</a:t>
            </a:r>
            <a:r>
              <a:rPr lang="sv-SE" sz="2400" dirty="0" smtClean="0"/>
              <a:t> / pdiff </a:t>
            </a:r>
            <a:r>
              <a:rPr lang="sv-SE" sz="2400" dirty="0" err="1" smtClean="0">
                <a:solidFill>
                  <a:srgbClr val="0070C0"/>
                </a:solidFill>
              </a:rPr>
              <a:t>adjust</a:t>
            </a:r>
            <a:r>
              <a:rPr lang="sv-SE" sz="2400" dirty="0" smtClean="0"/>
              <a:t> = </a:t>
            </a:r>
            <a:r>
              <a:rPr lang="sv-SE" sz="2400" dirty="0" err="1" smtClean="0"/>
              <a:t>Tukey</a:t>
            </a:r>
            <a:r>
              <a:rPr lang="sv-SE" sz="2400" dirty="0" smtClean="0"/>
              <a:t> </a:t>
            </a:r>
            <a:r>
              <a:rPr lang="sv-SE" sz="2400" dirty="0" err="1" smtClean="0"/>
              <a:t>adjdfe</a:t>
            </a:r>
            <a:r>
              <a:rPr lang="sv-SE" sz="2400" dirty="0" smtClean="0"/>
              <a:t> = </a:t>
            </a:r>
            <a:r>
              <a:rPr lang="sv-SE" sz="2400" dirty="0" err="1" smtClean="0"/>
              <a:t>row</a:t>
            </a:r>
            <a:r>
              <a:rPr lang="sv-SE" sz="2400" dirty="0" smtClean="0"/>
              <a:t> ;</a:t>
            </a:r>
            <a:endParaRPr lang="en-US" sz="2400" dirty="0"/>
          </a:p>
          <a:p>
            <a:r>
              <a:rPr lang="en-US" sz="2400" b="1" dirty="0">
                <a:solidFill>
                  <a:srgbClr val="002060"/>
                </a:solidFill>
              </a:rPr>
              <a:t>run</a:t>
            </a:r>
            <a:r>
              <a:rPr lang="en-US" sz="2400" dirty="0"/>
              <a:t> 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199" y="4901610"/>
            <a:ext cx="322876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sz="2400" dirty="0" err="1">
                <a:cs typeface="Times New Roman" pitchFamily="18" charset="0"/>
              </a:rPr>
              <a:t>Gaussian</a:t>
            </a:r>
            <a:r>
              <a:rPr lang="sv-SE" sz="2400" dirty="0">
                <a:cs typeface="Times New Roman" pitchFamily="18" charset="0"/>
              </a:rPr>
              <a:t>:	sp(</a:t>
            </a:r>
            <a:r>
              <a:rPr lang="sv-SE" sz="2400" dirty="0" err="1">
                <a:cs typeface="Times New Roman" pitchFamily="18" charset="0"/>
              </a:rPr>
              <a:t>gau</a:t>
            </a:r>
            <a:r>
              <a:rPr lang="sv-SE" sz="2400" dirty="0" smtClean="0">
                <a:cs typeface="Times New Roman" pitchFamily="18" charset="0"/>
              </a:rPr>
              <a:t>)</a:t>
            </a:r>
            <a:endParaRPr lang="sv-SE" sz="2400" dirty="0" smtClean="0">
              <a:cs typeface="Times New Roman" pitchFamily="18" charset="0"/>
            </a:endParaRPr>
          </a:p>
          <a:p>
            <a:r>
              <a:rPr lang="sv-SE" sz="2400" dirty="0" err="1" smtClean="0">
                <a:cs typeface="Times New Roman" pitchFamily="18" charset="0"/>
              </a:rPr>
              <a:t>Spherical</a:t>
            </a:r>
            <a:r>
              <a:rPr lang="sv-SE" sz="2400" dirty="0" smtClean="0">
                <a:cs typeface="Times New Roman" pitchFamily="18" charset="0"/>
              </a:rPr>
              <a:t>:		sp(</a:t>
            </a:r>
            <a:r>
              <a:rPr lang="sv-SE" sz="2400" dirty="0" err="1" smtClean="0">
                <a:cs typeface="Times New Roman" pitchFamily="18" charset="0"/>
              </a:rPr>
              <a:t>sph</a:t>
            </a:r>
            <a:r>
              <a:rPr lang="sv-SE" sz="2400" dirty="0" smtClean="0">
                <a:cs typeface="Times New Roman" pitchFamily="18" charset="0"/>
              </a:rPr>
              <a:t>)</a:t>
            </a:r>
          </a:p>
          <a:p>
            <a:r>
              <a:rPr lang="sv-SE" sz="2400" dirty="0" err="1" smtClean="0">
                <a:cs typeface="Times New Roman" pitchFamily="18" charset="0"/>
              </a:rPr>
              <a:t>Exponential</a:t>
            </a:r>
            <a:r>
              <a:rPr lang="sv-SE" sz="2400" dirty="0" smtClean="0">
                <a:cs typeface="Times New Roman" pitchFamily="18" charset="0"/>
              </a:rPr>
              <a:t>:	sp(</a:t>
            </a:r>
            <a:r>
              <a:rPr lang="sv-SE" sz="2400" dirty="0" err="1" smtClean="0">
                <a:cs typeface="Times New Roman" pitchFamily="18" charset="0"/>
              </a:rPr>
              <a:t>exp</a:t>
            </a:r>
            <a:r>
              <a:rPr lang="sv-SE" sz="2400" dirty="0">
                <a:cs typeface="Times New Roman" pitchFamily="18" charset="0"/>
              </a:rPr>
              <a:t>), </a:t>
            </a:r>
            <a:endParaRPr lang="sv-SE" sz="24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895725"/>
            <a:ext cx="8229600" cy="802388"/>
          </a:xfrm>
        </p:spPr>
        <p:txBody>
          <a:bodyPr/>
          <a:lstStyle/>
          <a:p>
            <a:r>
              <a:rPr lang="en-US" dirty="0" smtClean="0"/>
              <a:t>Analysis using R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19635"/>
            <a:ext cx="8229600" cy="3341464"/>
          </a:xfrm>
          <a:ln w="12700">
            <a:solidFill>
              <a:schemeClr val="accent2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library(</a:t>
            </a:r>
            <a:r>
              <a:rPr lang="en-US" sz="9600" dirty="0" err="1"/>
              <a:t>nlme</a:t>
            </a:r>
            <a:r>
              <a:rPr lang="en-US" sz="9600" dirty="0"/>
              <a:t>)</a:t>
            </a:r>
          </a:p>
          <a:p>
            <a:pPr marL="0" indent="0">
              <a:buNone/>
            </a:pPr>
            <a:r>
              <a:rPr lang="en-US" sz="9600" dirty="0" smtClean="0"/>
              <a:t>Model </a:t>
            </a:r>
            <a:r>
              <a:rPr lang="en-US" sz="9600" dirty="0"/>
              <a:t>&lt;- </a:t>
            </a:r>
            <a:r>
              <a:rPr lang="en-US" sz="9600" dirty="0" err="1" smtClean="0"/>
              <a:t>lme</a:t>
            </a:r>
            <a:r>
              <a:rPr lang="en-US" sz="9600" dirty="0" smtClean="0"/>
              <a:t>(Yield </a:t>
            </a:r>
            <a:r>
              <a:rPr lang="en-US" sz="9600" dirty="0"/>
              <a:t>~ </a:t>
            </a:r>
            <a:r>
              <a:rPr lang="en-US" sz="9600" dirty="0" smtClean="0"/>
              <a:t>Treatment, </a:t>
            </a:r>
            <a:r>
              <a:rPr lang="en-US" sz="9600" dirty="0"/>
              <a:t>random = ~ 1 | Block,</a:t>
            </a:r>
          </a:p>
          <a:p>
            <a:pPr marL="0" indent="0">
              <a:buNone/>
            </a:pPr>
            <a:r>
              <a:rPr lang="en-US" sz="9600" dirty="0"/>
              <a:t>             </a:t>
            </a:r>
            <a:r>
              <a:rPr lang="en-US" sz="9600" dirty="0" err="1"/>
              <a:t>na.action</a:t>
            </a:r>
            <a:r>
              <a:rPr lang="en-US" sz="9600" dirty="0"/>
              <a:t> = </a:t>
            </a:r>
            <a:r>
              <a:rPr lang="en-US" sz="9600" dirty="0" err="1"/>
              <a:t>na.exclude</a:t>
            </a:r>
            <a:r>
              <a:rPr lang="en-US" sz="9600" dirty="0"/>
              <a:t>, data = HC0811,</a:t>
            </a:r>
          </a:p>
          <a:p>
            <a:pPr marL="0" indent="0">
              <a:buNone/>
            </a:pPr>
            <a:r>
              <a:rPr lang="en-US" sz="9600" dirty="0"/>
              <a:t>             </a:t>
            </a:r>
            <a:r>
              <a:rPr lang="en-US" sz="9600" dirty="0" err="1"/>
              <a:t>corr</a:t>
            </a:r>
            <a:r>
              <a:rPr lang="en-US" sz="9600" dirty="0"/>
              <a:t> = </a:t>
            </a:r>
            <a:r>
              <a:rPr lang="en-US" sz="9600" dirty="0" err="1"/>
              <a:t>corSpher</a:t>
            </a:r>
            <a:r>
              <a:rPr lang="en-US" sz="9600" dirty="0"/>
              <a:t>(form = ~ </a:t>
            </a:r>
            <a:r>
              <a:rPr lang="en-US" sz="9600" dirty="0" smtClean="0"/>
              <a:t>Plot))</a:t>
            </a:r>
            <a:endParaRPr lang="en-US" sz="9600" dirty="0"/>
          </a:p>
          <a:p>
            <a:pPr marL="0" indent="0">
              <a:buNone/>
            </a:pPr>
            <a:r>
              <a:rPr lang="en-US" sz="9600" dirty="0"/>
              <a:t>summary(Model)</a:t>
            </a:r>
          </a:p>
          <a:p>
            <a:pPr marL="0" indent="0">
              <a:buNone/>
            </a:pPr>
            <a:r>
              <a:rPr lang="en-US" sz="9600" dirty="0"/>
              <a:t>anova(Model</a:t>
            </a:r>
            <a:r>
              <a:rPr lang="en-US" sz="9600" dirty="0" smtClean="0"/>
              <a:t>)</a:t>
            </a:r>
          </a:p>
          <a:p>
            <a:pPr marL="0" indent="0">
              <a:buNone/>
            </a:pPr>
            <a:r>
              <a:rPr lang="en-US" sz="9600" dirty="0" smtClean="0"/>
              <a:t>library(</a:t>
            </a:r>
            <a:r>
              <a:rPr lang="en-US" sz="9600" dirty="0" err="1" smtClean="0"/>
              <a:t>multcomp</a:t>
            </a:r>
            <a:r>
              <a:rPr lang="en-US" sz="9600" dirty="0" smtClean="0"/>
              <a:t>)</a:t>
            </a:r>
            <a:endParaRPr lang="en-US" sz="9600" dirty="0"/>
          </a:p>
          <a:p>
            <a:pPr marL="0" indent="0">
              <a:buNone/>
            </a:pPr>
            <a:r>
              <a:rPr lang="en-US" sz="9600" dirty="0"/>
              <a:t>summary(</a:t>
            </a:r>
            <a:r>
              <a:rPr lang="en-US" sz="9600" dirty="0" err="1"/>
              <a:t>glht</a:t>
            </a:r>
            <a:r>
              <a:rPr lang="en-US" sz="9600" dirty="0"/>
              <a:t>(Model, </a:t>
            </a:r>
            <a:r>
              <a:rPr lang="en-US" sz="9600" dirty="0" err="1"/>
              <a:t>linfct</a:t>
            </a:r>
            <a:r>
              <a:rPr lang="en-US" sz="9600" dirty="0"/>
              <a:t> = </a:t>
            </a:r>
            <a:r>
              <a:rPr lang="en-US" sz="9600" dirty="0" err="1"/>
              <a:t>mcp</a:t>
            </a:r>
            <a:r>
              <a:rPr lang="en-US" sz="9600" dirty="0"/>
              <a:t>(Led = "Tukey</a:t>
            </a:r>
            <a:r>
              <a:rPr lang="en-US" sz="9600" dirty="0" smtClean="0"/>
              <a:t>")))</a:t>
            </a:r>
          </a:p>
          <a:p>
            <a:pPr marL="0" indent="0">
              <a:buNone/>
            </a:pPr>
            <a:endParaRPr lang="sv-SE" sz="9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457199" y="5326911"/>
            <a:ext cx="3281668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sz="2400" dirty="0" err="1">
                <a:cs typeface="Times New Roman" pitchFamily="18" charset="0"/>
              </a:rPr>
              <a:t>Gaussian</a:t>
            </a:r>
            <a:r>
              <a:rPr lang="sv-SE" sz="2400" dirty="0">
                <a:cs typeface="Times New Roman" pitchFamily="18" charset="0"/>
              </a:rPr>
              <a:t>:	</a:t>
            </a:r>
            <a:r>
              <a:rPr lang="sv-SE" sz="2400" dirty="0" err="1">
                <a:cs typeface="Times New Roman" pitchFamily="18" charset="0"/>
              </a:rPr>
              <a:t>corGaus</a:t>
            </a:r>
            <a:endParaRPr lang="en-US" sz="2400" dirty="0">
              <a:cs typeface="Times New Roman" pitchFamily="18" charset="0"/>
            </a:endParaRPr>
          </a:p>
          <a:p>
            <a:r>
              <a:rPr lang="sv-SE" sz="2400" dirty="0" err="1" smtClean="0">
                <a:cs typeface="Times New Roman" pitchFamily="18" charset="0"/>
              </a:rPr>
              <a:t>Spherical</a:t>
            </a:r>
            <a:r>
              <a:rPr lang="sv-SE" sz="2400" dirty="0" smtClean="0">
                <a:cs typeface="Times New Roman" pitchFamily="18" charset="0"/>
              </a:rPr>
              <a:t>:		</a:t>
            </a:r>
            <a:r>
              <a:rPr lang="sv-SE" sz="2400" dirty="0" err="1" smtClean="0">
                <a:cs typeface="Times New Roman" pitchFamily="18" charset="0"/>
              </a:rPr>
              <a:t>cor</a:t>
            </a:r>
            <a:r>
              <a:rPr lang="sv-SE" sz="2400" dirty="0" err="1" smtClean="0">
                <a:cs typeface="Times New Roman" pitchFamily="18" charset="0"/>
              </a:rPr>
              <a:t>S</a:t>
            </a:r>
            <a:r>
              <a:rPr lang="sv-SE" sz="2400" dirty="0" err="1" smtClean="0">
                <a:cs typeface="Times New Roman" pitchFamily="18" charset="0"/>
              </a:rPr>
              <a:t>pher</a:t>
            </a:r>
            <a:endParaRPr lang="sv-SE" sz="2400" dirty="0" smtClean="0">
              <a:cs typeface="Times New Roman" pitchFamily="18" charset="0"/>
            </a:endParaRPr>
          </a:p>
          <a:p>
            <a:r>
              <a:rPr lang="sv-SE" sz="2400" dirty="0" err="1" smtClean="0">
                <a:cs typeface="Times New Roman" pitchFamily="18" charset="0"/>
              </a:rPr>
              <a:t>Exponential</a:t>
            </a:r>
            <a:r>
              <a:rPr lang="sv-SE" sz="2400" dirty="0" smtClean="0">
                <a:cs typeface="Times New Roman" pitchFamily="18" charset="0"/>
              </a:rPr>
              <a:t>:	</a:t>
            </a:r>
            <a:r>
              <a:rPr lang="sv-SE" sz="2400" dirty="0" err="1" smtClean="0">
                <a:cs typeface="Times New Roman" pitchFamily="18" charset="0"/>
              </a:rPr>
              <a:t>corExp</a:t>
            </a:r>
            <a:r>
              <a:rPr lang="sv-SE" sz="2400" dirty="0" smtClean="0">
                <a:cs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1063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_PPT_2012_Svenska">
  <a:themeElements>
    <a:clrScheme name="Anpassad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FAFC7"/>
      </a:accent1>
      <a:accent2>
        <a:srgbClr val="C5BE00"/>
      </a:accent2>
      <a:accent3>
        <a:srgbClr val="B08DBC"/>
      </a:accent3>
      <a:accent4>
        <a:srgbClr val="E8AC02"/>
      </a:accent4>
      <a:accent5>
        <a:srgbClr val="E0DDD7"/>
      </a:accent5>
      <a:accent6>
        <a:srgbClr val="868688"/>
      </a:accent6>
      <a:hlink>
        <a:srgbClr val="1B52FF"/>
      </a:hlink>
      <a:folHlink>
        <a:srgbClr val="61A0FF"/>
      </a:folHlink>
    </a:clrScheme>
    <a:fontScheme name="Väsentlig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SLU_PPT_2012_Svenska</Template>
  <TotalTime>1614</TotalTime>
  <Words>645</Words>
  <Application>Microsoft Office PowerPoint</Application>
  <PresentationFormat>Bildspel på skärmen (4:3)</PresentationFormat>
  <Paragraphs>298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SLU_PPT_2012_Svenska</vt:lpstr>
      <vt:lpstr>Randomized block trials with spatial correlation</vt:lpstr>
      <vt:lpstr>Tobler’s first law of geography</vt:lpstr>
      <vt:lpstr>Example</vt:lpstr>
      <vt:lpstr>Randomized complete block model</vt:lpstr>
      <vt:lpstr>Randomized compete block analysis</vt:lpstr>
      <vt:lpstr>PowerPoint-presentation</vt:lpstr>
      <vt:lpstr>Model with spatial correlation</vt:lpstr>
      <vt:lpstr>Analysis using SAS</vt:lpstr>
      <vt:lpstr>Analysis using R</vt:lpstr>
      <vt:lpstr>PowerPoint-presentation</vt:lpstr>
      <vt:lpstr>How to choose correlation function?</vt:lpstr>
      <vt:lpstr>This is the one with the smallest AIC</vt:lpstr>
      <vt:lpstr>Analysis using the spherical correlation function</vt:lpstr>
      <vt:lpstr>Matérn correlation function</vt:lpstr>
      <vt:lpstr>Analysis using the Matérn correlation function</vt:lpstr>
      <vt:lpstr>PowerPoint-presentation</vt:lpstr>
      <vt:lpstr>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Johannes Forkman</dc:creator>
  <cp:lastModifiedBy>Johannes Forkman</cp:lastModifiedBy>
  <cp:revision>143</cp:revision>
  <dcterms:created xsi:type="dcterms:W3CDTF">2013-01-21T15:11:40Z</dcterms:created>
  <dcterms:modified xsi:type="dcterms:W3CDTF">2015-08-25T08:57:03Z</dcterms:modified>
</cp:coreProperties>
</file>