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93" r:id="rId2"/>
    <p:sldId id="271" r:id="rId3"/>
    <p:sldId id="306" r:id="rId4"/>
    <p:sldId id="280" r:id="rId5"/>
    <p:sldId id="281" r:id="rId6"/>
    <p:sldId id="275" r:id="rId7"/>
    <p:sldId id="282" r:id="rId8"/>
    <p:sldId id="296" r:id="rId9"/>
    <p:sldId id="297" r:id="rId10"/>
    <p:sldId id="294" r:id="rId11"/>
    <p:sldId id="292" r:id="rId12"/>
    <p:sldId id="307" r:id="rId13"/>
    <p:sldId id="309" r:id="rId14"/>
    <p:sldId id="302" r:id="rId15"/>
    <p:sldId id="283" r:id="rId16"/>
    <p:sldId id="310" r:id="rId17"/>
    <p:sldId id="295" r:id="rId18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829" autoAdjust="0"/>
  </p:normalViewPr>
  <p:slideViewPr>
    <p:cSldViewPr snapToGrid="0" snapToObjects="1">
      <p:cViewPr>
        <p:scale>
          <a:sx n="90" d="100"/>
          <a:sy n="90" d="100"/>
        </p:scale>
        <p:origin x="-1290" y="-6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6F4F0E-1A31-104D-B0FA-355F4FAAE021}" type="datetimeFigureOut">
              <a:rPr lang="sv-SE" smtClean="0"/>
              <a:t>2015-08-25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803034-0660-9D4C-9E4F-ED8597738A9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823103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EB9E54-0C17-4BEF-9E0E-C5800E9F7AEC}" type="datetimeFigureOut">
              <a:rPr lang="en-US" smtClean="0"/>
              <a:t>8/25/2015</a:t>
            </a:fld>
            <a:endParaRPr lang="en-US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8BB9EC-731D-49DE-A3E5-BA907102C1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021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Notera</a:t>
            </a:r>
            <a:r>
              <a:rPr lang="sv-SE" baseline="0" dirty="0" smtClean="0"/>
              <a:t> att </a:t>
            </a:r>
            <a:r>
              <a:rPr lang="sv-SE" baseline="0" dirty="0" err="1" smtClean="0"/>
              <a:t>subject</a:t>
            </a:r>
            <a:r>
              <a:rPr lang="sv-SE" baseline="0" dirty="0" smtClean="0"/>
              <a:t> är </a:t>
            </a:r>
            <a:r>
              <a:rPr lang="sv-SE" baseline="0" dirty="0" err="1" smtClean="0"/>
              <a:t>intercept</a:t>
            </a:r>
            <a:r>
              <a:rPr lang="sv-SE" baseline="0" dirty="0" smtClean="0"/>
              <a:t>, eftersom alla obs ligger på en rad.</a:t>
            </a:r>
            <a:endParaRPr lang="en-US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BB9EC-731D-49DE-A3E5-BA907102C1B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5821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The </a:t>
            </a:r>
            <a:r>
              <a:rPr lang="sv-SE" dirty="0" err="1" smtClean="0"/>
              <a:t>two</a:t>
            </a:r>
            <a:r>
              <a:rPr lang="sv-SE" baseline="0" dirty="0" smtClean="0"/>
              <a:t> programs </a:t>
            </a:r>
            <a:r>
              <a:rPr lang="sv-SE" baseline="0" dirty="0" err="1" smtClean="0"/>
              <a:t>rarely</a:t>
            </a:r>
            <a:r>
              <a:rPr lang="sv-SE" baseline="0" dirty="0" smtClean="0"/>
              <a:t> gives the same </a:t>
            </a:r>
            <a:r>
              <a:rPr lang="sv-SE" baseline="0" dirty="0" err="1" smtClean="0"/>
              <a:t>results</a:t>
            </a:r>
            <a:endParaRPr lang="en-US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BB9EC-731D-49DE-A3E5-BA907102C1B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19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In SAS,</a:t>
            </a:r>
            <a:r>
              <a:rPr lang="sv-SE" baseline="0" dirty="0" smtClean="0"/>
              <a:t> the parameters </a:t>
            </a:r>
            <a:r>
              <a:rPr lang="sv-SE" baseline="0" dirty="0" err="1" smtClean="0"/>
              <a:t>are</a:t>
            </a:r>
            <a:r>
              <a:rPr lang="sv-SE" baseline="0" dirty="0" smtClean="0"/>
              <a:t> the </a:t>
            </a:r>
            <a:r>
              <a:rPr lang="sv-SE" baseline="0" dirty="0" err="1" smtClean="0"/>
              <a:t>variances</a:t>
            </a:r>
            <a:r>
              <a:rPr lang="sv-SE" baseline="0" dirty="0" smtClean="0"/>
              <a:t> and the covariances</a:t>
            </a:r>
          </a:p>
          <a:p>
            <a:endParaRPr lang="en-US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BB9EC-731D-49DE-A3E5-BA907102C1B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6268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Bertil </a:t>
            </a:r>
            <a:r>
              <a:rPr lang="sv-SE" dirty="0" err="1" smtClean="0"/>
              <a:t>Matérn</a:t>
            </a:r>
            <a:r>
              <a:rPr lang="sv-SE" dirty="0" smtClean="0"/>
              <a:t> levde 1917-2007.</a:t>
            </a:r>
            <a:endParaRPr lang="en-US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BB9EC-731D-49DE-A3E5-BA907102C1B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862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 userDrawn="1"/>
        </p:nvSpPr>
        <p:spPr>
          <a:xfrm>
            <a:off x="0" y="1739900"/>
            <a:ext cx="9144000" cy="5118100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n>
                <a:noFill/>
              </a:ln>
            </a:endParaRPr>
          </a:p>
        </p:txBody>
      </p:sp>
      <p:sp>
        <p:nvSpPr>
          <p:cNvPr id="10" name="Rektangel 9"/>
          <p:cNvSpPr/>
          <p:nvPr userDrawn="1"/>
        </p:nvSpPr>
        <p:spPr>
          <a:xfrm>
            <a:off x="0" y="0"/>
            <a:ext cx="9144000" cy="17399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n>
                <a:noFill/>
              </a:ln>
            </a:endParaRPr>
          </a:p>
        </p:txBody>
      </p:sp>
      <p:pic>
        <p:nvPicPr>
          <p:cNvPr id="11" name="Bildobjekt 10" descr="slu_logo_hake_rgb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898900" cy="1739900"/>
          </a:xfrm>
          <a:prstGeom prst="rect">
            <a:avLst/>
          </a:prstGeom>
        </p:spPr>
      </p:pic>
      <p:sp>
        <p:nvSpPr>
          <p:cNvPr id="14" name="Rubrik 1"/>
          <p:cNvSpPr>
            <a:spLocks noGrp="1"/>
          </p:cNvSpPr>
          <p:nvPr>
            <p:ph type="ctrTitle"/>
          </p:nvPr>
        </p:nvSpPr>
        <p:spPr>
          <a:xfrm>
            <a:off x="1095729" y="2376455"/>
            <a:ext cx="7673510" cy="1470025"/>
          </a:xfrm>
        </p:spPr>
        <p:txBody>
          <a:bodyPr anchor="b"/>
          <a:lstStyle>
            <a:lvl1pPr>
              <a:defRPr b="0" cap="none" spc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15" name="Underrubrik 2"/>
          <p:cNvSpPr>
            <a:spLocks noGrp="1"/>
          </p:cNvSpPr>
          <p:nvPr>
            <p:ph type="subTitle" idx="1"/>
          </p:nvPr>
        </p:nvSpPr>
        <p:spPr>
          <a:xfrm>
            <a:off x="1106356" y="3846480"/>
            <a:ext cx="7678959" cy="988612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b="0" i="0" cap="none" spc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14274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llan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Johannes Forkman</a:t>
            </a:r>
            <a:endParaRPr lang="sv-SE" dirty="0"/>
          </a:p>
        </p:txBody>
      </p:sp>
      <p:sp>
        <p:nvSpPr>
          <p:cNvPr id="9" name="Rubrik 1"/>
          <p:cNvSpPr>
            <a:spLocks noGrp="1"/>
          </p:cNvSpPr>
          <p:nvPr>
            <p:ph type="title"/>
          </p:nvPr>
        </p:nvSpPr>
        <p:spPr>
          <a:xfrm>
            <a:off x="441700" y="2294194"/>
            <a:ext cx="8229600" cy="1999225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57912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Johannes Forkman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122676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 och innehåll (Svart)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>
            <a:lvl1pPr algn="l">
              <a:defRPr>
                <a:solidFill>
                  <a:schemeClr val="accent5"/>
                </a:solidFill>
              </a:defRPr>
            </a:lvl1pPr>
          </a:lstStyle>
          <a:p>
            <a:r>
              <a:rPr lang="en-US" smtClean="0"/>
              <a:t>Johannes Forkman</a:t>
            </a:r>
            <a:endParaRPr lang="sv-SE" dirty="0"/>
          </a:p>
        </p:txBody>
      </p:sp>
      <p:pic>
        <p:nvPicPr>
          <p:cNvPr id="5" name="Bildobjekt 4" descr="slu_logo_vit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17254" cy="1117254"/>
          </a:xfrm>
          <a:prstGeom prst="rect">
            <a:avLst/>
          </a:prstGeom>
        </p:spPr>
      </p:pic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457200" y="1512413"/>
            <a:ext cx="8229600" cy="802388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8" name="Platshållare för innehåll 2"/>
          <p:cNvSpPr>
            <a:spLocks noGrp="1"/>
          </p:cNvSpPr>
          <p:nvPr>
            <p:ph idx="1"/>
          </p:nvPr>
        </p:nvSpPr>
        <p:spPr>
          <a:xfrm>
            <a:off x="457200" y="2403214"/>
            <a:ext cx="8229600" cy="3722949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2088999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 och två innehållsdelar (Svart)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>
            <a:lvl1pPr algn="l">
              <a:defRPr>
                <a:solidFill>
                  <a:srgbClr val="E0DDD7"/>
                </a:solidFill>
              </a:defRPr>
            </a:lvl1pPr>
          </a:lstStyle>
          <a:p>
            <a:r>
              <a:rPr lang="en-US" smtClean="0"/>
              <a:t>Johannes Forkman</a:t>
            </a:r>
            <a:endParaRPr lang="sv-SE" dirty="0"/>
          </a:p>
        </p:txBody>
      </p:sp>
      <p:pic>
        <p:nvPicPr>
          <p:cNvPr id="9" name="Bildobjekt 8" descr="slu_logo_vit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17254" cy="1117254"/>
          </a:xfrm>
          <a:prstGeom prst="rect">
            <a:avLst/>
          </a:prstGeom>
        </p:spPr>
      </p:pic>
      <p:sp>
        <p:nvSpPr>
          <p:cNvPr id="10" name="Platshållare för innehåll 2"/>
          <p:cNvSpPr>
            <a:spLocks noGrp="1"/>
          </p:cNvSpPr>
          <p:nvPr>
            <p:ph idx="1"/>
          </p:nvPr>
        </p:nvSpPr>
        <p:spPr>
          <a:xfrm>
            <a:off x="457200" y="2403216"/>
            <a:ext cx="4038600" cy="3722948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</p:txBody>
      </p:sp>
      <p:sp>
        <p:nvSpPr>
          <p:cNvPr id="11" name="Platshållare för innehåll 2"/>
          <p:cNvSpPr>
            <a:spLocks noGrp="1"/>
          </p:cNvSpPr>
          <p:nvPr>
            <p:ph idx="12"/>
          </p:nvPr>
        </p:nvSpPr>
        <p:spPr>
          <a:xfrm>
            <a:off x="4648200" y="2403216"/>
            <a:ext cx="4038600" cy="3722947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</p:txBody>
      </p:sp>
      <p:sp>
        <p:nvSpPr>
          <p:cNvPr id="12" name="Rubrik 1"/>
          <p:cNvSpPr>
            <a:spLocks noGrp="1"/>
          </p:cNvSpPr>
          <p:nvPr>
            <p:ph type="title"/>
          </p:nvPr>
        </p:nvSpPr>
        <p:spPr>
          <a:xfrm>
            <a:off x="457200" y="1512413"/>
            <a:ext cx="8229600" cy="802388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634496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(Svart)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5" descr="slu_logo_vit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17254" cy="1117254"/>
          </a:xfrm>
          <a:prstGeom prst="rect">
            <a:avLst/>
          </a:prstGeom>
        </p:spPr>
      </p:pic>
      <p:sp>
        <p:nvSpPr>
          <p:cNvPr id="8" name="Platshållare för bild 13"/>
          <p:cNvSpPr>
            <a:spLocks noGrp="1"/>
          </p:cNvSpPr>
          <p:nvPr>
            <p:ph type="pic" sz="quarter" idx="12"/>
          </p:nvPr>
        </p:nvSpPr>
        <p:spPr>
          <a:xfrm>
            <a:off x="144680" y="1165439"/>
            <a:ext cx="8849616" cy="4930406"/>
          </a:xfrm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5" name="Platshållare för text 15"/>
          <p:cNvSpPr>
            <a:spLocks noGrp="1"/>
          </p:cNvSpPr>
          <p:nvPr>
            <p:ph type="body" sz="quarter" idx="13" hasCustomPrompt="1"/>
          </p:nvPr>
        </p:nvSpPr>
        <p:spPr>
          <a:xfrm>
            <a:off x="47267" y="6173787"/>
            <a:ext cx="8342131" cy="365125"/>
          </a:xfrm>
        </p:spPr>
        <p:txBody>
          <a:bodyPr>
            <a:noAutofit/>
          </a:bodyPr>
          <a:lstStyle>
            <a:lvl1pPr marL="0" indent="0">
              <a:buNone/>
              <a:defRPr sz="1600" b="0" i="0">
                <a:latin typeface="Arial"/>
                <a:cs typeface="Arial"/>
              </a:defRPr>
            </a:lvl1pPr>
            <a:lvl2pPr>
              <a:defRPr sz="1600" b="0" i="0">
                <a:latin typeface="Arial Narrow"/>
                <a:cs typeface="Arial Narrow"/>
              </a:defRPr>
            </a:lvl2pPr>
            <a:lvl3pPr>
              <a:defRPr sz="1600" b="0" i="0">
                <a:latin typeface="Arial Narrow"/>
                <a:cs typeface="Arial Narrow"/>
              </a:defRPr>
            </a:lvl3pPr>
            <a:lvl4pPr>
              <a:defRPr sz="1600" b="0" i="0">
                <a:latin typeface="Arial Narrow"/>
                <a:cs typeface="Arial Narrow"/>
              </a:defRPr>
            </a:lvl4pPr>
            <a:lvl5pPr>
              <a:defRPr sz="1600" b="0" i="0">
                <a:latin typeface="Arial Narrow"/>
                <a:cs typeface="Arial Narrow"/>
              </a:defRPr>
            </a:lvl5pPr>
          </a:lstStyle>
          <a:p>
            <a:pPr lvl="0"/>
            <a:r>
              <a:rPr lang="sv-SE" dirty="0" smtClean="0"/>
              <a:t>Bildtext</a:t>
            </a:r>
          </a:p>
        </p:txBody>
      </p:sp>
    </p:spTree>
    <p:extLst>
      <p:ext uri="{BB962C8B-B14F-4D97-AF65-F5344CB8AC3E}">
        <p14:creationId xmlns:p14="http://schemas.microsoft.com/office/powerpoint/2010/main" val="5474894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Bild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13"/>
          <p:cNvSpPr>
            <a:spLocks noGrp="1"/>
          </p:cNvSpPr>
          <p:nvPr>
            <p:ph type="pic" sz="quarter" idx="15"/>
          </p:nvPr>
        </p:nvSpPr>
        <p:spPr>
          <a:xfrm>
            <a:off x="144680" y="3713332"/>
            <a:ext cx="4332374" cy="2382513"/>
          </a:xfrm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8" name="Platshållare för bild 13"/>
          <p:cNvSpPr>
            <a:spLocks noGrp="1"/>
          </p:cNvSpPr>
          <p:nvPr>
            <p:ph type="pic" sz="quarter" idx="16"/>
          </p:nvPr>
        </p:nvSpPr>
        <p:spPr>
          <a:xfrm>
            <a:off x="4677998" y="3713332"/>
            <a:ext cx="4316297" cy="2382513"/>
          </a:xfrm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9" name="Platshållare för bild 13"/>
          <p:cNvSpPr>
            <a:spLocks noGrp="1"/>
          </p:cNvSpPr>
          <p:nvPr>
            <p:ph type="pic" sz="quarter" idx="18"/>
          </p:nvPr>
        </p:nvSpPr>
        <p:spPr>
          <a:xfrm>
            <a:off x="144680" y="1157407"/>
            <a:ext cx="4332374" cy="2382513"/>
          </a:xfrm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0" name="Platshållare för bild 13"/>
          <p:cNvSpPr>
            <a:spLocks noGrp="1"/>
          </p:cNvSpPr>
          <p:nvPr>
            <p:ph type="pic" sz="quarter" idx="19"/>
          </p:nvPr>
        </p:nvSpPr>
        <p:spPr>
          <a:xfrm>
            <a:off x="4677998" y="1157407"/>
            <a:ext cx="4316297" cy="2382513"/>
          </a:xfrm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5"/>
          <p:cNvSpPr>
            <a:spLocks noGrp="1"/>
          </p:cNvSpPr>
          <p:nvPr>
            <p:ph type="body" sz="quarter" idx="13" hasCustomPrompt="1"/>
          </p:nvPr>
        </p:nvSpPr>
        <p:spPr>
          <a:xfrm>
            <a:off x="47267" y="6173787"/>
            <a:ext cx="8342131" cy="365125"/>
          </a:xfrm>
        </p:spPr>
        <p:txBody>
          <a:bodyPr>
            <a:noAutofit/>
          </a:bodyPr>
          <a:lstStyle>
            <a:lvl1pPr marL="0" indent="0">
              <a:buNone/>
              <a:defRPr sz="1600" b="0" i="0">
                <a:latin typeface="Arial"/>
                <a:cs typeface="Arial"/>
              </a:defRPr>
            </a:lvl1pPr>
            <a:lvl2pPr>
              <a:defRPr sz="1600" b="0" i="0">
                <a:latin typeface="Arial Narrow"/>
                <a:cs typeface="Arial Narrow"/>
              </a:defRPr>
            </a:lvl2pPr>
            <a:lvl3pPr>
              <a:defRPr sz="1600" b="0" i="0">
                <a:latin typeface="Arial Narrow"/>
                <a:cs typeface="Arial Narrow"/>
              </a:defRPr>
            </a:lvl3pPr>
            <a:lvl4pPr>
              <a:defRPr sz="1600" b="0" i="0">
                <a:latin typeface="Arial Narrow"/>
                <a:cs typeface="Arial Narrow"/>
              </a:defRPr>
            </a:lvl4pPr>
            <a:lvl5pPr>
              <a:defRPr sz="1600" b="0" i="0">
                <a:latin typeface="Arial Narrow"/>
                <a:cs typeface="Arial Narrow"/>
              </a:defRPr>
            </a:lvl5pPr>
          </a:lstStyle>
          <a:p>
            <a:pPr lvl="0"/>
            <a:r>
              <a:rPr lang="sv-SE" dirty="0" smtClean="0"/>
              <a:t>Bildtext</a:t>
            </a:r>
          </a:p>
        </p:txBody>
      </p:sp>
      <p:pic>
        <p:nvPicPr>
          <p:cNvPr id="12" name="Bildobjekt 11" descr="slu_logo_vit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17254" cy="1117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06777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ellanrubrik (Svart)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41700" y="2294194"/>
            <a:ext cx="8229600" cy="1999225"/>
          </a:xfrm>
        </p:spPr>
        <p:txBody>
          <a:bodyPr anchor="ctr"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7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>
            <a:lvl1pPr algn="l">
              <a:defRPr>
                <a:solidFill>
                  <a:srgbClr val="E0DDD7"/>
                </a:solidFill>
              </a:defRPr>
            </a:lvl1pPr>
          </a:lstStyle>
          <a:p>
            <a:r>
              <a:rPr lang="en-US" smtClean="0"/>
              <a:t>Johannes Forkman</a:t>
            </a:r>
            <a:endParaRPr lang="sv-SE" dirty="0"/>
          </a:p>
        </p:txBody>
      </p:sp>
      <p:pic>
        <p:nvPicPr>
          <p:cNvPr id="6" name="Bildobjekt 5" descr="slu_logo_vit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17254" cy="1117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78832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om sida (Svart)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>
            <a:lvl1pPr algn="l">
              <a:defRPr>
                <a:solidFill>
                  <a:srgbClr val="E0DDD7"/>
                </a:solidFill>
              </a:defRPr>
            </a:lvl1pPr>
          </a:lstStyle>
          <a:p>
            <a:r>
              <a:rPr lang="en-US" smtClean="0"/>
              <a:t>Johannes Forkman</a:t>
            </a:r>
            <a:endParaRPr lang="sv-SE" dirty="0"/>
          </a:p>
        </p:txBody>
      </p:sp>
      <p:pic>
        <p:nvPicPr>
          <p:cNvPr id="6" name="Bildobjekt 5" descr="slu_logo_vit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17254" cy="1117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24401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162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 userDrawn="1"/>
        </p:nvSpPr>
        <p:spPr>
          <a:xfrm>
            <a:off x="0" y="1739900"/>
            <a:ext cx="9144000" cy="5118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n>
                <a:noFill/>
              </a:ln>
            </a:endParaRPr>
          </a:p>
        </p:txBody>
      </p:sp>
      <p:sp>
        <p:nvSpPr>
          <p:cNvPr id="10" name="Rektangel 9"/>
          <p:cNvSpPr/>
          <p:nvPr userDrawn="1"/>
        </p:nvSpPr>
        <p:spPr>
          <a:xfrm>
            <a:off x="0" y="0"/>
            <a:ext cx="9144000" cy="17399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n>
                <a:noFill/>
              </a:ln>
            </a:endParaRPr>
          </a:p>
        </p:txBody>
      </p:sp>
      <p:pic>
        <p:nvPicPr>
          <p:cNvPr id="11" name="Bildobjekt 10" descr="slu_logo_hake_rgb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898900" cy="1739900"/>
          </a:xfrm>
          <a:prstGeom prst="rect">
            <a:avLst/>
          </a:prstGeom>
        </p:spPr>
      </p:pic>
      <p:sp>
        <p:nvSpPr>
          <p:cNvPr id="7" name="Rubrik 1"/>
          <p:cNvSpPr>
            <a:spLocks noGrp="1"/>
          </p:cNvSpPr>
          <p:nvPr>
            <p:ph type="ctrTitle"/>
          </p:nvPr>
        </p:nvSpPr>
        <p:spPr>
          <a:xfrm>
            <a:off x="1095729" y="2376455"/>
            <a:ext cx="7673510" cy="1470025"/>
          </a:xfrm>
        </p:spPr>
        <p:txBody>
          <a:bodyPr anchor="b"/>
          <a:lstStyle>
            <a:lvl1pPr>
              <a:defRPr b="0" cap="none" spc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8" name="Underrubrik 2"/>
          <p:cNvSpPr>
            <a:spLocks noGrp="1"/>
          </p:cNvSpPr>
          <p:nvPr>
            <p:ph type="subTitle" idx="1"/>
          </p:nvPr>
        </p:nvSpPr>
        <p:spPr>
          <a:xfrm>
            <a:off x="1106356" y="3846480"/>
            <a:ext cx="7678959" cy="988612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b="0" i="0" cap="none" spc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76206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 userDrawn="1"/>
        </p:nvSpPr>
        <p:spPr>
          <a:xfrm>
            <a:off x="0" y="1739900"/>
            <a:ext cx="9144000" cy="51181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n>
                <a:noFill/>
              </a:ln>
            </a:endParaRPr>
          </a:p>
        </p:txBody>
      </p:sp>
      <p:sp>
        <p:nvSpPr>
          <p:cNvPr id="10" name="Rektangel 9"/>
          <p:cNvSpPr/>
          <p:nvPr userDrawn="1"/>
        </p:nvSpPr>
        <p:spPr>
          <a:xfrm>
            <a:off x="0" y="0"/>
            <a:ext cx="9144000" cy="17399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n>
                <a:noFill/>
              </a:ln>
            </a:endParaRPr>
          </a:p>
        </p:txBody>
      </p:sp>
      <p:pic>
        <p:nvPicPr>
          <p:cNvPr id="11" name="Bildobjekt 10" descr="slu_logo_hake_rgb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898900" cy="1739900"/>
          </a:xfrm>
          <a:prstGeom prst="rect">
            <a:avLst/>
          </a:prstGeom>
        </p:spPr>
      </p:pic>
      <p:sp>
        <p:nvSpPr>
          <p:cNvPr id="7" name="Rubrik 1"/>
          <p:cNvSpPr>
            <a:spLocks noGrp="1"/>
          </p:cNvSpPr>
          <p:nvPr>
            <p:ph type="ctrTitle"/>
          </p:nvPr>
        </p:nvSpPr>
        <p:spPr>
          <a:xfrm>
            <a:off x="1095729" y="2376455"/>
            <a:ext cx="7673510" cy="1470025"/>
          </a:xfrm>
        </p:spPr>
        <p:txBody>
          <a:bodyPr anchor="b"/>
          <a:lstStyle>
            <a:lvl1pPr>
              <a:defRPr b="0" cap="none" spc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8" name="Underrubrik 2"/>
          <p:cNvSpPr>
            <a:spLocks noGrp="1"/>
          </p:cNvSpPr>
          <p:nvPr>
            <p:ph type="subTitle" idx="1"/>
          </p:nvPr>
        </p:nvSpPr>
        <p:spPr>
          <a:xfrm>
            <a:off x="1106356" y="3846480"/>
            <a:ext cx="7678959" cy="988612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b="0" i="0" cap="none" spc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86534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 userDrawn="1"/>
        </p:nvSpPr>
        <p:spPr>
          <a:xfrm>
            <a:off x="0" y="1739900"/>
            <a:ext cx="9144000" cy="5118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n>
                <a:noFill/>
              </a:ln>
            </a:endParaRPr>
          </a:p>
        </p:txBody>
      </p:sp>
      <p:sp>
        <p:nvSpPr>
          <p:cNvPr id="10" name="Rektangel 9"/>
          <p:cNvSpPr/>
          <p:nvPr userDrawn="1"/>
        </p:nvSpPr>
        <p:spPr>
          <a:xfrm>
            <a:off x="0" y="0"/>
            <a:ext cx="9144000" cy="17399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n>
                <a:noFill/>
              </a:ln>
            </a:endParaRPr>
          </a:p>
        </p:txBody>
      </p:sp>
      <p:pic>
        <p:nvPicPr>
          <p:cNvPr id="11" name="Bildobjekt 10" descr="slu_logo_hake_rgb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898900" cy="1739900"/>
          </a:xfrm>
          <a:prstGeom prst="rect">
            <a:avLst/>
          </a:prstGeom>
        </p:spPr>
      </p:pic>
      <p:sp>
        <p:nvSpPr>
          <p:cNvPr id="7" name="Rubrik 1"/>
          <p:cNvSpPr>
            <a:spLocks noGrp="1"/>
          </p:cNvSpPr>
          <p:nvPr>
            <p:ph type="ctrTitle"/>
          </p:nvPr>
        </p:nvSpPr>
        <p:spPr>
          <a:xfrm>
            <a:off x="1095729" y="2376455"/>
            <a:ext cx="7673510" cy="1470025"/>
          </a:xfrm>
        </p:spPr>
        <p:txBody>
          <a:bodyPr anchor="b"/>
          <a:lstStyle>
            <a:lvl1pPr>
              <a:defRPr b="0" cap="none" spc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8" name="Underrubrik 2"/>
          <p:cNvSpPr>
            <a:spLocks noGrp="1"/>
          </p:cNvSpPr>
          <p:nvPr>
            <p:ph type="subTitle" idx="1"/>
          </p:nvPr>
        </p:nvSpPr>
        <p:spPr>
          <a:xfrm>
            <a:off x="1106356" y="3846480"/>
            <a:ext cx="7678959" cy="988612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b="0" i="0" cap="none" spc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36881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 userDrawn="1"/>
        </p:nvSpPr>
        <p:spPr>
          <a:xfrm>
            <a:off x="0" y="1739900"/>
            <a:ext cx="9144000" cy="51181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n>
                <a:noFill/>
              </a:ln>
            </a:endParaRPr>
          </a:p>
        </p:txBody>
      </p:sp>
      <p:sp>
        <p:nvSpPr>
          <p:cNvPr id="10" name="Rektangel 9"/>
          <p:cNvSpPr/>
          <p:nvPr userDrawn="1"/>
        </p:nvSpPr>
        <p:spPr>
          <a:xfrm>
            <a:off x="0" y="0"/>
            <a:ext cx="9144000" cy="17399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n>
                <a:noFill/>
              </a:ln>
            </a:endParaRPr>
          </a:p>
        </p:txBody>
      </p:sp>
      <p:pic>
        <p:nvPicPr>
          <p:cNvPr id="11" name="Bildobjekt 10" descr="slu_logo_hake_rgb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898900" cy="1739900"/>
          </a:xfrm>
          <a:prstGeom prst="rect">
            <a:avLst/>
          </a:prstGeom>
        </p:spPr>
      </p:pic>
      <p:sp>
        <p:nvSpPr>
          <p:cNvPr id="7" name="Rubrik 1"/>
          <p:cNvSpPr>
            <a:spLocks noGrp="1"/>
          </p:cNvSpPr>
          <p:nvPr>
            <p:ph type="ctrTitle"/>
          </p:nvPr>
        </p:nvSpPr>
        <p:spPr>
          <a:xfrm>
            <a:off x="1095729" y="2376455"/>
            <a:ext cx="7673510" cy="1470025"/>
          </a:xfrm>
        </p:spPr>
        <p:txBody>
          <a:bodyPr anchor="b"/>
          <a:lstStyle>
            <a:lvl1pPr>
              <a:defRPr b="0" cap="none" spc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8" name="Underrubrik 2"/>
          <p:cNvSpPr>
            <a:spLocks noGrp="1"/>
          </p:cNvSpPr>
          <p:nvPr>
            <p:ph type="subTitle" idx="1"/>
          </p:nvPr>
        </p:nvSpPr>
        <p:spPr>
          <a:xfrm>
            <a:off x="1106356" y="3846480"/>
            <a:ext cx="7678959" cy="988612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b="0" i="0" cap="none" spc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76922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1512413"/>
            <a:ext cx="8229600" cy="802388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2403214"/>
            <a:ext cx="8229600" cy="3722949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</p:txBody>
      </p:sp>
      <p:sp>
        <p:nvSpPr>
          <p:cNvPr id="7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Johannes Forkman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60580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Johannes Forkman</a:t>
            </a:r>
            <a:endParaRPr lang="sv-SE" dirty="0"/>
          </a:p>
        </p:txBody>
      </p:sp>
      <p:sp>
        <p:nvSpPr>
          <p:cNvPr id="7" name="Platshållare för innehåll 2"/>
          <p:cNvSpPr>
            <a:spLocks noGrp="1"/>
          </p:cNvSpPr>
          <p:nvPr>
            <p:ph idx="1"/>
          </p:nvPr>
        </p:nvSpPr>
        <p:spPr>
          <a:xfrm>
            <a:off x="457200" y="2403216"/>
            <a:ext cx="4038600" cy="3722948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</p:txBody>
      </p:sp>
      <p:sp>
        <p:nvSpPr>
          <p:cNvPr id="8" name="Platshållare för innehåll 2"/>
          <p:cNvSpPr>
            <a:spLocks noGrp="1"/>
          </p:cNvSpPr>
          <p:nvPr>
            <p:ph idx="12"/>
          </p:nvPr>
        </p:nvSpPr>
        <p:spPr>
          <a:xfrm>
            <a:off x="4648200" y="2403216"/>
            <a:ext cx="4038600" cy="3722947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</p:txBody>
      </p:sp>
      <p:sp>
        <p:nvSpPr>
          <p:cNvPr id="9" name="Rubrik 1"/>
          <p:cNvSpPr>
            <a:spLocks noGrp="1"/>
          </p:cNvSpPr>
          <p:nvPr>
            <p:ph type="title"/>
          </p:nvPr>
        </p:nvSpPr>
        <p:spPr>
          <a:xfrm>
            <a:off x="457200" y="1512413"/>
            <a:ext cx="8229600" cy="802388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66674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13"/>
          <p:cNvSpPr>
            <a:spLocks noGrp="1"/>
          </p:cNvSpPr>
          <p:nvPr>
            <p:ph type="pic" sz="quarter" idx="12"/>
          </p:nvPr>
        </p:nvSpPr>
        <p:spPr>
          <a:xfrm>
            <a:off x="144680" y="1165439"/>
            <a:ext cx="8849616" cy="4930406"/>
          </a:xfrm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5" name="Platshållare för text 15"/>
          <p:cNvSpPr>
            <a:spLocks noGrp="1"/>
          </p:cNvSpPr>
          <p:nvPr>
            <p:ph type="body" sz="quarter" idx="13" hasCustomPrompt="1"/>
          </p:nvPr>
        </p:nvSpPr>
        <p:spPr>
          <a:xfrm>
            <a:off x="47267" y="6173787"/>
            <a:ext cx="8342131" cy="365125"/>
          </a:xfrm>
        </p:spPr>
        <p:txBody>
          <a:bodyPr>
            <a:noAutofit/>
          </a:bodyPr>
          <a:lstStyle>
            <a:lvl1pPr marL="0" indent="0">
              <a:buNone/>
              <a:defRPr sz="1600" b="0" i="0">
                <a:latin typeface="Arial"/>
                <a:cs typeface="Arial"/>
              </a:defRPr>
            </a:lvl1pPr>
            <a:lvl2pPr>
              <a:defRPr sz="1600" b="0" i="0">
                <a:latin typeface="Arial Narrow"/>
                <a:cs typeface="Arial Narrow"/>
              </a:defRPr>
            </a:lvl2pPr>
            <a:lvl3pPr>
              <a:defRPr sz="1600" b="0" i="0">
                <a:latin typeface="Arial Narrow"/>
                <a:cs typeface="Arial Narrow"/>
              </a:defRPr>
            </a:lvl3pPr>
            <a:lvl4pPr>
              <a:defRPr sz="1600" b="0" i="0">
                <a:latin typeface="Arial Narrow"/>
                <a:cs typeface="Arial Narrow"/>
              </a:defRPr>
            </a:lvl4pPr>
            <a:lvl5pPr>
              <a:defRPr sz="1600" b="0" i="0">
                <a:latin typeface="Arial Narrow"/>
                <a:cs typeface="Arial Narrow"/>
              </a:defRPr>
            </a:lvl5pPr>
          </a:lstStyle>
          <a:p>
            <a:pPr lvl="0"/>
            <a:r>
              <a:rPr lang="sv-SE" dirty="0" smtClean="0"/>
              <a:t>Bildtext</a:t>
            </a:r>
          </a:p>
        </p:txBody>
      </p:sp>
    </p:spTree>
    <p:extLst>
      <p:ext uri="{BB962C8B-B14F-4D97-AF65-F5344CB8AC3E}">
        <p14:creationId xmlns:p14="http://schemas.microsoft.com/office/powerpoint/2010/main" val="22217498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13"/>
          <p:cNvSpPr>
            <a:spLocks noGrp="1"/>
          </p:cNvSpPr>
          <p:nvPr>
            <p:ph type="pic" sz="quarter" idx="15"/>
          </p:nvPr>
        </p:nvSpPr>
        <p:spPr>
          <a:xfrm>
            <a:off x="144680" y="3713332"/>
            <a:ext cx="4332374" cy="2382513"/>
          </a:xfrm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8" name="Platshållare för bild 13"/>
          <p:cNvSpPr>
            <a:spLocks noGrp="1"/>
          </p:cNvSpPr>
          <p:nvPr>
            <p:ph type="pic" sz="quarter" idx="16"/>
          </p:nvPr>
        </p:nvSpPr>
        <p:spPr>
          <a:xfrm>
            <a:off x="4677998" y="3713332"/>
            <a:ext cx="4316297" cy="2382513"/>
          </a:xfrm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9" name="Platshållare för bild 13"/>
          <p:cNvSpPr>
            <a:spLocks noGrp="1"/>
          </p:cNvSpPr>
          <p:nvPr>
            <p:ph type="pic" sz="quarter" idx="18"/>
          </p:nvPr>
        </p:nvSpPr>
        <p:spPr>
          <a:xfrm>
            <a:off x="144680" y="1157407"/>
            <a:ext cx="4332374" cy="2382513"/>
          </a:xfrm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0" name="Platshållare för bild 13"/>
          <p:cNvSpPr>
            <a:spLocks noGrp="1"/>
          </p:cNvSpPr>
          <p:nvPr>
            <p:ph type="pic" sz="quarter" idx="19"/>
          </p:nvPr>
        </p:nvSpPr>
        <p:spPr>
          <a:xfrm>
            <a:off x="4677998" y="1157407"/>
            <a:ext cx="4316297" cy="2382513"/>
          </a:xfrm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5"/>
          <p:cNvSpPr>
            <a:spLocks noGrp="1"/>
          </p:cNvSpPr>
          <p:nvPr>
            <p:ph type="body" sz="quarter" idx="13" hasCustomPrompt="1"/>
          </p:nvPr>
        </p:nvSpPr>
        <p:spPr>
          <a:xfrm>
            <a:off x="47267" y="6173787"/>
            <a:ext cx="8342131" cy="365125"/>
          </a:xfrm>
        </p:spPr>
        <p:txBody>
          <a:bodyPr>
            <a:noAutofit/>
          </a:bodyPr>
          <a:lstStyle>
            <a:lvl1pPr marL="0" indent="0">
              <a:buNone/>
              <a:defRPr sz="1600" b="0" i="0">
                <a:latin typeface="Arial"/>
                <a:cs typeface="Arial"/>
              </a:defRPr>
            </a:lvl1pPr>
            <a:lvl2pPr>
              <a:defRPr sz="1600" b="0" i="0">
                <a:latin typeface="Arial Narrow"/>
                <a:cs typeface="Arial Narrow"/>
              </a:defRPr>
            </a:lvl2pPr>
            <a:lvl3pPr>
              <a:defRPr sz="1600" b="0" i="0">
                <a:latin typeface="Arial Narrow"/>
                <a:cs typeface="Arial Narrow"/>
              </a:defRPr>
            </a:lvl3pPr>
            <a:lvl4pPr>
              <a:defRPr sz="1600" b="0" i="0">
                <a:latin typeface="Arial Narrow"/>
                <a:cs typeface="Arial Narrow"/>
              </a:defRPr>
            </a:lvl4pPr>
            <a:lvl5pPr>
              <a:defRPr sz="1600" b="0" i="0">
                <a:latin typeface="Arial Narrow"/>
                <a:cs typeface="Arial Narrow"/>
              </a:defRPr>
            </a:lvl5pPr>
          </a:lstStyle>
          <a:p>
            <a:pPr lvl="0"/>
            <a:r>
              <a:rPr lang="sv-SE" dirty="0" smtClean="0"/>
              <a:t>Bildtext</a:t>
            </a:r>
          </a:p>
        </p:txBody>
      </p:sp>
    </p:spTree>
    <p:extLst>
      <p:ext uri="{BB962C8B-B14F-4D97-AF65-F5344CB8AC3E}">
        <p14:creationId xmlns:p14="http://schemas.microsoft.com/office/powerpoint/2010/main" val="41368127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1512413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2780976"/>
            <a:ext cx="8229600" cy="33451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6"/>
                </a:solidFill>
              </a:defRPr>
            </a:lvl1pPr>
          </a:lstStyle>
          <a:p>
            <a:r>
              <a:rPr lang="en-US" smtClean="0"/>
              <a:t>Johannes Forkman</a:t>
            </a:r>
            <a:endParaRPr lang="sv-SE"/>
          </a:p>
        </p:txBody>
      </p:sp>
      <p:pic>
        <p:nvPicPr>
          <p:cNvPr id="7" name="Bildobjekt 6" descr="slu_logo_rgb.eps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17254" cy="1117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052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7" r:id="rId3"/>
    <p:sldLayoutId id="2147483658" r:id="rId4"/>
    <p:sldLayoutId id="2147483668" r:id="rId5"/>
    <p:sldLayoutId id="2147483650" r:id="rId6"/>
    <p:sldLayoutId id="2147483655" r:id="rId7"/>
    <p:sldLayoutId id="2147483663" r:id="rId8"/>
    <p:sldLayoutId id="2147483664" r:id="rId9"/>
    <p:sldLayoutId id="2147483653" r:id="rId10"/>
    <p:sldLayoutId id="2147483666" r:id="rId11"/>
    <p:sldLayoutId id="2147483660" r:id="rId12"/>
    <p:sldLayoutId id="2147483661" r:id="rId13"/>
    <p:sldLayoutId id="2147483654" r:id="rId14"/>
    <p:sldLayoutId id="2147483669" r:id="rId15"/>
    <p:sldLayoutId id="2147483662" r:id="rId16"/>
    <p:sldLayoutId id="2147483667" r:id="rId17"/>
    <p:sldLayoutId id="2147483670" r:id="rId18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lnSpc>
          <a:spcPct val="110000"/>
        </a:lnSpc>
        <a:spcBef>
          <a:spcPct val="20000"/>
        </a:spcBef>
        <a:buClr>
          <a:schemeClr val="accent6"/>
        </a:buClr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lnSpc>
          <a:spcPct val="110000"/>
        </a:lnSpc>
        <a:spcBef>
          <a:spcPct val="20000"/>
        </a:spcBef>
        <a:buClr>
          <a:schemeClr val="accent6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lnSpc>
          <a:spcPct val="110000"/>
        </a:lnSpc>
        <a:spcBef>
          <a:spcPct val="20000"/>
        </a:spcBef>
        <a:buClr>
          <a:schemeClr val="accent6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80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err="1" smtClean="0"/>
              <a:t>Randomized</a:t>
            </a:r>
            <a:r>
              <a:rPr lang="sv-SE" dirty="0" smtClean="0"/>
              <a:t> block </a:t>
            </a:r>
            <a:r>
              <a:rPr lang="sv-SE" dirty="0" err="1" smtClean="0"/>
              <a:t>trials</a:t>
            </a:r>
            <a:r>
              <a:rPr lang="sv-SE" dirty="0" smtClean="0"/>
              <a:t> </a:t>
            </a:r>
            <a:r>
              <a:rPr lang="sv-SE" dirty="0" err="1" smtClean="0"/>
              <a:t>with</a:t>
            </a:r>
            <a:r>
              <a:rPr lang="sv-SE" dirty="0" smtClean="0"/>
              <a:t> spatial </a:t>
            </a:r>
            <a:r>
              <a:rPr lang="sv-SE" dirty="0" err="1" smtClean="0"/>
              <a:t>correlation</a:t>
            </a:r>
            <a:endParaRPr lang="sv-SE" dirty="0"/>
          </a:p>
        </p:txBody>
      </p:sp>
      <p:sp>
        <p:nvSpPr>
          <p:cNvPr id="6" name="textruta 5"/>
          <p:cNvSpPr txBox="1"/>
          <p:nvPr/>
        </p:nvSpPr>
        <p:spPr>
          <a:xfrm>
            <a:off x="1106356" y="5645290"/>
            <a:ext cx="489108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Workshop in Mixed </a:t>
            </a:r>
            <a:r>
              <a:rPr lang="sv-SE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Models</a:t>
            </a:r>
            <a:endParaRPr lang="sv-SE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sv-SE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Umeå, August 27-28, 2015</a:t>
            </a:r>
          </a:p>
          <a:p>
            <a:r>
              <a:rPr lang="sv-SE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Johannes Forkman, </a:t>
            </a:r>
            <a:r>
              <a:rPr lang="sv-SE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Field</a:t>
            </a:r>
            <a:r>
              <a:rPr lang="sv-SE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Research </a:t>
            </a:r>
            <a:r>
              <a:rPr lang="sv-SE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Unit</a:t>
            </a:r>
            <a:r>
              <a:rPr lang="sv-SE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SLU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5101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33363"/>
            <a:ext cx="6400800" cy="639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6988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44549" y="1512413"/>
            <a:ext cx="8229600" cy="1143000"/>
          </a:xfrm>
        </p:spPr>
        <p:txBody>
          <a:bodyPr/>
          <a:lstStyle/>
          <a:p>
            <a:r>
              <a:rPr lang="sv-SE" dirty="0" err="1" smtClean="0"/>
              <a:t>How</a:t>
            </a:r>
            <a:r>
              <a:rPr lang="sv-SE" dirty="0" smtClean="0"/>
              <a:t> </a:t>
            </a:r>
            <a:r>
              <a:rPr lang="sv-SE" dirty="0" err="1" smtClean="0"/>
              <a:t>to</a:t>
            </a:r>
            <a:r>
              <a:rPr lang="sv-SE" dirty="0" smtClean="0"/>
              <a:t> </a:t>
            </a:r>
            <a:r>
              <a:rPr lang="sv-SE" dirty="0" err="1" smtClean="0"/>
              <a:t>choose</a:t>
            </a:r>
            <a:r>
              <a:rPr lang="sv-SE" dirty="0" smtClean="0"/>
              <a:t> </a:t>
            </a:r>
            <a:r>
              <a:rPr lang="sv-SE" dirty="0" err="1" smtClean="0"/>
              <a:t>correlation</a:t>
            </a:r>
            <a:r>
              <a:rPr lang="sv-SE" dirty="0" smtClean="0"/>
              <a:t> </a:t>
            </a:r>
            <a:r>
              <a:rPr lang="sv-SE" dirty="0" err="1" smtClean="0"/>
              <a:t>function</a:t>
            </a:r>
            <a:r>
              <a:rPr lang="sv-SE" dirty="0" smtClean="0"/>
              <a:t>?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ktangel 2"/>
              <p:cNvSpPr/>
              <p:nvPr/>
            </p:nvSpPr>
            <p:spPr>
              <a:xfrm>
                <a:off x="244549" y="2956433"/>
                <a:ext cx="8750595" cy="260379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80000"/>
                  </a:lnSpc>
                </a:pPr>
                <a:r>
                  <a:rPr lang="en-GB" sz="2400" dirty="0" smtClean="0"/>
                  <a:t>The Akaike information criterion</a:t>
                </a:r>
              </a:p>
              <a:p>
                <a:pPr>
                  <a:lnSpc>
                    <a:spcPct val="80000"/>
                  </a:lnSpc>
                </a:pPr>
                <a:endParaRPr lang="en-GB" sz="2400" dirty="0" smtClean="0"/>
              </a:p>
              <a:p>
                <a:pPr>
                  <a:lnSpc>
                    <a:spcPct val="8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v-SE" sz="3600" b="0" i="1" smtClean="0">
                          <a:latin typeface="Cambria Math"/>
                        </a:rPr>
                        <m:t>𝐴𝐼𝐶</m:t>
                      </m:r>
                      <m:r>
                        <a:rPr lang="sv-SE" sz="3600" b="0" i="1" smtClean="0">
                          <a:latin typeface="Cambria Math"/>
                        </a:rPr>
                        <m:t>=−2</m:t>
                      </m:r>
                      <m:r>
                        <a:rPr lang="sv-SE" sz="3600" b="0" i="1" smtClean="0">
                          <a:latin typeface="Cambria Math"/>
                        </a:rPr>
                        <m:t>𝐿</m:t>
                      </m:r>
                      <m:r>
                        <a:rPr lang="sv-SE" sz="3600" b="0" i="1" smtClean="0">
                          <a:latin typeface="Cambria Math"/>
                        </a:rPr>
                        <m:t>+2</m:t>
                      </m:r>
                      <m:r>
                        <a:rPr lang="sv-SE" sz="3600" b="0" i="1" smtClean="0">
                          <a:latin typeface="Cambria Math"/>
                        </a:rPr>
                        <m:t>𝑝</m:t>
                      </m:r>
                    </m:oMath>
                  </m:oMathPara>
                </a14:m>
                <a:endParaRPr lang="en-GB" sz="3600" dirty="0"/>
              </a:p>
              <a:p>
                <a:pPr>
                  <a:lnSpc>
                    <a:spcPct val="80000"/>
                  </a:lnSpc>
                </a:pPr>
                <a:r>
                  <a:rPr lang="en-GB" sz="2400" dirty="0" smtClean="0">
                    <a:latin typeface="Arial Unicode MS" pitchFamily="34" charset="-128"/>
                  </a:rPr>
                  <a:t>   </a:t>
                </a:r>
                <a:endParaRPr lang="en-GB" sz="2400" i="1" dirty="0">
                  <a:latin typeface="Times" pitchFamily="18" charset="0"/>
                </a:endParaRPr>
              </a:p>
              <a:p>
                <a:pPr>
                  <a:lnSpc>
                    <a:spcPct val="80000"/>
                  </a:lnSpc>
                </a:pPr>
                <a:endParaRPr lang="en-GB" sz="2400" i="1" dirty="0" smtClean="0">
                  <a:latin typeface="Times" pitchFamily="18" charset="0"/>
                </a:endParaRPr>
              </a:p>
              <a:p>
                <a:pPr>
                  <a:lnSpc>
                    <a:spcPct val="80000"/>
                  </a:lnSpc>
                </a:pPr>
                <a14:m>
                  <m:oMath xmlns:m="http://schemas.openxmlformats.org/officeDocument/2006/math">
                    <m:r>
                      <a:rPr lang="sv-SE" sz="2400" b="0" i="1" smtClean="0">
                        <a:latin typeface="Cambria Math"/>
                      </a:rPr>
                      <m:t>𝐿</m:t>
                    </m:r>
                  </m:oMath>
                </a14:m>
                <a:r>
                  <a:rPr lang="en-GB" sz="2400" dirty="0" smtClean="0"/>
                  <a:t> is the (REML) </a:t>
                </a:r>
                <a:r>
                  <a:rPr lang="en-GB" sz="2400" dirty="0"/>
                  <a:t>log </a:t>
                </a:r>
                <a:r>
                  <a:rPr lang="en-GB" sz="2400" dirty="0" smtClean="0"/>
                  <a:t>likelihood</a:t>
                </a:r>
              </a:p>
              <a:p>
                <a:pPr>
                  <a:lnSpc>
                    <a:spcPct val="80000"/>
                  </a:lnSpc>
                </a:pPr>
                <a:endParaRPr lang="en-GB" sz="2400" dirty="0"/>
              </a:p>
              <a:p>
                <a:pPr>
                  <a:lnSpc>
                    <a:spcPct val="80000"/>
                  </a:lnSpc>
                </a:pPr>
                <a14:m>
                  <m:oMath xmlns:m="http://schemas.openxmlformats.org/officeDocument/2006/math">
                    <m:r>
                      <a:rPr lang="sv-SE" sz="2400" b="0" i="1" smtClean="0">
                        <a:latin typeface="Cambria Math"/>
                      </a:rPr>
                      <m:t>𝑝</m:t>
                    </m:r>
                  </m:oMath>
                </a14:m>
                <a:r>
                  <a:rPr lang="en-GB" sz="2400" dirty="0" smtClean="0"/>
                  <a:t> is the total number of parameters</a:t>
                </a:r>
                <a:r>
                  <a:rPr lang="en-GB" sz="2400" baseline="30000" dirty="0" smtClean="0"/>
                  <a:t>*)</a:t>
                </a:r>
                <a:r>
                  <a:rPr lang="en-GB" sz="2400" dirty="0" smtClean="0"/>
                  <a:t> in the model</a:t>
                </a:r>
                <a:endParaRPr lang="en-US" sz="2400" dirty="0"/>
              </a:p>
            </p:txBody>
          </p:sp>
        </mc:Choice>
        <mc:Fallback xmlns="">
          <p:sp>
            <p:nvSpPr>
              <p:cNvPr id="3" name="Rektangel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549" y="2956433"/>
                <a:ext cx="8750595" cy="2603790"/>
              </a:xfrm>
              <a:prstGeom prst="rect">
                <a:avLst/>
              </a:prstGeom>
              <a:blipFill rotWithShape="1">
                <a:blip r:embed="rId3"/>
                <a:stretch>
                  <a:fillRect l="-1045" t="-4450" b="-46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ruta 3"/>
          <p:cNvSpPr txBox="1"/>
          <p:nvPr/>
        </p:nvSpPr>
        <p:spPr>
          <a:xfrm rot="2289187">
            <a:off x="6435438" y="3107682"/>
            <a:ext cx="2054136" cy="646331"/>
          </a:xfrm>
          <a:prstGeom prst="rect">
            <a:avLst/>
          </a:prstGeom>
          <a:noFill/>
          <a:ln w="19050"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r>
              <a:rPr lang="sv-SE" dirty="0" smtClean="0">
                <a:latin typeface="Comic Sans MS" pitchFamily="66" charset="0"/>
              </a:rPr>
              <a:t>AIC </a:t>
            </a:r>
            <a:r>
              <a:rPr lang="sv-SE" dirty="0" err="1" smtClean="0">
                <a:latin typeface="Comic Sans MS" pitchFamily="66" charset="0"/>
              </a:rPr>
              <a:t>should</a:t>
            </a:r>
            <a:r>
              <a:rPr lang="sv-SE" dirty="0" smtClean="0">
                <a:latin typeface="Comic Sans MS" pitchFamily="66" charset="0"/>
              </a:rPr>
              <a:t> be as small as </a:t>
            </a:r>
            <a:r>
              <a:rPr lang="sv-SE" dirty="0" err="1" smtClean="0">
                <a:latin typeface="Comic Sans MS" pitchFamily="66" charset="0"/>
              </a:rPr>
              <a:t>possible</a:t>
            </a:r>
            <a:r>
              <a:rPr lang="sv-SE" dirty="0" smtClean="0">
                <a:latin typeface="Comic Sans MS" pitchFamily="66" charset="0"/>
              </a:rPr>
              <a:t>!</a:t>
            </a:r>
            <a:endParaRPr lang="en-US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ruta 4"/>
              <p:cNvSpPr txBox="1"/>
              <p:nvPr/>
            </p:nvSpPr>
            <p:spPr>
              <a:xfrm>
                <a:off x="372140" y="5996763"/>
                <a:ext cx="818967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dirty="0" smtClean="0"/>
                  <a:t>*)	In SAS, </a:t>
                </a:r>
                <a14:m>
                  <m:oMath xmlns:m="http://schemas.openxmlformats.org/officeDocument/2006/math">
                    <m:r>
                      <a:rPr lang="sv-SE" i="1">
                        <a:latin typeface="Cambria Math"/>
                      </a:rPr>
                      <m:t>𝑝</m:t>
                    </m:r>
                  </m:oMath>
                </a14:m>
                <a:r>
                  <a:rPr lang="sv-SE" dirty="0" smtClean="0"/>
                  <a:t> is the total </a:t>
                </a:r>
                <a:r>
                  <a:rPr lang="sv-SE" dirty="0" err="1" smtClean="0"/>
                  <a:t>number</a:t>
                </a:r>
                <a:r>
                  <a:rPr lang="sv-SE" dirty="0" smtClean="0"/>
                  <a:t> </a:t>
                </a:r>
                <a:r>
                  <a:rPr lang="sv-SE" dirty="0" err="1" smtClean="0"/>
                  <a:t>of</a:t>
                </a:r>
                <a:r>
                  <a:rPr lang="sv-SE" dirty="0" smtClean="0"/>
                  <a:t> </a:t>
                </a:r>
                <a:r>
                  <a:rPr lang="sv-SE" dirty="0" err="1" smtClean="0"/>
                  <a:t>variances</a:t>
                </a:r>
                <a:r>
                  <a:rPr lang="sv-SE" dirty="0" smtClean="0"/>
                  <a:t> and covariances</a:t>
                </a:r>
              </a:p>
              <a:p>
                <a:r>
                  <a:rPr lang="sv-SE" dirty="0" smtClean="0"/>
                  <a:t>    	In R, </a:t>
                </a:r>
                <a14:m>
                  <m:oMath xmlns:m="http://schemas.openxmlformats.org/officeDocument/2006/math">
                    <m:r>
                      <a:rPr lang="sv-SE" i="1">
                        <a:latin typeface="Cambria Math"/>
                      </a:rPr>
                      <m:t>𝑝</m:t>
                    </m:r>
                  </m:oMath>
                </a14:m>
                <a:r>
                  <a:rPr lang="sv-SE" dirty="0" smtClean="0"/>
                  <a:t> is the total </a:t>
                </a:r>
                <a:r>
                  <a:rPr lang="sv-SE" dirty="0" err="1" smtClean="0"/>
                  <a:t>number</a:t>
                </a:r>
                <a:r>
                  <a:rPr lang="sv-SE" dirty="0" smtClean="0"/>
                  <a:t> </a:t>
                </a:r>
                <a:r>
                  <a:rPr lang="sv-SE" dirty="0" err="1" smtClean="0"/>
                  <a:t>of</a:t>
                </a:r>
                <a:r>
                  <a:rPr lang="sv-SE" dirty="0" smtClean="0"/>
                  <a:t> </a:t>
                </a:r>
                <a:r>
                  <a:rPr lang="sv-SE" dirty="0" err="1" smtClean="0"/>
                  <a:t>fixed</a:t>
                </a:r>
                <a:r>
                  <a:rPr lang="sv-SE" dirty="0" smtClean="0"/>
                  <a:t> parameters, </a:t>
                </a:r>
                <a:r>
                  <a:rPr lang="sv-SE" dirty="0" err="1" smtClean="0"/>
                  <a:t>variances</a:t>
                </a:r>
                <a:r>
                  <a:rPr lang="sv-SE" dirty="0"/>
                  <a:t> </a:t>
                </a:r>
                <a:r>
                  <a:rPr lang="sv-SE" dirty="0" smtClean="0"/>
                  <a:t>and covariances</a:t>
                </a:r>
                <a:endParaRPr lang="en-US" dirty="0"/>
              </a:p>
            </p:txBody>
          </p:sp>
        </mc:Choice>
        <mc:Fallback xmlns="">
          <p:sp>
            <p:nvSpPr>
              <p:cNvPr id="5" name="textruta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140" y="5996763"/>
                <a:ext cx="8189678" cy="646331"/>
              </a:xfrm>
              <a:prstGeom prst="rect">
                <a:avLst/>
              </a:prstGeom>
              <a:blipFill rotWithShape="1">
                <a:blip r:embed="rId4"/>
                <a:stretch>
                  <a:fillRect l="-596" t="-4717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70282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52648" y="3670570"/>
            <a:ext cx="5103628" cy="802388"/>
          </a:xfrm>
        </p:spPr>
        <p:txBody>
          <a:bodyPr/>
          <a:lstStyle/>
          <a:p>
            <a:pPr algn="ctr"/>
            <a:r>
              <a:rPr lang="sv-SE" sz="2400" dirty="0" err="1" smtClean="0"/>
              <a:t>This</a:t>
            </a:r>
            <a:r>
              <a:rPr lang="sv-SE" sz="2400" dirty="0" smtClean="0"/>
              <a:t> is the </a:t>
            </a:r>
            <a:r>
              <a:rPr lang="sv-SE" sz="2400" dirty="0" err="1" smtClean="0"/>
              <a:t>one</a:t>
            </a:r>
            <a:r>
              <a:rPr lang="sv-SE" sz="2400" dirty="0" smtClean="0"/>
              <a:t> </a:t>
            </a:r>
            <a:r>
              <a:rPr lang="sv-SE" sz="2400" dirty="0" err="1" smtClean="0"/>
              <a:t>with</a:t>
            </a:r>
            <a:r>
              <a:rPr lang="sv-SE" sz="2400" dirty="0" smtClean="0"/>
              <a:t> the </a:t>
            </a:r>
            <a:r>
              <a:rPr lang="sv-SE" sz="2400" dirty="0" err="1" smtClean="0"/>
              <a:t>smallest</a:t>
            </a:r>
            <a:r>
              <a:rPr lang="sv-SE" sz="2400" dirty="0" smtClean="0"/>
              <a:t> AIC</a:t>
            </a:r>
            <a:endParaRPr lang="en-US" sz="2400" dirty="0"/>
          </a:p>
        </p:txBody>
      </p:sp>
      <p:pic>
        <p:nvPicPr>
          <p:cNvPr id="1025" name="Picture 1" descr="C:\Users\vpe-johfork\AppData\Local\Microsoft\Windows\Temporary Internet Files\Content.IE5\GW1VLD03\MP900448555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9188" y="2282242"/>
            <a:ext cx="3242930" cy="4864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Tabel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1500616"/>
              </p:ext>
            </p:extLst>
          </p:nvPr>
        </p:nvGraphicFramePr>
        <p:xfrm>
          <a:off x="2192694" y="822198"/>
          <a:ext cx="4864986" cy="20002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0714"/>
                <a:gridCol w="1344272"/>
              </a:tblGrid>
              <a:tr h="40005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 smtClean="0">
                          <a:effectLst/>
                        </a:rPr>
                        <a:t>Correlation function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 dirty="0">
                          <a:effectLst/>
                        </a:rPr>
                        <a:t>AIC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0005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No correlation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347.8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0005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Gaussian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337.3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0005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Exponential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337.1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0005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Spherical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336.6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6" name="Ellips 5"/>
          <p:cNvSpPr/>
          <p:nvPr/>
        </p:nvSpPr>
        <p:spPr>
          <a:xfrm>
            <a:off x="6156276" y="2439081"/>
            <a:ext cx="999460" cy="383367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674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1150880"/>
            <a:ext cx="8229600" cy="1143000"/>
          </a:xfrm>
        </p:spPr>
        <p:txBody>
          <a:bodyPr/>
          <a:lstStyle/>
          <a:p>
            <a:r>
              <a:rPr lang="sv-SE" dirty="0" err="1" smtClean="0"/>
              <a:t>Analysis</a:t>
            </a:r>
            <a:r>
              <a:rPr lang="sv-SE" dirty="0" smtClean="0"/>
              <a:t> </a:t>
            </a:r>
            <a:r>
              <a:rPr lang="sv-SE" dirty="0" err="1" smtClean="0"/>
              <a:t>using</a:t>
            </a:r>
            <a:r>
              <a:rPr lang="sv-SE" dirty="0" smtClean="0"/>
              <a:t> the</a:t>
            </a:r>
            <a:r>
              <a:rPr lang="sv-SE" dirty="0" smtClean="0"/>
              <a:t> </a:t>
            </a:r>
            <a:r>
              <a:rPr lang="sv-SE" dirty="0" err="1" smtClean="0"/>
              <a:t>spherical</a:t>
            </a:r>
            <a:r>
              <a:rPr lang="sv-SE" dirty="0" smtClean="0"/>
              <a:t> </a:t>
            </a:r>
            <a:r>
              <a:rPr lang="sv-SE" dirty="0" err="1" smtClean="0"/>
              <a:t>correlation</a:t>
            </a:r>
            <a:r>
              <a:rPr lang="sv-SE" dirty="0" smtClean="0"/>
              <a:t> </a:t>
            </a:r>
            <a:r>
              <a:rPr lang="sv-SE" dirty="0" err="1" smtClean="0"/>
              <a:t>function</a:t>
            </a:r>
            <a:endParaRPr lang="en-US" dirty="0"/>
          </a:p>
        </p:txBody>
      </p:sp>
      <p:graphicFrame>
        <p:nvGraphicFramePr>
          <p:cNvPr id="4" name="Tabel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747823"/>
              </p:ext>
            </p:extLst>
          </p:nvPr>
        </p:nvGraphicFramePr>
        <p:xfrm>
          <a:off x="925034" y="2975163"/>
          <a:ext cx="7187608" cy="11258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42644"/>
                <a:gridCol w="1393086"/>
                <a:gridCol w="1325135"/>
                <a:gridCol w="1241495"/>
                <a:gridCol w="1385248"/>
              </a:tblGrid>
              <a:tr h="161925"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sv-SE" sz="2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Degrees</a:t>
                      </a:r>
                      <a:r>
                        <a:rPr lang="sv-SE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sv-SE" sz="2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of</a:t>
                      </a:r>
                      <a:r>
                        <a:rPr lang="sv-SE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sv-SE" sz="2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freedom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4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Num.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Den.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F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P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4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sv-SE" sz="2400" b="0" i="0" u="none" strike="noStrike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Treatment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20.9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2.80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0,037</a:t>
                      </a:r>
                      <a:endParaRPr lang="en-US" sz="240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4"/>
                    </a:solidFill>
                  </a:tcPr>
                </a:tc>
              </a:tr>
            </a:tbl>
          </a:graphicData>
        </a:graphic>
      </p:graphicFrame>
      <p:sp>
        <p:nvSpPr>
          <p:cNvPr id="3" name="Rektangel 2"/>
          <p:cNvSpPr/>
          <p:nvPr/>
        </p:nvSpPr>
        <p:spPr>
          <a:xfrm>
            <a:off x="925034" y="4265060"/>
            <a:ext cx="6977231" cy="20313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sv-SE" dirty="0" smtClean="0"/>
          </a:p>
          <a:p>
            <a:r>
              <a:rPr lang="sv-SE" dirty="0" err="1"/>
              <a:t>Analysis</a:t>
            </a:r>
            <a:r>
              <a:rPr lang="sv-SE" dirty="0"/>
              <a:t> </a:t>
            </a:r>
            <a:r>
              <a:rPr lang="sv-SE" dirty="0" err="1"/>
              <a:t>using</a:t>
            </a:r>
            <a:r>
              <a:rPr lang="sv-SE" dirty="0"/>
              <a:t> the mixed </a:t>
            </a:r>
            <a:r>
              <a:rPr lang="sv-SE" dirty="0" err="1"/>
              <a:t>procedure</a:t>
            </a:r>
            <a:r>
              <a:rPr lang="sv-SE" dirty="0"/>
              <a:t>, SAS </a:t>
            </a:r>
            <a:r>
              <a:rPr lang="sv-SE" dirty="0" smtClean="0"/>
              <a:t>(</a:t>
            </a:r>
            <a:r>
              <a:rPr lang="sv-SE" dirty="0" err="1" smtClean="0"/>
              <a:t>Satterthwaite’s</a:t>
            </a:r>
            <a:r>
              <a:rPr lang="sv-SE" dirty="0" smtClean="0"/>
              <a:t> </a:t>
            </a:r>
            <a:r>
              <a:rPr lang="sv-SE" dirty="0" err="1" smtClean="0"/>
              <a:t>method</a:t>
            </a:r>
            <a:r>
              <a:rPr lang="sv-SE" dirty="0" smtClean="0"/>
              <a:t>)</a:t>
            </a:r>
          </a:p>
          <a:p>
            <a:endParaRPr lang="sv-SE" dirty="0"/>
          </a:p>
          <a:p>
            <a:r>
              <a:rPr lang="sv-SE" dirty="0" smtClean="0"/>
              <a:t>AIC = 336.6</a:t>
            </a:r>
            <a:endParaRPr lang="en-US" dirty="0"/>
          </a:p>
          <a:p>
            <a:endParaRPr lang="sv-SE" dirty="0"/>
          </a:p>
          <a:p>
            <a:r>
              <a:rPr lang="sv-SE" dirty="0" smtClean="0"/>
              <a:t>The block </a:t>
            </a:r>
            <a:r>
              <a:rPr lang="sv-SE" dirty="0" err="1" smtClean="0"/>
              <a:t>variance</a:t>
            </a:r>
            <a:r>
              <a:rPr lang="sv-SE" dirty="0" smtClean="0"/>
              <a:t> </a:t>
            </a:r>
            <a:r>
              <a:rPr lang="sv-SE" dirty="0" err="1" smtClean="0"/>
              <a:t>was</a:t>
            </a:r>
            <a:r>
              <a:rPr lang="sv-SE" dirty="0" smtClean="0"/>
              <a:t> </a:t>
            </a:r>
            <a:r>
              <a:rPr lang="sv-SE" dirty="0"/>
              <a:t>estimated </a:t>
            </a:r>
            <a:r>
              <a:rPr lang="sv-SE" dirty="0" err="1"/>
              <a:t>to</a:t>
            </a:r>
            <a:r>
              <a:rPr lang="sv-SE" dirty="0"/>
              <a:t> </a:t>
            </a:r>
            <a:r>
              <a:rPr lang="sv-SE" dirty="0" smtClean="0"/>
              <a:t>0</a:t>
            </a:r>
            <a:endParaRPr lang="en-US" dirty="0"/>
          </a:p>
          <a:p>
            <a:endParaRPr lang="sv-SE" dirty="0" smtClean="0"/>
          </a:p>
        </p:txBody>
      </p:sp>
      <p:pic>
        <p:nvPicPr>
          <p:cNvPr id="2050" name="Picture 2" descr="C:\Documents and Settings\vpe-Johfork\Lokala inställningar\Temporary Internet Files\Content.IE5\C9YZGLYJ\MC900423171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0058" y="3463291"/>
            <a:ext cx="669394" cy="66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6058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1371093"/>
            <a:ext cx="5231219" cy="802388"/>
          </a:xfrm>
        </p:spPr>
        <p:txBody>
          <a:bodyPr/>
          <a:lstStyle/>
          <a:p>
            <a:r>
              <a:rPr lang="sv-SE" dirty="0" err="1" smtClean="0">
                <a:solidFill>
                  <a:schemeClr val="accent3"/>
                </a:solidFill>
              </a:rPr>
              <a:t>Matérn</a:t>
            </a:r>
            <a:r>
              <a:rPr lang="sv-SE" dirty="0" smtClean="0">
                <a:solidFill>
                  <a:schemeClr val="accent3"/>
                </a:solidFill>
              </a:rPr>
              <a:t> </a:t>
            </a:r>
            <a:r>
              <a:rPr lang="sv-SE" dirty="0" err="1" smtClean="0">
                <a:solidFill>
                  <a:schemeClr val="accent3"/>
                </a:solidFill>
              </a:rPr>
              <a:t>correlation</a:t>
            </a:r>
            <a:r>
              <a:rPr lang="sv-SE" dirty="0" smtClean="0">
                <a:solidFill>
                  <a:schemeClr val="accent3"/>
                </a:solidFill>
              </a:rPr>
              <a:t> </a:t>
            </a:r>
            <a:r>
              <a:rPr lang="sv-SE" dirty="0" err="1" smtClean="0">
                <a:solidFill>
                  <a:schemeClr val="accent3"/>
                </a:solidFill>
              </a:rPr>
              <a:t>function</a:t>
            </a:r>
            <a:endParaRPr lang="en-US" dirty="0">
              <a:solidFill>
                <a:schemeClr val="accent3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Platshållare för innehåll 3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562702"/>
                <a:ext cx="8229600" cy="3722949"/>
              </a:xfrm>
            </p:spPr>
            <p:txBody>
              <a:bodyPr>
                <a:normAutofit lnSpcReduction="10000"/>
              </a:bodyPr>
              <a:lstStyle/>
              <a:p>
                <a:pPr>
                  <a:buClr>
                    <a:schemeClr val="accent3"/>
                  </a:buClr>
                </a:pPr>
                <a:r>
                  <a:rPr lang="en-US" dirty="0" smtClean="0"/>
                  <a:t>Named after </a:t>
                </a:r>
                <a:r>
                  <a:rPr lang="en-US" dirty="0" err="1" smtClean="0"/>
                  <a:t>Bertil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Matérn</a:t>
                </a:r>
                <a:r>
                  <a:rPr lang="en-US" dirty="0" smtClean="0"/>
                  <a:t>, professor in mathematical statistics applied to forest sciences, SLU, 1977-1981</a:t>
                </a:r>
              </a:p>
              <a:p>
                <a:pPr>
                  <a:buClr>
                    <a:schemeClr val="accent3"/>
                  </a:buClr>
                </a:pPr>
                <a:r>
                  <a:rPr lang="sv-SE" dirty="0" smtClean="0"/>
                  <a:t>Has a </a:t>
                </a:r>
                <a:r>
                  <a:rPr lang="sv-SE" dirty="0" err="1" smtClean="0"/>
                  <a:t>smoothness</a:t>
                </a:r>
                <a:r>
                  <a:rPr lang="sv-SE" dirty="0" smtClean="0"/>
                  <a:t> parameter, </a:t>
                </a:r>
                <a14:m>
                  <m:oMath xmlns:m="http://schemas.openxmlformats.org/officeDocument/2006/math">
                    <m:r>
                      <a:rPr lang="sv-SE" b="0" i="1" smtClean="0">
                        <a:latin typeface="Cambria Math"/>
                      </a:rPr>
                      <m:t>𝑣</m:t>
                    </m:r>
                  </m:oMath>
                </a14:m>
                <a:r>
                  <a:rPr lang="en-US" dirty="0" smtClean="0"/>
                  <a:t>, which determines the shape.</a:t>
                </a:r>
              </a:p>
              <a:p>
                <a:pPr lvl="1">
                  <a:buClr>
                    <a:schemeClr val="accent3"/>
                  </a:buClr>
                </a:pPr>
                <a14:m>
                  <m:oMath xmlns:m="http://schemas.openxmlformats.org/officeDocument/2006/math">
                    <m:r>
                      <a:rPr lang="sv-SE" b="0" i="1" smtClean="0">
                        <a:latin typeface="Cambria Math"/>
                      </a:rPr>
                      <m:t>𝑣</m:t>
                    </m:r>
                    <m:r>
                      <a:rPr lang="sv-SE" b="0" i="1" smtClean="0">
                        <a:latin typeface="Cambria Math"/>
                      </a:rPr>
                      <m:t>=1/2</m:t>
                    </m:r>
                  </m:oMath>
                </a14:m>
                <a:r>
                  <a:rPr lang="en-US" dirty="0" smtClean="0"/>
                  <a:t> gives the exponential structure</a:t>
                </a:r>
              </a:p>
              <a:p>
                <a:pPr lvl="1">
                  <a:buClr>
                    <a:schemeClr val="accent3"/>
                  </a:buClr>
                </a:pPr>
                <a14:m>
                  <m:oMath xmlns:m="http://schemas.openxmlformats.org/officeDocument/2006/math">
                    <m:r>
                      <a:rPr lang="sv-SE" b="0" i="1" smtClean="0">
                        <a:latin typeface="Cambria Math"/>
                      </a:rPr>
                      <m:t>𝑣</m:t>
                    </m:r>
                    <m:r>
                      <a:rPr lang="sv-SE" b="0" i="1" smtClean="0">
                        <a:latin typeface="Cambria Math"/>
                        <a:ea typeface="Cambria Math"/>
                      </a:rPr>
                      <m:t>→∞</m:t>
                    </m:r>
                  </m:oMath>
                </a14:m>
                <a:r>
                  <a:rPr lang="en-US" dirty="0" smtClean="0"/>
                  <a:t> gives the </a:t>
                </a:r>
                <a:r>
                  <a:rPr lang="en-US" dirty="0" err="1" smtClean="0"/>
                  <a:t>gaussian</a:t>
                </a:r>
                <a:r>
                  <a:rPr lang="en-US" dirty="0" smtClean="0"/>
                  <a:t> structure</a:t>
                </a:r>
              </a:p>
              <a:p>
                <a:pPr>
                  <a:buClr>
                    <a:schemeClr val="accent3"/>
                  </a:buClr>
                </a:pPr>
                <a:r>
                  <a:rPr lang="sv-SE" dirty="0" err="1" smtClean="0"/>
                  <a:t>Available</a:t>
                </a:r>
                <a:r>
                  <a:rPr lang="sv-SE" dirty="0" smtClean="0"/>
                  <a:t> in SAS proc mixed: </a:t>
                </a:r>
                <a:r>
                  <a:rPr lang="en-US" dirty="0"/>
                  <a:t>type = </a:t>
                </a:r>
                <a:r>
                  <a:rPr lang="en-US" dirty="0" err="1"/>
                  <a:t>sp</a:t>
                </a:r>
                <a:r>
                  <a:rPr lang="en-US" dirty="0"/>
                  <a:t>(</a:t>
                </a:r>
                <a:r>
                  <a:rPr lang="en-US" dirty="0" err="1"/>
                  <a:t>Matern</a:t>
                </a:r>
                <a:r>
                  <a:rPr lang="en-US" dirty="0"/>
                  <a:t>)</a:t>
                </a:r>
              </a:p>
            </p:txBody>
          </p:sp>
        </mc:Choice>
        <mc:Fallback>
          <p:sp>
            <p:nvSpPr>
              <p:cNvPr id="4" name="Platshållare för innehåll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562702"/>
                <a:ext cx="8229600" cy="3722949"/>
              </a:xfrm>
              <a:blipFill rotWithShape="1">
                <a:blip r:embed="rId3"/>
                <a:stretch>
                  <a:fillRect l="-1185" t="-1309" r="-148" b="-9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4" name="Picture 2" descr="http://skogen.se/sites/skogen.se/files/styles/large/public/images/articles/img1_1456_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1753" y="632550"/>
            <a:ext cx="3136678" cy="1568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2377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1129615"/>
            <a:ext cx="8229600" cy="1143000"/>
          </a:xfrm>
        </p:spPr>
        <p:txBody>
          <a:bodyPr/>
          <a:lstStyle/>
          <a:p>
            <a:r>
              <a:rPr lang="sv-SE" dirty="0" err="1" smtClean="0"/>
              <a:t>Analysis</a:t>
            </a:r>
            <a:r>
              <a:rPr lang="sv-SE" dirty="0" smtClean="0"/>
              <a:t> </a:t>
            </a:r>
            <a:r>
              <a:rPr lang="sv-SE" dirty="0" err="1" smtClean="0"/>
              <a:t>using</a:t>
            </a:r>
            <a:r>
              <a:rPr lang="sv-SE" dirty="0" smtClean="0"/>
              <a:t> the </a:t>
            </a:r>
            <a:r>
              <a:rPr lang="sv-SE" dirty="0" err="1" smtClean="0"/>
              <a:t>Matérn</a:t>
            </a:r>
            <a:r>
              <a:rPr lang="sv-SE" dirty="0" smtClean="0"/>
              <a:t> </a:t>
            </a:r>
            <a:r>
              <a:rPr lang="sv-SE" dirty="0" err="1" smtClean="0"/>
              <a:t>correlation</a:t>
            </a:r>
            <a:r>
              <a:rPr lang="sv-SE" dirty="0" smtClean="0"/>
              <a:t> </a:t>
            </a:r>
            <a:r>
              <a:rPr lang="sv-SE" dirty="0" err="1" smtClean="0"/>
              <a:t>function</a:t>
            </a:r>
            <a:endParaRPr lang="en-US" dirty="0"/>
          </a:p>
        </p:txBody>
      </p:sp>
      <p:graphicFrame>
        <p:nvGraphicFramePr>
          <p:cNvPr id="4" name="Tabel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3185502"/>
              </p:ext>
            </p:extLst>
          </p:nvPr>
        </p:nvGraphicFramePr>
        <p:xfrm>
          <a:off x="925034" y="2975163"/>
          <a:ext cx="7187608" cy="11258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42644"/>
                <a:gridCol w="1393086"/>
                <a:gridCol w="1325135"/>
                <a:gridCol w="1241495"/>
                <a:gridCol w="1385248"/>
              </a:tblGrid>
              <a:tr h="161925"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sv-SE" sz="2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Degrees</a:t>
                      </a:r>
                      <a:r>
                        <a:rPr lang="sv-SE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sv-SE" sz="2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of</a:t>
                      </a:r>
                      <a:r>
                        <a:rPr lang="sv-SE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sv-SE" sz="2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freedom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3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Num.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Den.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F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P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3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sv-SE" sz="2400" b="0" i="0" u="none" strike="noStrike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Treatment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8.1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5.94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0,012</a:t>
                      </a:r>
                      <a:endParaRPr lang="en-US" sz="240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3"/>
                    </a:solidFill>
                  </a:tcPr>
                </a:tc>
              </a:tr>
            </a:tbl>
          </a:graphicData>
        </a:graphic>
      </p:graphicFrame>
      <p:sp>
        <p:nvSpPr>
          <p:cNvPr id="3" name="Rektangel 2"/>
          <p:cNvSpPr/>
          <p:nvPr/>
        </p:nvSpPr>
        <p:spPr>
          <a:xfrm>
            <a:off x="925034" y="4265060"/>
            <a:ext cx="6977231" cy="20313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sv-SE" dirty="0" smtClean="0"/>
          </a:p>
          <a:p>
            <a:r>
              <a:rPr lang="sv-SE" dirty="0" err="1"/>
              <a:t>Analysis</a:t>
            </a:r>
            <a:r>
              <a:rPr lang="sv-SE" dirty="0"/>
              <a:t> </a:t>
            </a:r>
            <a:r>
              <a:rPr lang="sv-SE" dirty="0" err="1"/>
              <a:t>using</a:t>
            </a:r>
            <a:r>
              <a:rPr lang="sv-SE" dirty="0"/>
              <a:t> the mixed </a:t>
            </a:r>
            <a:r>
              <a:rPr lang="sv-SE" dirty="0" err="1"/>
              <a:t>procedure</a:t>
            </a:r>
            <a:r>
              <a:rPr lang="sv-SE" dirty="0"/>
              <a:t>, SAS </a:t>
            </a:r>
            <a:r>
              <a:rPr lang="sv-SE" dirty="0" smtClean="0"/>
              <a:t>(</a:t>
            </a:r>
            <a:r>
              <a:rPr lang="sv-SE" dirty="0" err="1" smtClean="0"/>
              <a:t>Satterthwaite’s</a:t>
            </a:r>
            <a:r>
              <a:rPr lang="sv-SE" dirty="0" smtClean="0"/>
              <a:t> </a:t>
            </a:r>
            <a:r>
              <a:rPr lang="sv-SE" dirty="0" err="1" smtClean="0"/>
              <a:t>method</a:t>
            </a:r>
            <a:r>
              <a:rPr lang="sv-SE" dirty="0"/>
              <a:t>)</a:t>
            </a:r>
            <a:endParaRPr lang="en-US" dirty="0"/>
          </a:p>
          <a:p>
            <a:endParaRPr lang="sv-SE" dirty="0" smtClean="0"/>
          </a:p>
          <a:p>
            <a:r>
              <a:rPr lang="sv-SE" dirty="0" smtClean="0"/>
              <a:t>AIC = 334.5</a:t>
            </a:r>
          </a:p>
          <a:p>
            <a:endParaRPr lang="sv-SE" dirty="0"/>
          </a:p>
          <a:p>
            <a:r>
              <a:rPr lang="sv-SE" dirty="0" smtClean="0"/>
              <a:t>The block </a:t>
            </a:r>
            <a:r>
              <a:rPr lang="sv-SE" dirty="0" err="1" smtClean="0"/>
              <a:t>variance</a:t>
            </a:r>
            <a:r>
              <a:rPr lang="sv-SE" dirty="0" smtClean="0"/>
              <a:t> </a:t>
            </a:r>
            <a:r>
              <a:rPr lang="sv-SE" dirty="0" err="1" smtClean="0"/>
              <a:t>was</a:t>
            </a:r>
            <a:r>
              <a:rPr lang="sv-SE" dirty="0" smtClean="0"/>
              <a:t> </a:t>
            </a:r>
            <a:r>
              <a:rPr lang="sv-SE" dirty="0"/>
              <a:t>estimated </a:t>
            </a:r>
            <a:r>
              <a:rPr lang="sv-SE" dirty="0" err="1"/>
              <a:t>to</a:t>
            </a:r>
            <a:r>
              <a:rPr lang="sv-SE" dirty="0"/>
              <a:t> </a:t>
            </a:r>
            <a:r>
              <a:rPr lang="sv-SE" dirty="0" smtClean="0"/>
              <a:t>0</a:t>
            </a:r>
            <a:endParaRPr lang="en-US" dirty="0"/>
          </a:p>
          <a:p>
            <a:endParaRPr lang="sv-SE" dirty="0" smtClean="0"/>
          </a:p>
        </p:txBody>
      </p:sp>
      <p:pic>
        <p:nvPicPr>
          <p:cNvPr id="1026" name="Picture 2" descr="C:\Users\vpe-johfork\AppData\Local\Microsoft\Windows\Temporary Internet Files\Content.IE5\ESTZHMUU\smiley-304294_640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421" y="3500444"/>
            <a:ext cx="610107" cy="600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5170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0711434"/>
              </p:ext>
            </p:extLst>
          </p:nvPr>
        </p:nvGraphicFramePr>
        <p:xfrm>
          <a:off x="723022" y="1052238"/>
          <a:ext cx="8229592" cy="9557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3914"/>
                <a:gridCol w="293914"/>
                <a:gridCol w="293914"/>
                <a:gridCol w="293914"/>
                <a:gridCol w="293914"/>
                <a:gridCol w="293914"/>
                <a:gridCol w="293914"/>
                <a:gridCol w="293914"/>
                <a:gridCol w="293914"/>
                <a:gridCol w="293914"/>
                <a:gridCol w="293914"/>
                <a:gridCol w="293914"/>
                <a:gridCol w="293914"/>
                <a:gridCol w="293914"/>
                <a:gridCol w="293914"/>
                <a:gridCol w="293914"/>
                <a:gridCol w="293914"/>
                <a:gridCol w="293914"/>
                <a:gridCol w="293914"/>
                <a:gridCol w="293914"/>
                <a:gridCol w="293914"/>
                <a:gridCol w="293914"/>
                <a:gridCol w="293914"/>
                <a:gridCol w="293914"/>
                <a:gridCol w="293914"/>
                <a:gridCol w="293914"/>
                <a:gridCol w="293914"/>
                <a:gridCol w="293914"/>
              </a:tblGrid>
              <a:tr h="5571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</a:tr>
              <a:tr h="3986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G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Tabel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9069852"/>
              </p:ext>
            </p:extLst>
          </p:nvPr>
        </p:nvGraphicFramePr>
        <p:xfrm>
          <a:off x="723022" y="3550887"/>
          <a:ext cx="8229592" cy="19930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3914"/>
                <a:gridCol w="293914"/>
                <a:gridCol w="293914"/>
                <a:gridCol w="293914"/>
                <a:gridCol w="293914"/>
                <a:gridCol w="293914"/>
                <a:gridCol w="293914"/>
                <a:gridCol w="293914"/>
                <a:gridCol w="293914"/>
                <a:gridCol w="293914"/>
                <a:gridCol w="293914"/>
                <a:gridCol w="293914"/>
                <a:gridCol w="293914"/>
                <a:gridCol w="293914"/>
                <a:gridCol w="293914"/>
                <a:gridCol w="293914"/>
                <a:gridCol w="293914"/>
                <a:gridCol w="293914"/>
                <a:gridCol w="293914"/>
                <a:gridCol w="293914"/>
                <a:gridCol w="293914"/>
                <a:gridCol w="293914"/>
                <a:gridCol w="293914"/>
                <a:gridCol w="293914"/>
                <a:gridCol w="293914"/>
                <a:gridCol w="293914"/>
                <a:gridCol w="293914"/>
                <a:gridCol w="293914"/>
              </a:tblGrid>
              <a:tr h="398608"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</a:tr>
              <a:tr h="398608"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</a:tr>
              <a:tr h="398608"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</a:tr>
              <a:tr h="398608"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</a:tr>
              <a:tr h="398608"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sp>
        <p:nvSpPr>
          <p:cNvPr id="5" name="textruta 4"/>
          <p:cNvSpPr txBox="1"/>
          <p:nvPr/>
        </p:nvSpPr>
        <p:spPr>
          <a:xfrm>
            <a:off x="62395" y="1268780"/>
            <a:ext cx="6687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b="1" dirty="0" smtClean="0"/>
              <a:t>Plot</a:t>
            </a:r>
            <a:endParaRPr lang="en-US" sz="2000" b="1" dirty="0"/>
          </a:p>
        </p:txBody>
      </p:sp>
      <p:sp>
        <p:nvSpPr>
          <p:cNvPr id="6" name="textruta 5"/>
          <p:cNvSpPr txBox="1"/>
          <p:nvPr/>
        </p:nvSpPr>
        <p:spPr>
          <a:xfrm>
            <a:off x="8317546" y="5768822"/>
            <a:ext cx="7264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b="1" dirty="0" err="1" smtClean="0"/>
              <a:t>Row</a:t>
            </a:r>
            <a:endParaRPr lang="en-US" sz="2000" b="1" dirty="0"/>
          </a:p>
        </p:txBody>
      </p:sp>
      <p:sp>
        <p:nvSpPr>
          <p:cNvPr id="7" name="textruta 6"/>
          <p:cNvSpPr txBox="1"/>
          <p:nvPr/>
        </p:nvSpPr>
        <p:spPr>
          <a:xfrm>
            <a:off x="-63123" y="3149288"/>
            <a:ext cx="11400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b="1" dirty="0" err="1" smtClean="0"/>
              <a:t>Column</a:t>
            </a:r>
            <a:endParaRPr lang="en-US" sz="2000" b="1" dirty="0"/>
          </a:p>
        </p:txBody>
      </p:sp>
      <p:graphicFrame>
        <p:nvGraphicFramePr>
          <p:cNvPr id="8" name="Tabell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9373586"/>
              </p:ext>
            </p:extLst>
          </p:nvPr>
        </p:nvGraphicFramePr>
        <p:xfrm>
          <a:off x="689490" y="5265373"/>
          <a:ext cx="8229592" cy="5571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3914"/>
                <a:gridCol w="293914"/>
                <a:gridCol w="293914"/>
                <a:gridCol w="293914"/>
                <a:gridCol w="293914"/>
                <a:gridCol w="293914"/>
                <a:gridCol w="293914"/>
                <a:gridCol w="293914"/>
                <a:gridCol w="293914"/>
                <a:gridCol w="293914"/>
                <a:gridCol w="293914"/>
                <a:gridCol w="293914"/>
                <a:gridCol w="293914"/>
                <a:gridCol w="293914"/>
                <a:gridCol w="293914"/>
                <a:gridCol w="293914"/>
                <a:gridCol w="293914"/>
                <a:gridCol w="293914"/>
                <a:gridCol w="293914"/>
                <a:gridCol w="293914"/>
                <a:gridCol w="293914"/>
                <a:gridCol w="293914"/>
                <a:gridCol w="293914"/>
                <a:gridCol w="293914"/>
                <a:gridCol w="293914"/>
                <a:gridCol w="293914"/>
                <a:gridCol w="293914"/>
                <a:gridCol w="293914"/>
              </a:tblGrid>
              <a:tr h="5571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Tabell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7737067"/>
              </p:ext>
            </p:extLst>
          </p:nvPr>
        </p:nvGraphicFramePr>
        <p:xfrm>
          <a:off x="321309" y="3567722"/>
          <a:ext cx="293914" cy="19930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3914"/>
              </a:tblGrid>
              <a:tr h="398608">
                <a:tc>
                  <a:txBody>
                    <a:bodyPr/>
                    <a:lstStyle/>
                    <a:p>
                      <a:pPr algn="ctr" fontAlgn="b"/>
                      <a:r>
                        <a:rPr lang="sv-SE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98608">
                <a:tc>
                  <a:txBody>
                    <a:bodyPr/>
                    <a:lstStyle/>
                    <a:p>
                      <a:pPr algn="ctr" fontAlgn="b"/>
                      <a:r>
                        <a:rPr lang="sv-SE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98608">
                <a:tc>
                  <a:txBody>
                    <a:bodyPr/>
                    <a:lstStyle/>
                    <a:p>
                      <a:pPr algn="ctr" fontAlgn="b"/>
                      <a:r>
                        <a:rPr lang="sv-SE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98608">
                <a:tc>
                  <a:txBody>
                    <a:bodyPr/>
                    <a:lstStyle/>
                    <a:p>
                      <a:pPr algn="ctr" fontAlgn="b"/>
                      <a:r>
                        <a:rPr lang="sv-SE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98608">
                <a:tc>
                  <a:txBody>
                    <a:bodyPr/>
                    <a:lstStyle/>
                    <a:p>
                      <a:pPr algn="ctr" fontAlgn="b"/>
                      <a:r>
                        <a:rPr lang="sv-SE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Rektangel 9"/>
          <p:cNvSpPr/>
          <p:nvPr/>
        </p:nvSpPr>
        <p:spPr>
          <a:xfrm>
            <a:off x="689490" y="5822481"/>
            <a:ext cx="821592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400" dirty="0" smtClean="0">
                <a:cs typeface="Times New Roman" pitchFamily="18" charset="0"/>
              </a:rPr>
              <a:t>SAS:	sp(</a:t>
            </a:r>
            <a:r>
              <a:rPr lang="sv-SE" sz="2400" dirty="0" err="1" smtClean="0">
                <a:cs typeface="Times New Roman" pitchFamily="18" charset="0"/>
              </a:rPr>
              <a:t>sph</a:t>
            </a:r>
            <a:r>
              <a:rPr lang="sv-SE" sz="2400" dirty="0" smtClean="0">
                <a:cs typeface="Times New Roman" pitchFamily="18" charset="0"/>
              </a:rPr>
              <a:t>)(</a:t>
            </a:r>
            <a:r>
              <a:rPr lang="sv-SE" sz="2400" dirty="0" err="1" smtClean="0">
                <a:cs typeface="Times New Roman" pitchFamily="18" charset="0"/>
              </a:rPr>
              <a:t>Row</a:t>
            </a:r>
            <a:r>
              <a:rPr lang="sv-SE" sz="2400" dirty="0" smtClean="0">
                <a:cs typeface="Times New Roman" pitchFamily="18" charset="0"/>
              </a:rPr>
              <a:t> </a:t>
            </a:r>
            <a:r>
              <a:rPr lang="sv-SE" sz="2400" dirty="0" err="1" smtClean="0">
                <a:cs typeface="Times New Roman" pitchFamily="18" charset="0"/>
              </a:rPr>
              <a:t>Column</a:t>
            </a:r>
            <a:r>
              <a:rPr lang="sv-SE" sz="2400" dirty="0" smtClean="0">
                <a:cs typeface="Times New Roman" pitchFamily="18" charset="0"/>
              </a:rPr>
              <a:t>)</a:t>
            </a:r>
          </a:p>
          <a:p>
            <a:r>
              <a:rPr lang="sv-SE" sz="2400" dirty="0" smtClean="0">
                <a:cs typeface="Times New Roman" pitchFamily="18" charset="0"/>
              </a:rPr>
              <a:t>R:		</a:t>
            </a:r>
            <a:r>
              <a:rPr lang="sv-SE" sz="2400" dirty="0" err="1" smtClean="0">
                <a:cs typeface="Times New Roman" pitchFamily="18" charset="0"/>
              </a:rPr>
              <a:t>corSpher</a:t>
            </a:r>
            <a:r>
              <a:rPr lang="sv-SE" sz="2400" dirty="0" smtClean="0">
                <a:cs typeface="Times New Roman" pitchFamily="18" charset="0"/>
              </a:rPr>
              <a:t>(form </a:t>
            </a:r>
            <a:r>
              <a:rPr lang="sv-SE" sz="2400" dirty="0">
                <a:cs typeface="Times New Roman" pitchFamily="18" charset="0"/>
              </a:rPr>
              <a:t>= ~ </a:t>
            </a:r>
            <a:r>
              <a:rPr lang="sv-SE" sz="2400" dirty="0" err="1" smtClean="0">
                <a:cs typeface="Times New Roman" pitchFamily="18" charset="0"/>
              </a:rPr>
              <a:t>Row</a:t>
            </a:r>
            <a:r>
              <a:rPr lang="sv-SE" sz="2400" dirty="0" smtClean="0">
                <a:cs typeface="Times New Roman" pitchFamily="18" charset="0"/>
              </a:rPr>
              <a:t> </a:t>
            </a:r>
            <a:r>
              <a:rPr lang="sv-SE" sz="2400" dirty="0">
                <a:cs typeface="Times New Roman" pitchFamily="18" charset="0"/>
              </a:rPr>
              <a:t>+ </a:t>
            </a:r>
            <a:r>
              <a:rPr lang="sv-SE" sz="2400" dirty="0" err="1" smtClean="0">
                <a:cs typeface="Times New Roman" pitchFamily="18" charset="0"/>
              </a:rPr>
              <a:t>Column</a:t>
            </a:r>
            <a:r>
              <a:rPr lang="sv-SE" sz="2400" dirty="0" smtClean="0">
                <a:cs typeface="Times New Roman" pitchFamily="18" charset="0"/>
              </a:rPr>
              <a:t>)</a:t>
            </a:r>
            <a:endParaRPr lang="sv-SE" sz="2400" dirty="0">
              <a:cs typeface="Times New Roman" pitchFamily="18" charset="0"/>
            </a:endParaRPr>
          </a:p>
        </p:txBody>
      </p:sp>
      <p:sp>
        <p:nvSpPr>
          <p:cNvPr id="11" name="Rektangel 10"/>
          <p:cNvSpPr/>
          <p:nvPr/>
        </p:nvSpPr>
        <p:spPr>
          <a:xfrm>
            <a:off x="723022" y="2007954"/>
            <a:ext cx="821592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400" dirty="0" smtClean="0">
                <a:cs typeface="Times New Roman" pitchFamily="18" charset="0"/>
              </a:rPr>
              <a:t>SAS:	sp(</a:t>
            </a:r>
            <a:r>
              <a:rPr lang="sv-SE" sz="2400" dirty="0" err="1" smtClean="0">
                <a:cs typeface="Times New Roman" pitchFamily="18" charset="0"/>
              </a:rPr>
              <a:t>sph</a:t>
            </a:r>
            <a:r>
              <a:rPr lang="sv-SE" sz="2400" dirty="0" smtClean="0">
                <a:cs typeface="Times New Roman" pitchFamily="18" charset="0"/>
              </a:rPr>
              <a:t>)(Plot)</a:t>
            </a:r>
          </a:p>
          <a:p>
            <a:r>
              <a:rPr lang="sv-SE" sz="2400" dirty="0" smtClean="0">
                <a:cs typeface="Times New Roman" pitchFamily="18" charset="0"/>
              </a:rPr>
              <a:t>R:		</a:t>
            </a:r>
            <a:r>
              <a:rPr lang="sv-SE" sz="2400" dirty="0" err="1" smtClean="0">
                <a:cs typeface="Times New Roman" pitchFamily="18" charset="0"/>
              </a:rPr>
              <a:t>corSpher</a:t>
            </a:r>
            <a:r>
              <a:rPr lang="sv-SE" sz="2400" dirty="0" smtClean="0">
                <a:cs typeface="Times New Roman" pitchFamily="18" charset="0"/>
              </a:rPr>
              <a:t>(form </a:t>
            </a:r>
            <a:r>
              <a:rPr lang="sv-SE" sz="2400" dirty="0">
                <a:cs typeface="Times New Roman" pitchFamily="18" charset="0"/>
              </a:rPr>
              <a:t>= ~ </a:t>
            </a:r>
            <a:r>
              <a:rPr lang="sv-SE" sz="2400" dirty="0" smtClean="0">
                <a:cs typeface="Times New Roman" pitchFamily="18" charset="0"/>
              </a:rPr>
              <a:t>Plot)</a:t>
            </a:r>
            <a:endParaRPr lang="sv-SE" sz="2400" dirty="0">
              <a:cs typeface="Times New Roman" pitchFamily="18" charset="0"/>
            </a:endParaRPr>
          </a:p>
        </p:txBody>
      </p:sp>
      <p:sp>
        <p:nvSpPr>
          <p:cNvPr id="12" name="textruta 11"/>
          <p:cNvSpPr txBox="1"/>
          <p:nvPr/>
        </p:nvSpPr>
        <p:spPr>
          <a:xfrm>
            <a:off x="3344058" y="355078"/>
            <a:ext cx="27799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800" b="1" dirty="0" err="1" smtClean="0"/>
              <a:t>One</a:t>
            </a:r>
            <a:r>
              <a:rPr lang="sv-SE" sz="2800" b="1" dirty="0" smtClean="0"/>
              <a:t> dimension</a:t>
            </a:r>
            <a:endParaRPr lang="en-US" sz="2800" b="1" dirty="0"/>
          </a:p>
        </p:txBody>
      </p:sp>
      <p:sp>
        <p:nvSpPr>
          <p:cNvPr id="13" name="textruta 12"/>
          <p:cNvSpPr txBox="1"/>
          <p:nvPr/>
        </p:nvSpPr>
        <p:spPr>
          <a:xfrm>
            <a:off x="3264196" y="2977827"/>
            <a:ext cx="29728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800" b="1" dirty="0" err="1" smtClean="0"/>
              <a:t>Two</a:t>
            </a:r>
            <a:r>
              <a:rPr lang="sv-SE" sz="2800" b="1" dirty="0" smtClean="0"/>
              <a:t> dimensions</a:t>
            </a:r>
            <a:endParaRPr lang="en-US" sz="2800" b="1" dirty="0"/>
          </a:p>
        </p:txBody>
      </p:sp>
      <p:pic>
        <p:nvPicPr>
          <p:cNvPr id="2050" name="Picture 2" descr="C:\Users\vpe-johfork\AppData\Local\Microsoft\Windows\Temporary Internet Files\Content.IE5\GW1VLD03\_vector-pinetree-forest-preview0-by-dragonart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9254" y="2452683"/>
            <a:ext cx="1499828" cy="1048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1500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Message</a:t>
            </a:r>
            <a:endParaRPr lang="en-US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idx="1"/>
          </p:nvPr>
        </p:nvSpPr>
        <p:spPr>
          <a:xfrm>
            <a:off x="457200" y="2509541"/>
            <a:ext cx="8229600" cy="136071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r>
              <a:rPr lang="en-US" dirty="0" smtClean="0"/>
              <a:t>In mixed models, errors need not be independent</a:t>
            </a:r>
          </a:p>
          <a:p>
            <a:r>
              <a:rPr lang="en-US" dirty="0"/>
              <a:t>The analysis can be improved by modeling </a:t>
            </a:r>
            <a:r>
              <a:rPr lang="en-US" dirty="0" smtClean="0"/>
              <a:t>spatial </a:t>
            </a:r>
            <a:r>
              <a:rPr lang="en-US" dirty="0"/>
              <a:t>correlation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 descr="https://emerica.com/content/users/photos/ba-de-ba-dee-thats-all-folks-larg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5984" y="4000680"/>
            <a:ext cx="1800816" cy="2474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3149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57232"/>
            <a:ext cx="8229600" cy="802388"/>
          </a:xfrm>
        </p:spPr>
        <p:txBody>
          <a:bodyPr/>
          <a:lstStyle/>
          <a:p>
            <a:r>
              <a:rPr lang="en-GB" dirty="0" err="1" smtClean="0"/>
              <a:t>Tobler’s</a:t>
            </a:r>
            <a:r>
              <a:rPr lang="en-GB" dirty="0" smtClean="0"/>
              <a:t> first law of geography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3081617"/>
            <a:ext cx="4038600" cy="22008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”</a:t>
            </a:r>
            <a:r>
              <a:rPr lang="en-US" dirty="0"/>
              <a:t>Everything is related to everything else, but near things are more related than distant things</a:t>
            </a:r>
            <a:r>
              <a:rPr lang="sv-SE" dirty="0" smtClean="0"/>
              <a:t>”</a:t>
            </a:r>
            <a:endParaRPr lang="sv-SE" dirty="0"/>
          </a:p>
          <a:p>
            <a:pPr marL="0" indent="0">
              <a:buNone/>
            </a:pPr>
            <a:endParaRPr lang="en-GB" dirty="0" smtClean="0"/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3635" y="2658140"/>
            <a:ext cx="2919411" cy="37348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ruta 1"/>
          <p:cNvSpPr txBox="1"/>
          <p:nvPr/>
        </p:nvSpPr>
        <p:spPr>
          <a:xfrm>
            <a:off x="3040912" y="5097786"/>
            <a:ext cx="1595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err="1" smtClean="0"/>
              <a:t>Tobler</a:t>
            </a:r>
            <a:r>
              <a:rPr lang="sv-SE" dirty="0" smtClean="0"/>
              <a:t> (1970)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070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8" y="863827"/>
            <a:ext cx="8229600" cy="1143000"/>
          </a:xfrm>
        </p:spPr>
        <p:txBody>
          <a:bodyPr/>
          <a:lstStyle/>
          <a:p>
            <a:r>
              <a:rPr lang="sv-SE" dirty="0" err="1" smtClean="0"/>
              <a:t>Example</a:t>
            </a:r>
            <a:endParaRPr lang="en-US" dirty="0"/>
          </a:p>
        </p:txBody>
      </p:sp>
      <p:graphicFrame>
        <p:nvGraphicFramePr>
          <p:cNvPr id="4" name="Tabel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4882132"/>
              </p:ext>
            </p:extLst>
          </p:nvPr>
        </p:nvGraphicFramePr>
        <p:xfrm>
          <a:off x="457208" y="4008093"/>
          <a:ext cx="8229592" cy="9557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3914"/>
                <a:gridCol w="293914"/>
                <a:gridCol w="293914"/>
                <a:gridCol w="293914"/>
                <a:gridCol w="293914"/>
                <a:gridCol w="293914"/>
                <a:gridCol w="293914"/>
                <a:gridCol w="293914"/>
                <a:gridCol w="293914"/>
                <a:gridCol w="293914"/>
                <a:gridCol w="293914"/>
                <a:gridCol w="293914"/>
                <a:gridCol w="293914"/>
                <a:gridCol w="293914"/>
                <a:gridCol w="293914"/>
                <a:gridCol w="293914"/>
                <a:gridCol w="293914"/>
                <a:gridCol w="293914"/>
                <a:gridCol w="293914"/>
                <a:gridCol w="293914"/>
                <a:gridCol w="293914"/>
                <a:gridCol w="293914"/>
                <a:gridCol w="293914"/>
                <a:gridCol w="293914"/>
                <a:gridCol w="293914"/>
                <a:gridCol w="293914"/>
                <a:gridCol w="293914"/>
                <a:gridCol w="293914"/>
              </a:tblGrid>
              <a:tr h="5571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</a:tr>
              <a:tr h="3986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C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G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G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</a:tr>
            </a:tbl>
          </a:graphicData>
        </a:graphic>
      </p:graphicFrame>
      <p:sp>
        <p:nvSpPr>
          <p:cNvPr id="5" name="textruta 4"/>
          <p:cNvSpPr txBox="1"/>
          <p:nvPr/>
        </p:nvSpPr>
        <p:spPr>
          <a:xfrm>
            <a:off x="457208" y="2145050"/>
            <a:ext cx="533832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sv-SE" sz="2400" dirty="0" err="1" smtClean="0"/>
              <a:t>Field</a:t>
            </a:r>
            <a:r>
              <a:rPr lang="sv-SE" sz="2400" dirty="0" smtClean="0"/>
              <a:t> experiment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28 </a:t>
            </a:r>
            <a:r>
              <a:rPr lang="en-US" sz="2400" dirty="0"/>
              <a:t>plots in a single </a:t>
            </a:r>
            <a:r>
              <a:rPr lang="en-US" sz="2400" dirty="0" smtClean="0"/>
              <a:t>row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/>
              <a:t>Seven fertilization treatments (</a:t>
            </a:r>
            <a:r>
              <a:rPr lang="en-US" sz="2400" dirty="0" smtClean="0"/>
              <a:t>A-G)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Four </a:t>
            </a:r>
            <a:r>
              <a:rPr lang="en-US" sz="2400" dirty="0" smtClean="0"/>
              <a:t>blocks</a:t>
            </a:r>
            <a:endParaRPr lang="en-US" sz="2400" dirty="0"/>
          </a:p>
        </p:txBody>
      </p:sp>
      <p:pic>
        <p:nvPicPr>
          <p:cNvPr id="1026" name="Picture 2" descr="C:\Users\vpe-johfork\AppData\Local\Microsoft\Windows\Temporary Internet Files\Content.IE5\N6LL9CAO\MC900340106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2896" y="1344678"/>
            <a:ext cx="1851660" cy="1850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ruta 5"/>
          <p:cNvSpPr txBox="1"/>
          <p:nvPr/>
        </p:nvSpPr>
        <p:spPr>
          <a:xfrm>
            <a:off x="457208" y="6028660"/>
            <a:ext cx="87080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err="1" smtClean="0"/>
              <a:t>Example</a:t>
            </a:r>
            <a:r>
              <a:rPr lang="sv-SE" dirty="0" smtClean="0"/>
              <a:t> provided by Anders Ericsson, </a:t>
            </a:r>
            <a:endParaRPr lang="en-US" dirty="0"/>
          </a:p>
          <a:p>
            <a:r>
              <a:rPr lang="en-US" dirty="0"/>
              <a:t>Swedish Rural Economy and Agricultural </a:t>
            </a:r>
            <a:r>
              <a:rPr lang="en-US" dirty="0" smtClean="0"/>
              <a:t>Societies, </a:t>
            </a:r>
            <a:r>
              <a:rPr lang="sv-SE" dirty="0" smtClean="0"/>
              <a:t>HS Konsult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912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595285"/>
            <a:ext cx="8229600" cy="1143000"/>
          </a:xfrm>
        </p:spPr>
        <p:txBody>
          <a:bodyPr/>
          <a:lstStyle/>
          <a:p>
            <a:r>
              <a:rPr lang="sv-SE" sz="3200" dirty="0" err="1" smtClean="0"/>
              <a:t>Randomized</a:t>
            </a:r>
            <a:r>
              <a:rPr lang="sv-SE" sz="3200" dirty="0" smtClean="0"/>
              <a:t> </a:t>
            </a:r>
            <a:r>
              <a:rPr lang="sv-SE" sz="3200" dirty="0" err="1" smtClean="0"/>
              <a:t>complete</a:t>
            </a:r>
            <a:r>
              <a:rPr lang="sv-SE" sz="3200" dirty="0" smtClean="0"/>
              <a:t> block </a:t>
            </a:r>
            <a:r>
              <a:rPr lang="sv-SE" sz="3200" dirty="0" err="1" smtClean="0"/>
              <a:t>model</a:t>
            </a:r>
            <a:endParaRPr lang="en-US" sz="3200" dirty="0"/>
          </a:p>
        </p:txBody>
      </p:sp>
      <p:sp>
        <p:nvSpPr>
          <p:cNvPr id="3" name="textruta 2"/>
          <p:cNvSpPr txBox="1"/>
          <p:nvPr/>
        </p:nvSpPr>
        <p:spPr>
          <a:xfrm>
            <a:off x="457201" y="2030789"/>
            <a:ext cx="804884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B050"/>
                </a:solidFill>
              </a:rPr>
              <a:t>Yield</a:t>
            </a:r>
            <a:r>
              <a:rPr lang="en-US" sz="2400" dirty="0" smtClean="0"/>
              <a:t> </a:t>
            </a:r>
            <a:r>
              <a:rPr lang="en-US" sz="2400" dirty="0"/>
              <a:t>= </a:t>
            </a:r>
            <a:r>
              <a:rPr lang="en-US" sz="2400" dirty="0" smtClean="0">
                <a:solidFill>
                  <a:srgbClr val="0070C0"/>
                </a:solidFill>
              </a:rPr>
              <a:t>Treatment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/>
              <a:t>+ </a:t>
            </a:r>
            <a:r>
              <a:rPr lang="en-US" sz="2400" dirty="0" smtClean="0">
                <a:solidFill>
                  <a:srgbClr val="FF0000"/>
                </a:solidFill>
              </a:rPr>
              <a:t>Block</a:t>
            </a:r>
            <a:r>
              <a:rPr lang="en-US" sz="2400" dirty="0" smtClean="0"/>
              <a:t> +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Error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</a:p>
          <a:p>
            <a:endParaRPr lang="sv-SE" sz="2400" dirty="0" smtClean="0"/>
          </a:p>
          <a:p>
            <a:endParaRPr lang="sv-SE" sz="2400" dirty="0" smtClean="0"/>
          </a:p>
          <a:p>
            <a:r>
              <a:rPr lang="sv-SE" sz="2400" dirty="0" err="1" smtClean="0"/>
              <a:t>Fixed</a:t>
            </a:r>
            <a:r>
              <a:rPr lang="sv-SE" sz="2400" dirty="0" smtClean="0"/>
              <a:t> </a:t>
            </a:r>
            <a:r>
              <a:rPr lang="sv-SE" sz="2400" dirty="0" err="1" smtClean="0"/>
              <a:t>effects</a:t>
            </a:r>
            <a:r>
              <a:rPr lang="sv-SE" sz="2400" dirty="0" smtClean="0"/>
              <a:t> </a:t>
            </a:r>
            <a:r>
              <a:rPr lang="sv-SE" sz="2400" dirty="0" err="1" smtClean="0"/>
              <a:t>of</a:t>
            </a:r>
            <a:r>
              <a:rPr lang="sv-SE" sz="2400" dirty="0" smtClean="0"/>
              <a:t> </a:t>
            </a:r>
            <a:r>
              <a:rPr lang="en-US" sz="2400" dirty="0" smtClean="0">
                <a:solidFill>
                  <a:srgbClr val="0070C0"/>
                </a:solidFill>
              </a:rPr>
              <a:t>Treatment</a:t>
            </a:r>
          </a:p>
          <a:p>
            <a:endParaRPr lang="sv-SE" sz="2400" dirty="0" smtClean="0"/>
          </a:p>
          <a:p>
            <a:r>
              <a:rPr lang="sv-SE" sz="2400" dirty="0" err="1" smtClean="0"/>
              <a:t>Random</a:t>
            </a:r>
            <a:r>
              <a:rPr lang="sv-SE" sz="2400" dirty="0" smtClean="0"/>
              <a:t> </a:t>
            </a:r>
            <a:r>
              <a:rPr lang="sv-SE" sz="2400" dirty="0" err="1" smtClean="0"/>
              <a:t>effects</a:t>
            </a:r>
            <a:r>
              <a:rPr lang="sv-SE" sz="2400" dirty="0" smtClean="0"/>
              <a:t> </a:t>
            </a:r>
            <a:r>
              <a:rPr lang="sv-SE" sz="2400" dirty="0" err="1" smtClean="0"/>
              <a:t>of</a:t>
            </a:r>
            <a:r>
              <a:rPr lang="sv-SE" sz="2400" dirty="0" smtClean="0"/>
              <a:t> </a:t>
            </a:r>
            <a:r>
              <a:rPr lang="sv-SE" sz="2400" dirty="0" smtClean="0">
                <a:solidFill>
                  <a:srgbClr val="FF0000"/>
                </a:solidFill>
              </a:rPr>
              <a:t>Block </a:t>
            </a:r>
            <a:r>
              <a:rPr lang="sv-SE" sz="2400" dirty="0" smtClean="0"/>
              <a:t>and</a:t>
            </a:r>
            <a:r>
              <a:rPr lang="sv-SE" sz="2400" dirty="0" smtClean="0">
                <a:solidFill>
                  <a:srgbClr val="FF0000"/>
                </a:solidFill>
              </a:rPr>
              <a:t> </a:t>
            </a:r>
            <a:r>
              <a:rPr lang="sv-SE" sz="2400" dirty="0" err="1" smtClean="0">
                <a:solidFill>
                  <a:srgbClr val="FF0000"/>
                </a:solidFill>
              </a:rPr>
              <a:t>Error</a:t>
            </a:r>
            <a:endParaRPr lang="sv-SE" sz="2400" dirty="0" smtClean="0">
              <a:solidFill>
                <a:srgbClr val="FF0000"/>
              </a:solidFill>
            </a:endParaRPr>
          </a:p>
          <a:p>
            <a:endParaRPr lang="sv-SE" sz="2400" dirty="0" smtClean="0">
              <a:solidFill>
                <a:srgbClr val="FF0000"/>
              </a:solidFill>
            </a:endParaRPr>
          </a:p>
          <a:p>
            <a:endParaRPr lang="sv-SE" sz="2400" dirty="0">
              <a:solidFill>
                <a:srgbClr val="FF0000"/>
              </a:solidFill>
            </a:endParaRPr>
          </a:p>
          <a:p>
            <a:r>
              <a:rPr lang="sv-SE" sz="2400" dirty="0" err="1" smtClean="0">
                <a:solidFill>
                  <a:srgbClr val="FF0000"/>
                </a:solidFill>
              </a:rPr>
              <a:t>Errors</a:t>
            </a:r>
            <a:r>
              <a:rPr lang="sv-SE" sz="2400" dirty="0" smtClean="0"/>
              <a:t> </a:t>
            </a:r>
            <a:r>
              <a:rPr lang="sv-SE" sz="2400" dirty="0" err="1" smtClean="0"/>
              <a:t>are</a:t>
            </a:r>
            <a:r>
              <a:rPr lang="sv-SE" sz="2400" dirty="0" smtClean="0"/>
              <a:t> </a:t>
            </a:r>
            <a:r>
              <a:rPr lang="sv-SE" sz="2400" dirty="0" err="1" smtClean="0"/>
              <a:t>normally</a:t>
            </a:r>
            <a:r>
              <a:rPr lang="sv-SE" sz="2400" dirty="0" smtClean="0"/>
              <a:t> distributed and </a:t>
            </a:r>
            <a:r>
              <a:rPr lang="sv-SE" sz="2400" b="1" dirty="0" smtClean="0"/>
              <a:t>independent</a:t>
            </a:r>
            <a:endParaRPr lang="sv-SE" sz="2400" b="1" dirty="0"/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2978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50874" y="863801"/>
            <a:ext cx="8591107" cy="1143000"/>
          </a:xfrm>
        </p:spPr>
        <p:txBody>
          <a:bodyPr/>
          <a:lstStyle/>
          <a:p>
            <a:r>
              <a:rPr lang="en-US" sz="3200" dirty="0" smtClean="0"/>
              <a:t>Randomized compete block </a:t>
            </a:r>
            <a:r>
              <a:rPr lang="en-US" sz="3200" dirty="0" smtClean="0"/>
              <a:t>analysis</a:t>
            </a:r>
            <a:endParaRPr lang="en-US" sz="3200" dirty="0"/>
          </a:p>
        </p:txBody>
      </p:sp>
      <p:graphicFrame>
        <p:nvGraphicFramePr>
          <p:cNvPr id="4" name="Tabel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8843758"/>
              </p:ext>
            </p:extLst>
          </p:nvPr>
        </p:nvGraphicFramePr>
        <p:xfrm>
          <a:off x="925034" y="2646153"/>
          <a:ext cx="7187608" cy="11258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42644"/>
                <a:gridCol w="1393086"/>
                <a:gridCol w="1325135"/>
                <a:gridCol w="1241495"/>
                <a:gridCol w="1385248"/>
              </a:tblGrid>
              <a:tr h="161925"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sv-SE" sz="2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Degrees</a:t>
                      </a:r>
                      <a:r>
                        <a:rPr lang="sv-SE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sv-SE" sz="2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of</a:t>
                      </a:r>
                      <a:r>
                        <a:rPr lang="sv-SE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sv-SE" sz="2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freedom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4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400" b="0" i="0" u="none" strike="noStrike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Num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Den.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F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P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4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sv-SE" sz="2400" b="0" i="0" u="none" strike="noStrike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Treatment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21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1,18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0,352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4"/>
                    </a:solidFill>
                  </a:tcPr>
                </a:tc>
              </a:tr>
            </a:tbl>
          </a:graphicData>
        </a:graphic>
      </p:graphicFrame>
      <p:sp>
        <p:nvSpPr>
          <p:cNvPr id="3" name="Rektangel 2"/>
          <p:cNvSpPr/>
          <p:nvPr/>
        </p:nvSpPr>
        <p:spPr>
          <a:xfrm>
            <a:off x="925032" y="4223933"/>
            <a:ext cx="42242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The block variance was estimated to 0</a:t>
            </a:r>
            <a:endParaRPr lang="en-US" dirty="0"/>
          </a:p>
        </p:txBody>
      </p:sp>
      <p:pic>
        <p:nvPicPr>
          <p:cNvPr id="1026" name="Picture 2" descr="C:\Documents and Settings\vpe-Johfork\Lokala inställningar\Temporary Internet Files\Content.IE5\8TY7WPYV\MC900423165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5803" y="3155332"/>
            <a:ext cx="696178" cy="6961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4207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33363"/>
            <a:ext cx="6400800" cy="639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14148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651175"/>
            <a:ext cx="8229600" cy="1143000"/>
          </a:xfrm>
        </p:spPr>
        <p:txBody>
          <a:bodyPr/>
          <a:lstStyle/>
          <a:p>
            <a:r>
              <a:rPr lang="sv-SE" dirty="0" err="1" smtClean="0"/>
              <a:t>Model</a:t>
            </a:r>
            <a:r>
              <a:rPr lang="sv-SE" dirty="0" smtClean="0"/>
              <a:t> </a:t>
            </a:r>
            <a:r>
              <a:rPr lang="sv-SE" dirty="0" err="1" smtClean="0"/>
              <a:t>with</a:t>
            </a:r>
            <a:r>
              <a:rPr lang="sv-SE" dirty="0" smtClean="0"/>
              <a:t> spatial </a:t>
            </a:r>
            <a:r>
              <a:rPr lang="sv-SE" dirty="0" err="1" smtClean="0"/>
              <a:t>correlation</a:t>
            </a:r>
            <a:endParaRPr lang="en-US" dirty="0"/>
          </a:p>
        </p:txBody>
      </p:sp>
      <p:sp>
        <p:nvSpPr>
          <p:cNvPr id="3" name="textruta 2"/>
          <p:cNvSpPr txBox="1"/>
          <p:nvPr/>
        </p:nvSpPr>
        <p:spPr>
          <a:xfrm>
            <a:off x="457201" y="2179659"/>
            <a:ext cx="804884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B050"/>
                </a:solidFill>
              </a:rPr>
              <a:t>Yield</a:t>
            </a:r>
            <a:r>
              <a:rPr lang="en-US" sz="2400" dirty="0" smtClean="0"/>
              <a:t> </a:t>
            </a:r>
            <a:r>
              <a:rPr lang="en-US" sz="2400" dirty="0"/>
              <a:t>= </a:t>
            </a:r>
            <a:r>
              <a:rPr lang="en-US" sz="2400" dirty="0" smtClean="0">
                <a:solidFill>
                  <a:srgbClr val="0070C0"/>
                </a:solidFill>
              </a:rPr>
              <a:t>Treatment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/>
              <a:t>+ </a:t>
            </a:r>
            <a:r>
              <a:rPr lang="en-US" sz="2400" dirty="0" smtClean="0">
                <a:solidFill>
                  <a:srgbClr val="FF0000"/>
                </a:solidFill>
              </a:rPr>
              <a:t>Block</a:t>
            </a:r>
            <a:r>
              <a:rPr lang="en-US" sz="2400" dirty="0" smtClean="0"/>
              <a:t> +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Error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</a:p>
          <a:p>
            <a:endParaRPr lang="sv-SE" sz="2400" dirty="0" smtClean="0"/>
          </a:p>
          <a:p>
            <a:endParaRPr lang="sv-SE" sz="2400" dirty="0" smtClean="0"/>
          </a:p>
          <a:p>
            <a:r>
              <a:rPr lang="sv-SE" sz="2400" dirty="0" err="1"/>
              <a:t>Fixed</a:t>
            </a:r>
            <a:r>
              <a:rPr lang="sv-SE" sz="2400" dirty="0"/>
              <a:t> </a:t>
            </a:r>
            <a:r>
              <a:rPr lang="sv-SE" sz="2400" dirty="0" err="1"/>
              <a:t>effects</a:t>
            </a:r>
            <a:r>
              <a:rPr lang="sv-SE" sz="2400" dirty="0"/>
              <a:t> </a:t>
            </a:r>
            <a:r>
              <a:rPr lang="sv-SE" sz="2400" dirty="0" err="1"/>
              <a:t>of</a:t>
            </a:r>
            <a:r>
              <a:rPr lang="sv-SE" sz="2400" dirty="0"/>
              <a:t> </a:t>
            </a:r>
            <a:r>
              <a:rPr lang="en-US" sz="2400" dirty="0">
                <a:solidFill>
                  <a:srgbClr val="0070C0"/>
                </a:solidFill>
              </a:rPr>
              <a:t>Treatment</a:t>
            </a:r>
          </a:p>
          <a:p>
            <a:endParaRPr lang="sv-SE" sz="2400" dirty="0"/>
          </a:p>
          <a:p>
            <a:r>
              <a:rPr lang="sv-SE" sz="2400" dirty="0" err="1"/>
              <a:t>Random</a:t>
            </a:r>
            <a:r>
              <a:rPr lang="sv-SE" sz="2400" dirty="0"/>
              <a:t> </a:t>
            </a:r>
            <a:r>
              <a:rPr lang="sv-SE" sz="2400" dirty="0" err="1"/>
              <a:t>effects</a:t>
            </a:r>
            <a:r>
              <a:rPr lang="sv-SE" sz="2400" dirty="0"/>
              <a:t> </a:t>
            </a:r>
            <a:r>
              <a:rPr lang="sv-SE" sz="2400" dirty="0" err="1"/>
              <a:t>of</a:t>
            </a:r>
            <a:r>
              <a:rPr lang="sv-SE" sz="2400" dirty="0"/>
              <a:t> </a:t>
            </a:r>
            <a:r>
              <a:rPr lang="sv-SE" sz="2400" dirty="0">
                <a:solidFill>
                  <a:srgbClr val="FF0000"/>
                </a:solidFill>
              </a:rPr>
              <a:t>Block </a:t>
            </a:r>
            <a:r>
              <a:rPr lang="sv-SE" sz="2400" dirty="0"/>
              <a:t>and</a:t>
            </a:r>
            <a:r>
              <a:rPr lang="sv-SE" sz="2400" dirty="0">
                <a:solidFill>
                  <a:srgbClr val="FF0000"/>
                </a:solidFill>
              </a:rPr>
              <a:t> </a:t>
            </a:r>
            <a:r>
              <a:rPr lang="sv-SE" sz="2400" dirty="0" err="1" smtClean="0">
                <a:solidFill>
                  <a:srgbClr val="FF0000"/>
                </a:solidFill>
              </a:rPr>
              <a:t>Error</a:t>
            </a:r>
            <a:endParaRPr lang="sv-SE" sz="2400" dirty="0">
              <a:solidFill>
                <a:srgbClr val="FF0000"/>
              </a:solidFill>
            </a:endParaRPr>
          </a:p>
          <a:p>
            <a:endParaRPr lang="sv-SE" sz="2400" dirty="0">
              <a:solidFill>
                <a:srgbClr val="FF0000"/>
              </a:solidFill>
            </a:endParaRPr>
          </a:p>
          <a:p>
            <a:endParaRPr lang="sv-SE" sz="2400" dirty="0">
              <a:solidFill>
                <a:srgbClr val="FF0000"/>
              </a:solidFill>
            </a:endParaRPr>
          </a:p>
          <a:p>
            <a:r>
              <a:rPr lang="sv-SE" sz="2400" dirty="0" err="1" smtClean="0">
                <a:solidFill>
                  <a:srgbClr val="FF0000"/>
                </a:solidFill>
              </a:rPr>
              <a:t>Errors</a:t>
            </a:r>
            <a:r>
              <a:rPr lang="sv-SE" sz="2400" dirty="0" smtClean="0"/>
              <a:t> </a:t>
            </a:r>
            <a:r>
              <a:rPr lang="sv-SE" sz="2400" dirty="0" err="1"/>
              <a:t>are</a:t>
            </a:r>
            <a:r>
              <a:rPr lang="sv-SE" sz="2400" dirty="0"/>
              <a:t> </a:t>
            </a:r>
            <a:r>
              <a:rPr lang="sv-SE" sz="2400" dirty="0" err="1"/>
              <a:t>normally</a:t>
            </a:r>
            <a:r>
              <a:rPr lang="sv-SE" sz="2400" dirty="0"/>
              <a:t> distributed and </a:t>
            </a:r>
            <a:r>
              <a:rPr lang="sv-SE" sz="2400" b="1" dirty="0" err="1" smtClean="0"/>
              <a:t>correlated</a:t>
            </a:r>
            <a:endParaRPr lang="sv-SE" sz="2400" b="1" dirty="0"/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5837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906357"/>
            <a:ext cx="8229600" cy="802388"/>
          </a:xfrm>
        </p:spPr>
        <p:txBody>
          <a:bodyPr/>
          <a:lstStyle/>
          <a:p>
            <a:r>
              <a:rPr lang="en-US" dirty="0" smtClean="0"/>
              <a:t>Analysis using SAS</a:t>
            </a:r>
            <a:endParaRPr lang="en-US" dirty="0"/>
          </a:p>
        </p:txBody>
      </p:sp>
      <p:sp>
        <p:nvSpPr>
          <p:cNvPr id="4" name="Rektangel 3"/>
          <p:cNvSpPr/>
          <p:nvPr/>
        </p:nvSpPr>
        <p:spPr>
          <a:xfrm>
            <a:off x="457199" y="1868233"/>
            <a:ext cx="8367823" cy="267765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2400" b="1" dirty="0" err="1" smtClean="0">
                <a:solidFill>
                  <a:srgbClr val="002060"/>
                </a:solidFill>
              </a:rPr>
              <a:t>proc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b="1" dirty="0">
                <a:solidFill>
                  <a:srgbClr val="002060"/>
                </a:solidFill>
              </a:rPr>
              <a:t>mixed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smtClean="0">
                <a:solidFill>
                  <a:srgbClr val="0070C0"/>
                </a:solidFill>
              </a:rPr>
              <a:t>data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smtClean="0"/>
              <a:t>= HC0811 ;</a:t>
            </a:r>
            <a:endParaRPr lang="en-US" sz="2400" dirty="0"/>
          </a:p>
          <a:p>
            <a:r>
              <a:rPr lang="en-US" sz="2400" dirty="0"/>
              <a:t>	</a:t>
            </a:r>
            <a:r>
              <a:rPr lang="en-US" sz="2400" dirty="0">
                <a:solidFill>
                  <a:srgbClr val="0070C0"/>
                </a:solidFill>
              </a:rPr>
              <a:t>class</a:t>
            </a:r>
            <a:r>
              <a:rPr lang="en-US" sz="2400" dirty="0"/>
              <a:t> </a:t>
            </a:r>
            <a:r>
              <a:rPr lang="en-US" sz="2400" dirty="0" smtClean="0"/>
              <a:t>Block Treatment </a:t>
            </a:r>
            <a:r>
              <a:rPr lang="en-US" sz="2400" dirty="0"/>
              <a:t>;</a:t>
            </a:r>
          </a:p>
          <a:p>
            <a:r>
              <a:rPr lang="da-DK" sz="2400" dirty="0"/>
              <a:t>	</a:t>
            </a:r>
            <a:r>
              <a:rPr lang="da-DK" sz="2400" dirty="0">
                <a:solidFill>
                  <a:srgbClr val="0070C0"/>
                </a:solidFill>
              </a:rPr>
              <a:t>model</a:t>
            </a:r>
            <a:r>
              <a:rPr lang="da-DK" sz="2400" dirty="0"/>
              <a:t> </a:t>
            </a:r>
            <a:r>
              <a:rPr lang="da-DK" sz="2400" dirty="0" smtClean="0"/>
              <a:t>Yield </a:t>
            </a:r>
            <a:r>
              <a:rPr lang="da-DK" sz="2400" dirty="0"/>
              <a:t>= </a:t>
            </a:r>
            <a:r>
              <a:rPr lang="da-DK" sz="2400" dirty="0" smtClean="0"/>
              <a:t>Treatment </a:t>
            </a:r>
            <a:r>
              <a:rPr lang="da-DK" sz="2400" dirty="0"/>
              <a:t>/ ddfm = </a:t>
            </a:r>
            <a:r>
              <a:rPr lang="da-DK" sz="2400" dirty="0" smtClean="0"/>
              <a:t>sat </a:t>
            </a:r>
            <a:r>
              <a:rPr lang="da-DK" sz="2400" dirty="0"/>
              <a:t>;</a:t>
            </a:r>
          </a:p>
          <a:p>
            <a:r>
              <a:rPr lang="en-US" sz="2400" dirty="0"/>
              <a:t>	</a:t>
            </a:r>
            <a:r>
              <a:rPr lang="en-US" sz="2400" dirty="0">
                <a:solidFill>
                  <a:srgbClr val="0070C0"/>
                </a:solidFill>
              </a:rPr>
              <a:t>random</a:t>
            </a:r>
            <a:r>
              <a:rPr lang="en-US" sz="2400" dirty="0"/>
              <a:t> Block ;</a:t>
            </a:r>
          </a:p>
          <a:p>
            <a:r>
              <a:rPr lang="en-US" sz="2400" dirty="0"/>
              <a:t>	</a:t>
            </a:r>
            <a:r>
              <a:rPr lang="en-US" sz="2400" dirty="0">
                <a:solidFill>
                  <a:srgbClr val="0070C0"/>
                </a:solidFill>
              </a:rPr>
              <a:t>repeated</a:t>
            </a:r>
            <a:r>
              <a:rPr lang="en-US" sz="2400" dirty="0"/>
              <a:t> </a:t>
            </a:r>
            <a:r>
              <a:rPr lang="en-US" sz="2400" dirty="0" smtClean="0"/>
              <a:t>/ </a:t>
            </a:r>
            <a:r>
              <a:rPr lang="en-US" sz="2400" dirty="0">
                <a:solidFill>
                  <a:srgbClr val="0070C0"/>
                </a:solidFill>
              </a:rPr>
              <a:t>type</a:t>
            </a:r>
            <a:r>
              <a:rPr lang="en-US" sz="2400" dirty="0"/>
              <a:t> = </a:t>
            </a:r>
            <a:r>
              <a:rPr lang="en-US" sz="2400" dirty="0" err="1"/>
              <a:t>sp</a:t>
            </a:r>
            <a:r>
              <a:rPr lang="en-US" sz="2400" dirty="0"/>
              <a:t>(</a:t>
            </a:r>
            <a:r>
              <a:rPr lang="en-US" sz="2400" dirty="0" err="1"/>
              <a:t>sph</a:t>
            </a:r>
            <a:r>
              <a:rPr lang="en-US" sz="2400" dirty="0" smtClean="0"/>
              <a:t>)(Plot) </a:t>
            </a:r>
            <a:r>
              <a:rPr lang="en-US" sz="2400" dirty="0">
                <a:solidFill>
                  <a:srgbClr val="0070C0"/>
                </a:solidFill>
              </a:rPr>
              <a:t>subject</a:t>
            </a:r>
            <a:r>
              <a:rPr lang="en-US" sz="2400" dirty="0"/>
              <a:t> = intercept </a:t>
            </a:r>
            <a:r>
              <a:rPr lang="en-US" sz="2400" dirty="0" smtClean="0"/>
              <a:t>;</a:t>
            </a:r>
          </a:p>
          <a:p>
            <a:r>
              <a:rPr lang="sv-SE" sz="2400" dirty="0"/>
              <a:t>	</a:t>
            </a:r>
            <a:r>
              <a:rPr lang="sv-SE" sz="2400" dirty="0" err="1" smtClean="0">
                <a:solidFill>
                  <a:srgbClr val="0070C0"/>
                </a:solidFill>
              </a:rPr>
              <a:t>lsmeans</a:t>
            </a:r>
            <a:r>
              <a:rPr lang="sv-SE" sz="2400" dirty="0" smtClean="0"/>
              <a:t> </a:t>
            </a:r>
            <a:r>
              <a:rPr lang="sv-SE" sz="2400" dirty="0" err="1" smtClean="0"/>
              <a:t>Treatment</a:t>
            </a:r>
            <a:r>
              <a:rPr lang="sv-SE" sz="2400" dirty="0" smtClean="0"/>
              <a:t> / pdiff </a:t>
            </a:r>
            <a:r>
              <a:rPr lang="sv-SE" sz="2400" dirty="0" err="1" smtClean="0">
                <a:solidFill>
                  <a:srgbClr val="0070C0"/>
                </a:solidFill>
              </a:rPr>
              <a:t>adjust</a:t>
            </a:r>
            <a:r>
              <a:rPr lang="sv-SE" sz="2400" dirty="0" smtClean="0"/>
              <a:t> = </a:t>
            </a:r>
            <a:r>
              <a:rPr lang="sv-SE" sz="2400" dirty="0" err="1" smtClean="0"/>
              <a:t>Tukey</a:t>
            </a:r>
            <a:r>
              <a:rPr lang="sv-SE" sz="2400" dirty="0" smtClean="0"/>
              <a:t> </a:t>
            </a:r>
            <a:r>
              <a:rPr lang="sv-SE" sz="2400" dirty="0" err="1" smtClean="0"/>
              <a:t>adjdfe</a:t>
            </a:r>
            <a:r>
              <a:rPr lang="sv-SE" sz="2400" dirty="0" smtClean="0"/>
              <a:t> = </a:t>
            </a:r>
            <a:r>
              <a:rPr lang="sv-SE" sz="2400" dirty="0" err="1" smtClean="0"/>
              <a:t>row</a:t>
            </a:r>
            <a:r>
              <a:rPr lang="sv-SE" sz="2400" dirty="0" smtClean="0"/>
              <a:t> ;</a:t>
            </a:r>
            <a:endParaRPr lang="en-US" sz="2400" dirty="0"/>
          </a:p>
          <a:p>
            <a:r>
              <a:rPr lang="en-US" sz="2400" b="1" dirty="0">
                <a:solidFill>
                  <a:srgbClr val="002060"/>
                </a:solidFill>
              </a:rPr>
              <a:t>run</a:t>
            </a:r>
            <a:r>
              <a:rPr lang="en-US" sz="2400" dirty="0"/>
              <a:t> </a:t>
            </a:r>
            <a:r>
              <a:rPr lang="en-US" sz="2400" dirty="0" smtClean="0"/>
              <a:t>;</a:t>
            </a:r>
            <a:endParaRPr lang="en-US" sz="2400" dirty="0"/>
          </a:p>
        </p:txBody>
      </p:sp>
      <p:sp>
        <p:nvSpPr>
          <p:cNvPr id="5" name="textruta 4"/>
          <p:cNvSpPr txBox="1"/>
          <p:nvPr/>
        </p:nvSpPr>
        <p:spPr>
          <a:xfrm>
            <a:off x="457199" y="4901610"/>
            <a:ext cx="3228769" cy="12003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sv-SE" sz="2400" dirty="0" err="1">
                <a:cs typeface="Times New Roman" pitchFamily="18" charset="0"/>
              </a:rPr>
              <a:t>Gaussian</a:t>
            </a:r>
            <a:r>
              <a:rPr lang="sv-SE" sz="2400" dirty="0">
                <a:cs typeface="Times New Roman" pitchFamily="18" charset="0"/>
              </a:rPr>
              <a:t>:	sp(</a:t>
            </a:r>
            <a:r>
              <a:rPr lang="sv-SE" sz="2400" dirty="0" err="1">
                <a:cs typeface="Times New Roman" pitchFamily="18" charset="0"/>
              </a:rPr>
              <a:t>gau</a:t>
            </a:r>
            <a:r>
              <a:rPr lang="sv-SE" sz="2400" dirty="0" smtClean="0">
                <a:cs typeface="Times New Roman" pitchFamily="18" charset="0"/>
              </a:rPr>
              <a:t>)</a:t>
            </a:r>
            <a:endParaRPr lang="sv-SE" sz="2400" dirty="0" smtClean="0">
              <a:cs typeface="Times New Roman" pitchFamily="18" charset="0"/>
            </a:endParaRPr>
          </a:p>
          <a:p>
            <a:r>
              <a:rPr lang="sv-SE" sz="2400" dirty="0" err="1" smtClean="0">
                <a:cs typeface="Times New Roman" pitchFamily="18" charset="0"/>
              </a:rPr>
              <a:t>Spherical</a:t>
            </a:r>
            <a:r>
              <a:rPr lang="sv-SE" sz="2400" dirty="0" smtClean="0">
                <a:cs typeface="Times New Roman" pitchFamily="18" charset="0"/>
              </a:rPr>
              <a:t>:		sp(</a:t>
            </a:r>
            <a:r>
              <a:rPr lang="sv-SE" sz="2400" dirty="0" err="1" smtClean="0">
                <a:cs typeface="Times New Roman" pitchFamily="18" charset="0"/>
              </a:rPr>
              <a:t>sph</a:t>
            </a:r>
            <a:r>
              <a:rPr lang="sv-SE" sz="2400" dirty="0" smtClean="0">
                <a:cs typeface="Times New Roman" pitchFamily="18" charset="0"/>
              </a:rPr>
              <a:t>)</a:t>
            </a:r>
          </a:p>
          <a:p>
            <a:r>
              <a:rPr lang="sv-SE" sz="2400" dirty="0" err="1" smtClean="0">
                <a:cs typeface="Times New Roman" pitchFamily="18" charset="0"/>
              </a:rPr>
              <a:t>Exponential</a:t>
            </a:r>
            <a:r>
              <a:rPr lang="sv-SE" sz="2400" dirty="0" smtClean="0">
                <a:cs typeface="Times New Roman" pitchFamily="18" charset="0"/>
              </a:rPr>
              <a:t>:	sp(</a:t>
            </a:r>
            <a:r>
              <a:rPr lang="sv-SE" sz="2400" dirty="0" err="1" smtClean="0">
                <a:cs typeface="Times New Roman" pitchFamily="18" charset="0"/>
              </a:rPr>
              <a:t>exp</a:t>
            </a:r>
            <a:r>
              <a:rPr lang="sv-SE" sz="2400" dirty="0">
                <a:cs typeface="Times New Roman" pitchFamily="18" charset="0"/>
              </a:rPr>
              <a:t>), </a:t>
            </a:r>
            <a:endParaRPr lang="sv-SE" sz="2400" dirty="0" smtClean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4867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895725"/>
            <a:ext cx="8229600" cy="802388"/>
          </a:xfrm>
        </p:spPr>
        <p:txBody>
          <a:bodyPr/>
          <a:lstStyle/>
          <a:p>
            <a:r>
              <a:rPr lang="en-US" dirty="0" smtClean="0"/>
              <a:t>Analysis using R</a:t>
            </a:r>
            <a:endParaRPr lang="en-US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719635"/>
            <a:ext cx="8229600" cy="3341464"/>
          </a:xfrm>
          <a:ln w="12700">
            <a:solidFill>
              <a:schemeClr val="accent2"/>
            </a:solidFill>
          </a:ln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9600" dirty="0"/>
              <a:t>library(</a:t>
            </a:r>
            <a:r>
              <a:rPr lang="en-US" sz="9600" dirty="0" err="1"/>
              <a:t>nlme</a:t>
            </a:r>
            <a:r>
              <a:rPr lang="en-US" sz="9600" dirty="0"/>
              <a:t>)</a:t>
            </a:r>
          </a:p>
          <a:p>
            <a:pPr marL="0" indent="0">
              <a:buNone/>
            </a:pPr>
            <a:r>
              <a:rPr lang="en-US" sz="9600" dirty="0" smtClean="0"/>
              <a:t>Model </a:t>
            </a:r>
            <a:r>
              <a:rPr lang="en-US" sz="9600" dirty="0"/>
              <a:t>&lt;- </a:t>
            </a:r>
            <a:r>
              <a:rPr lang="en-US" sz="9600" dirty="0" err="1" smtClean="0"/>
              <a:t>lme</a:t>
            </a:r>
            <a:r>
              <a:rPr lang="en-US" sz="9600" dirty="0" smtClean="0"/>
              <a:t>(Yield </a:t>
            </a:r>
            <a:r>
              <a:rPr lang="en-US" sz="9600" dirty="0"/>
              <a:t>~ </a:t>
            </a:r>
            <a:r>
              <a:rPr lang="en-US" sz="9600" dirty="0" smtClean="0"/>
              <a:t>Treatment, </a:t>
            </a:r>
            <a:r>
              <a:rPr lang="en-US" sz="9600" dirty="0"/>
              <a:t>random = ~ 1 | Block,</a:t>
            </a:r>
          </a:p>
          <a:p>
            <a:pPr marL="0" indent="0">
              <a:buNone/>
            </a:pPr>
            <a:r>
              <a:rPr lang="en-US" sz="9600" dirty="0"/>
              <a:t>             </a:t>
            </a:r>
            <a:r>
              <a:rPr lang="en-US" sz="9600" dirty="0" err="1"/>
              <a:t>na.action</a:t>
            </a:r>
            <a:r>
              <a:rPr lang="en-US" sz="9600" dirty="0"/>
              <a:t> = </a:t>
            </a:r>
            <a:r>
              <a:rPr lang="en-US" sz="9600" dirty="0" err="1"/>
              <a:t>na.exclude</a:t>
            </a:r>
            <a:r>
              <a:rPr lang="en-US" sz="9600" dirty="0"/>
              <a:t>, data = HC0811,</a:t>
            </a:r>
          </a:p>
          <a:p>
            <a:pPr marL="0" indent="0">
              <a:buNone/>
            </a:pPr>
            <a:r>
              <a:rPr lang="en-US" sz="9600" dirty="0"/>
              <a:t>             </a:t>
            </a:r>
            <a:r>
              <a:rPr lang="en-US" sz="9600" dirty="0" err="1"/>
              <a:t>corr</a:t>
            </a:r>
            <a:r>
              <a:rPr lang="en-US" sz="9600" dirty="0"/>
              <a:t> = </a:t>
            </a:r>
            <a:r>
              <a:rPr lang="en-US" sz="9600" dirty="0" err="1"/>
              <a:t>corSpher</a:t>
            </a:r>
            <a:r>
              <a:rPr lang="en-US" sz="9600" dirty="0"/>
              <a:t>(form = ~ </a:t>
            </a:r>
            <a:r>
              <a:rPr lang="en-US" sz="9600" dirty="0" smtClean="0"/>
              <a:t>Plot))</a:t>
            </a:r>
            <a:endParaRPr lang="en-US" sz="9600" dirty="0"/>
          </a:p>
          <a:p>
            <a:pPr marL="0" indent="0">
              <a:buNone/>
            </a:pPr>
            <a:r>
              <a:rPr lang="en-US" sz="9600" dirty="0"/>
              <a:t>summary(Model)</a:t>
            </a:r>
          </a:p>
          <a:p>
            <a:pPr marL="0" indent="0">
              <a:buNone/>
            </a:pPr>
            <a:r>
              <a:rPr lang="en-US" sz="9600" dirty="0"/>
              <a:t>anova(Model</a:t>
            </a:r>
            <a:r>
              <a:rPr lang="en-US" sz="9600" dirty="0" smtClean="0"/>
              <a:t>)</a:t>
            </a:r>
          </a:p>
          <a:p>
            <a:pPr marL="0" indent="0">
              <a:buNone/>
            </a:pPr>
            <a:r>
              <a:rPr lang="en-US" sz="9600" dirty="0" smtClean="0"/>
              <a:t>library(</a:t>
            </a:r>
            <a:r>
              <a:rPr lang="en-US" sz="9600" dirty="0" err="1" smtClean="0"/>
              <a:t>multcomp</a:t>
            </a:r>
            <a:r>
              <a:rPr lang="en-US" sz="9600" dirty="0" smtClean="0"/>
              <a:t>)</a:t>
            </a:r>
            <a:endParaRPr lang="en-US" sz="9600" dirty="0"/>
          </a:p>
          <a:p>
            <a:pPr marL="0" indent="0">
              <a:buNone/>
            </a:pPr>
            <a:r>
              <a:rPr lang="en-US" sz="9600" dirty="0"/>
              <a:t>summary(</a:t>
            </a:r>
            <a:r>
              <a:rPr lang="en-US" sz="9600" dirty="0" err="1"/>
              <a:t>glht</a:t>
            </a:r>
            <a:r>
              <a:rPr lang="en-US" sz="9600" dirty="0"/>
              <a:t>(Model, </a:t>
            </a:r>
            <a:r>
              <a:rPr lang="en-US" sz="9600" dirty="0" err="1"/>
              <a:t>linfct</a:t>
            </a:r>
            <a:r>
              <a:rPr lang="en-US" sz="9600" dirty="0"/>
              <a:t> = </a:t>
            </a:r>
            <a:r>
              <a:rPr lang="en-US" sz="9600" dirty="0" err="1"/>
              <a:t>mcp</a:t>
            </a:r>
            <a:r>
              <a:rPr lang="en-US" sz="9600" dirty="0"/>
              <a:t>(Led = "Tukey</a:t>
            </a:r>
            <a:r>
              <a:rPr lang="en-US" sz="9600" dirty="0" smtClean="0"/>
              <a:t>")))</a:t>
            </a:r>
          </a:p>
          <a:p>
            <a:pPr marL="0" indent="0">
              <a:buNone/>
            </a:pPr>
            <a:endParaRPr lang="sv-SE" sz="96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textruta 6"/>
          <p:cNvSpPr txBox="1"/>
          <p:nvPr/>
        </p:nvSpPr>
        <p:spPr>
          <a:xfrm>
            <a:off x="457199" y="5326911"/>
            <a:ext cx="3281668" cy="120032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sv-SE" sz="2400" dirty="0" err="1">
                <a:cs typeface="Times New Roman" pitchFamily="18" charset="0"/>
              </a:rPr>
              <a:t>Gaussian</a:t>
            </a:r>
            <a:r>
              <a:rPr lang="sv-SE" sz="2400" dirty="0">
                <a:cs typeface="Times New Roman" pitchFamily="18" charset="0"/>
              </a:rPr>
              <a:t>:	</a:t>
            </a:r>
            <a:r>
              <a:rPr lang="sv-SE" sz="2400" dirty="0" err="1">
                <a:cs typeface="Times New Roman" pitchFamily="18" charset="0"/>
              </a:rPr>
              <a:t>corGaus</a:t>
            </a:r>
            <a:endParaRPr lang="en-US" sz="2400" dirty="0">
              <a:cs typeface="Times New Roman" pitchFamily="18" charset="0"/>
            </a:endParaRPr>
          </a:p>
          <a:p>
            <a:r>
              <a:rPr lang="sv-SE" sz="2400" dirty="0" err="1" smtClean="0">
                <a:cs typeface="Times New Roman" pitchFamily="18" charset="0"/>
              </a:rPr>
              <a:t>Spherical</a:t>
            </a:r>
            <a:r>
              <a:rPr lang="sv-SE" sz="2400" dirty="0" smtClean="0">
                <a:cs typeface="Times New Roman" pitchFamily="18" charset="0"/>
              </a:rPr>
              <a:t>:		</a:t>
            </a:r>
            <a:r>
              <a:rPr lang="sv-SE" sz="2400" dirty="0" err="1" smtClean="0">
                <a:cs typeface="Times New Roman" pitchFamily="18" charset="0"/>
              </a:rPr>
              <a:t>cor</a:t>
            </a:r>
            <a:r>
              <a:rPr lang="sv-SE" sz="2400" dirty="0" err="1" smtClean="0">
                <a:cs typeface="Times New Roman" pitchFamily="18" charset="0"/>
              </a:rPr>
              <a:t>S</a:t>
            </a:r>
            <a:r>
              <a:rPr lang="sv-SE" sz="2400" dirty="0" err="1" smtClean="0">
                <a:cs typeface="Times New Roman" pitchFamily="18" charset="0"/>
              </a:rPr>
              <a:t>pher</a:t>
            </a:r>
            <a:endParaRPr lang="sv-SE" sz="2400" dirty="0" smtClean="0">
              <a:cs typeface="Times New Roman" pitchFamily="18" charset="0"/>
            </a:endParaRPr>
          </a:p>
          <a:p>
            <a:r>
              <a:rPr lang="sv-SE" sz="2400" dirty="0" err="1" smtClean="0">
                <a:cs typeface="Times New Roman" pitchFamily="18" charset="0"/>
              </a:rPr>
              <a:t>Exponential</a:t>
            </a:r>
            <a:r>
              <a:rPr lang="sv-SE" sz="2400" dirty="0" smtClean="0">
                <a:cs typeface="Times New Roman" pitchFamily="18" charset="0"/>
              </a:rPr>
              <a:t>:	</a:t>
            </a:r>
            <a:r>
              <a:rPr lang="sv-SE" sz="2400" dirty="0" err="1" smtClean="0">
                <a:cs typeface="Times New Roman" pitchFamily="18" charset="0"/>
              </a:rPr>
              <a:t>corExp</a:t>
            </a:r>
            <a:r>
              <a:rPr lang="sv-SE" sz="2400" dirty="0" smtClean="0">
                <a:cs typeface="Times New Roman" pitchFamily="18" charset="0"/>
              </a:rPr>
              <a:t>, </a:t>
            </a:r>
          </a:p>
        </p:txBody>
      </p:sp>
    </p:spTree>
    <p:extLst>
      <p:ext uri="{BB962C8B-B14F-4D97-AF65-F5344CB8AC3E}">
        <p14:creationId xmlns:p14="http://schemas.microsoft.com/office/powerpoint/2010/main" val="1106351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_PPT_2012_Svenska">
  <a:themeElements>
    <a:clrScheme name="Anpassad 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5FAFC7"/>
      </a:accent1>
      <a:accent2>
        <a:srgbClr val="C5BE00"/>
      </a:accent2>
      <a:accent3>
        <a:srgbClr val="B08DBC"/>
      </a:accent3>
      <a:accent4>
        <a:srgbClr val="E8AC02"/>
      </a:accent4>
      <a:accent5>
        <a:srgbClr val="E0DDD7"/>
      </a:accent5>
      <a:accent6>
        <a:srgbClr val="868688"/>
      </a:accent6>
      <a:hlink>
        <a:srgbClr val="1B52FF"/>
      </a:hlink>
      <a:folHlink>
        <a:srgbClr val="61A0FF"/>
      </a:folHlink>
    </a:clrScheme>
    <a:fontScheme name="Väsentlig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SLU_PPT_2012_Svenska</Template>
  <TotalTime>1614</TotalTime>
  <Words>645</Words>
  <Application>Microsoft Office PowerPoint</Application>
  <PresentationFormat>Bildspel på skärmen (4:3)</PresentationFormat>
  <Paragraphs>298</Paragraphs>
  <Slides>17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17</vt:i4>
      </vt:variant>
    </vt:vector>
  </HeadingPairs>
  <TitlesOfParts>
    <vt:vector size="18" baseType="lpstr">
      <vt:lpstr>SLU_PPT_2012_Svenska</vt:lpstr>
      <vt:lpstr>Randomized block trials with spatial correlation</vt:lpstr>
      <vt:lpstr>Tobler’s first law of geography</vt:lpstr>
      <vt:lpstr>Example</vt:lpstr>
      <vt:lpstr>Randomized complete block model</vt:lpstr>
      <vt:lpstr>Randomized compete block analysis</vt:lpstr>
      <vt:lpstr>PowerPoint-presentation</vt:lpstr>
      <vt:lpstr>Model with spatial correlation</vt:lpstr>
      <vt:lpstr>Analysis using SAS</vt:lpstr>
      <vt:lpstr>Analysis using R</vt:lpstr>
      <vt:lpstr>PowerPoint-presentation</vt:lpstr>
      <vt:lpstr>How to choose correlation function?</vt:lpstr>
      <vt:lpstr>This is the one with the smallest AIC</vt:lpstr>
      <vt:lpstr>Analysis using the spherical correlation function</vt:lpstr>
      <vt:lpstr>Matérn correlation function</vt:lpstr>
      <vt:lpstr>Analysis using the Matérn correlation function</vt:lpstr>
      <vt:lpstr>PowerPoint-presentation</vt:lpstr>
      <vt:lpstr>Message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Johannes Forkman</dc:creator>
  <cp:lastModifiedBy>Johannes Forkman</cp:lastModifiedBy>
  <cp:revision>143</cp:revision>
  <dcterms:created xsi:type="dcterms:W3CDTF">2013-01-21T15:11:40Z</dcterms:created>
  <dcterms:modified xsi:type="dcterms:W3CDTF">2015-08-25T08:57:03Z</dcterms:modified>
</cp:coreProperties>
</file>