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0" r:id="rId6"/>
    <p:sldId id="261" r:id="rId7"/>
    <p:sldId id="306" r:id="rId8"/>
    <p:sldId id="307" r:id="rId9"/>
    <p:sldId id="262" r:id="rId10"/>
    <p:sldId id="265" r:id="rId11"/>
    <p:sldId id="308" r:id="rId12"/>
    <p:sldId id="266" r:id="rId13"/>
    <p:sldId id="263" r:id="rId14"/>
    <p:sldId id="267" r:id="rId15"/>
    <p:sldId id="269" r:id="rId16"/>
    <p:sldId id="271" r:id="rId17"/>
    <p:sldId id="272" r:id="rId18"/>
    <p:sldId id="270" r:id="rId19"/>
    <p:sldId id="273" r:id="rId20"/>
    <p:sldId id="275" r:id="rId21"/>
    <p:sldId id="277" r:id="rId22"/>
    <p:sldId id="276" r:id="rId23"/>
    <p:sldId id="274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309" r:id="rId33"/>
    <p:sldId id="310" r:id="rId34"/>
    <p:sldId id="286" r:id="rId35"/>
    <p:sldId id="311" r:id="rId36"/>
    <p:sldId id="292" r:id="rId37"/>
    <p:sldId id="293" r:id="rId38"/>
    <p:sldId id="294" r:id="rId39"/>
    <p:sldId id="295" r:id="rId40"/>
    <p:sldId id="287" r:id="rId41"/>
    <p:sldId id="290" r:id="rId42"/>
    <p:sldId id="296" r:id="rId43"/>
    <p:sldId id="297" r:id="rId44"/>
    <p:sldId id="298" r:id="rId45"/>
    <p:sldId id="299" r:id="rId46"/>
    <p:sldId id="291" r:id="rId47"/>
    <p:sldId id="301" r:id="rId48"/>
    <p:sldId id="300" r:id="rId49"/>
    <p:sldId id="288" r:id="rId50"/>
    <p:sldId id="302" r:id="rId51"/>
    <p:sldId id="303" r:id="rId52"/>
    <p:sldId id="304" r:id="rId53"/>
    <p:sldId id="312" r:id="rId54"/>
    <p:sldId id="313" r:id="rId55"/>
  </p:sldIdLst>
  <p:sldSz cx="9144000" cy="6858000" type="screen4x3"/>
  <p:notesSz cx="9931400" cy="67945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udia Von Brömssen" initials="CV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5" autoAdjust="0"/>
    <p:restoredTop sz="86339" autoAdjust="0"/>
  </p:normalViewPr>
  <p:slideViewPr>
    <p:cSldViewPr>
      <p:cViewPr varScale="1">
        <p:scale>
          <a:sx n="61" d="100"/>
          <a:sy n="61" d="100"/>
        </p:scale>
        <p:origin x="-8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3A673-E95D-4193-971D-A3D0EA3C959B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B39E-57E2-42E7-B0D9-7C4685FC3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66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62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976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71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20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15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050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19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78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236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40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B293-CC82-4FAD-97EF-0D0024A3B1B2}" type="datetimeFigureOut">
              <a:rPr lang="sv-SE" smtClean="0"/>
              <a:t>2016-08-23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AA6F-42B5-4D97-89F3-EBC0666EB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17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mgcv/mgcv.pdf" TargetMode="External"/><Relationship Id="rId2" Type="http://schemas.openxmlformats.org/officeDocument/2006/relationships/hyperlink" Target="https://cran.r-project.org/web/packages/gam/index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rcpress.com/Generalized-Additive-Models-An-Introduction-with-R/Wood/p/book/978158488474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An introduction to General Additive Models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Claudia von Brömssen</a:t>
            </a:r>
          </a:p>
          <a:p>
            <a:r>
              <a:rPr lang="en-US" noProof="0" dirty="0" smtClean="0"/>
              <a:t>Dept. of Energy and Technology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0" y="3733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831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 what are basis functions?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76400"/>
            <a:ext cx="4423007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30" y="1676400"/>
            <a:ext cx="4423006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6432" y="1729734"/>
            <a:ext cx="4274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Basis functions of a cubic regression spline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740339"/>
            <a:ext cx="3567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Basis functions of a thin plate spline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6248400"/>
            <a:ext cx="769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        Using knots			            Not using knots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7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 what are basis functions?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Combining basis functions to create a smooth.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400" dirty="0" smtClean="0"/>
          </a:p>
          <a:p>
            <a:r>
              <a:rPr lang="en-US" sz="1400" dirty="0" smtClean="0"/>
              <a:t>Figure 4.1. in </a:t>
            </a:r>
            <a:r>
              <a:rPr lang="en-US" sz="1400" dirty="0" err="1" smtClean="0"/>
              <a:t>Generalised</a:t>
            </a:r>
            <a:r>
              <a:rPr lang="en-US" sz="1400" dirty="0" smtClean="0"/>
              <a:t> Additive models – An introduction with R, Simon Wood, Chapman &amp; Hall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57409"/>
            <a:ext cx="6181725" cy="223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56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 what is a GAM?</a:t>
            </a:r>
          </a:p>
          <a:p>
            <a:endParaRPr lang="en-US" sz="2800" dirty="0" smtClean="0"/>
          </a:p>
          <a:p>
            <a:r>
              <a:rPr lang="en-US" sz="2400" dirty="0" smtClean="0"/>
              <a:t>Even though basis functions can look very different from each other the final fit is often very similar: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6069" y="2438400"/>
            <a:ext cx="7709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 curve: thin plate spline 		Red curve: cubic regression spline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4" y="2514600"/>
            <a:ext cx="6962775" cy="348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3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versions of splines in the </a:t>
            </a:r>
            <a:r>
              <a:rPr lang="en-US" sz="2800" dirty="0" err="1" smtClean="0"/>
              <a:t>mgcv</a:t>
            </a:r>
            <a:r>
              <a:rPr lang="en-US" sz="2800" dirty="0" smtClean="0"/>
              <a:t> package: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Thin plate spline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2400" dirty="0" smtClean="0"/>
              <a:t>):  </a:t>
            </a:r>
          </a:p>
          <a:p>
            <a:r>
              <a:rPr lang="en-US" sz="2400" dirty="0" smtClean="0"/>
              <a:t>	- does not use knots</a:t>
            </a:r>
          </a:p>
          <a:p>
            <a:r>
              <a:rPr lang="en-US" sz="2400" dirty="0" smtClean="0"/>
              <a:t>	- can be used for multiple covariates (modelling 		interactions)</a:t>
            </a:r>
          </a:p>
          <a:p>
            <a:r>
              <a:rPr lang="en-US" sz="2400" dirty="0" smtClean="0"/>
              <a:t>	- computationally expensive</a:t>
            </a:r>
          </a:p>
          <a:p>
            <a:endParaRPr lang="en-US" sz="2400" dirty="0" smtClean="0"/>
          </a:p>
          <a:p>
            <a:r>
              <a:rPr lang="en-US" sz="2400" dirty="0" smtClean="0"/>
              <a:t>Cubic regression splines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	- uses knots</a:t>
            </a:r>
          </a:p>
          <a:p>
            <a:r>
              <a:rPr lang="en-US" sz="2400" dirty="0" smtClean="0"/>
              <a:t>	- can only be used for single covariates</a:t>
            </a:r>
          </a:p>
          <a:p>
            <a:r>
              <a:rPr lang="en-US" sz="2400" dirty="0" smtClean="0"/>
              <a:t>	- computationally less expensive</a:t>
            </a:r>
          </a:p>
          <a:p>
            <a:endParaRPr lang="en-US" sz="2400" dirty="0" smtClean="0"/>
          </a:p>
          <a:p>
            <a:r>
              <a:rPr lang="en-US" sz="2400" dirty="0" smtClean="0"/>
              <a:t>Cyclic cubic regression splines (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cc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	- as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sz="2400" dirty="0" smtClean="0"/>
              <a:t>, but has the same start and end point, e.g. for 	modelling seasonality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2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versions of splines in the </a:t>
            </a:r>
            <a:r>
              <a:rPr lang="en-US" sz="2800" dirty="0" err="1" smtClean="0"/>
              <a:t>mgcv</a:t>
            </a:r>
            <a:r>
              <a:rPr lang="en-US" sz="2800" dirty="0" smtClean="0"/>
              <a:t> package: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Thin plate spline with shrinkage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/>
              <a:t>):  </a:t>
            </a:r>
          </a:p>
          <a:p>
            <a:r>
              <a:rPr lang="en-US" sz="2400" dirty="0" smtClean="0"/>
              <a:t>	- as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2400" dirty="0" smtClean="0"/>
              <a:t>, but allows the complete removal of covariates 	if they are not needed (variable selections)</a:t>
            </a:r>
          </a:p>
          <a:p>
            <a:endParaRPr lang="en-US" sz="2400" dirty="0" smtClean="0"/>
          </a:p>
          <a:p>
            <a:r>
              <a:rPr lang="en-US" sz="2400" dirty="0" smtClean="0"/>
              <a:t>Cubic regression splines  with shrinkage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2400" dirty="0" smtClean="0"/>
              <a:t>):</a:t>
            </a:r>
          </a:p>
          <a:p>
            <a:r>
              <a:rPr lang="en-US" sz="2400" dirty="0" smtClean="0"/>
              <a:t>	- as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sz="2400" dirty="0" smtClean="0"/>
              <a:t>, but allows complete removal of covariates</a:t>
            </a:r>
          </a:p>
          <a:p>
            <a:endParaRPr lang="en-US" sz="2400" dirty="0" smtClean="0"/>
          </a:p>
          <a:p>
            <a:r>
              <a:rPr lang="en-US" sz="2400" dirty="0" smtClean="0"/>
              <a:t>Tensor products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</a:t>
            </a:r>
            <a:r>
              <a:rPr lang="en-US" sz="2400" dirty="0" smtClean="0"/>
              <a:t>):</a:t>
            </a:r>
          </a:p>
          <a:p>
            <a:r>
              <a:rPr lang="en-US" dirty="0" smtClean="0"/>
              <a:t>	- </a:t>
            </a:r>
            <a:r>
              <a:rPr lang="en-US" sz="2400" dirty="0" smtClean="0"/>
              <a:t>another alternative if you have multiple covariates (= 	interactions), see later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6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GAM using </a:t>
            </a:r>
            <a:r>
              <a:rPr lang="en-US" sz="2800" dirty="0" err="1" smtClean="0"/>
              <a:t>mgcv</a:t>
            </a:r>
            <a:r>
              <a:rPr lang="en-US" sz="2800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Fit a model using time (</a:t>
            </a:r>
            <a:r>
              <a:rPr lang="en-US" sz="2400" dirty="0" err="1" smtClean="0">
                <a:cs typeface="Courier New" panose="02070309020205020404" pitchFamily="49" charset="0"/>
              </a:rPr>
              <a:t>datenr</a:t>
            </a:r>
            <a:r>
              <a:rPr lang="en-US" sz="2400" dirty="0" smtClean="0">
                <a:cs typeface="Courier New" panose="02070309020205020404" pitchFamily="49" charset="0"/>
              </a:rPr>
              <a:t>) as covariate to describe a temporal trend.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model_1c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dirty="0" smtClean="0">
                <a:cs typeface="Courier New" panose="02070309020205020404" pitchFamily="49" charset="0"/>
              </a:rPr>
              <a:t>	Default, a thin plate spline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model_1d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 smtClean="0">
                <a:cs typeface="Courier New" panose="02070309020205020404" pitchFamily="49" charset="0"/>
              </a:rPr>
              <a:t>		A cubic regression spline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model_1e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k=20),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dirty="0" smtClean="0">
                <a:cs typeface="Courier New" panose="02070309020205020404" pitchFamily="49" charset="0"/>
              </a:rPr>
              <a:t>Steer the complexity of the initial fit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715000" y="28956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400800" y="4343400"/>
            <a:ext cx="152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943600" y="54102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735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GAM using </a:t>
            </a:r>
            <a:r>
              <a:rPr lang="en-US" sz="2800" dirty="0" err="1" smtClean="0"/>
              <a:t>mgcv</a:t>
            </a:r>
            <a:r>
              <a:rPr lang="en-US" sz="2800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715000" y="28956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400800" y="4343400"/>
            <a:ext cx="152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943600" y="54102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76400"/>
            <a:ext cx="4423007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30" y="1676400"/>
            <a:ext cx="4423006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1610618"/>
            <a:ext cx="7758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k=5: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04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86026"/>
            <a:ext cx="4876800" cy="439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6069" y="533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GAM using </a:t>
            </a:r>
            <a:r>
              <a:rPr lang="en-US" sz="2800" dirty="0" err="1" smtClean="0"/>
              <a:t>mgcv</a:t>
            </a:r>
            <a:r>
              <a:rPr lang="en-US" sz="2800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10618"/>
            <a:ext cx="7758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k=10: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86026"/>
            <a:ext cx="4740201" cy="4268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33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model_1c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'), data=river)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plot(model1c$gam)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09703"/>
            <a:ext cx="5240041" cy="4718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667000"/>
            <a:ext cx="297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Gives the fit of the smooth. </a:t>
            </a:r>
          </a:p>
          <a:p>
            <a:endParaRPr lang="en-US" sz="2400" dirty="0" smtClean="0"/>
          </a:p>
          <a:p>
            <a:r>
              <a:rPr lang="en-US" sz="2400" dirty="0" smtClean="0"/>
              <a:t>Smooth functions are usually centered to mean zero taken over the set of covariate values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8576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1905000"/>
            <a:ext cx="815055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Family: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gaussian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function: identity 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Formula: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~ 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5.78712    0.04591   126.1 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 p-value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3.316  3.316 35.73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R-sq.(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 0.219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Scale est. = 0.89367   n = 425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4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562598"/>
            <a:ext cx="8753475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533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use General Additive Models (GAMs)?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880931" y="990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linear regression fit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8683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1905000"/>
            <a:ext cx="815055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5.78712    0.04591   126.1 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Parametric estimate for intercept. Interpretation as usual, but remember that the spline is centered at zero, i.e. the intercept measures in this case the overall mean: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mean(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river$logTot.P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na.rm=T)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 5.787118</a:t>
            </a:r>
            <a:endParaRPr lang="en-US" sz="2400" dirty="0" smtClean="0"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89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1905000"/>
            <a:ext cx="81505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R-sq.(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 0.219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Scale est. = 0.89367   n = 425</a:t>
            </a:r>
          </a:p>
          <a:p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R</a:t>
            </a:r>
            <a:r>
              <a:rPr lang="en-US" sz="2400" baseline="30000" dirty="0" smtClean="0">
                <a:cs typeface="Courier New" panose="02070309020205020404" pitchFamily="49" charset="0"/>
              </a:rPr>
              <a:t>2</a:t>
            </a:r>
            <a:r>
              <a:rPr lang="en-US" sz="2400" dirty="0" smtClean="0">
                <a:cs typeface="Courier New" panose="02070309020205020404" pitchFamily="49" charset="0"/>
              </a:rPr>
              <a:t>-value is as usual the proportion of variance explained by the model.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Scale estimate is the variance of the residual. 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4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57199" y="1905000"/>
                <a:ext cx="8150551" cy="4736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6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Approximate significance of smooth terms:</a:t>
                </a:r>
              </a:p>
              <a:p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  </a:t>
                </a:r>
                <a:r>
                  <a:rPr lang="en-US" sz="16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edf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6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Ref.df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F p-value    </a:t>
                </a:r>
              </a:p>
              <a:p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s(</a:t>
                </a:r>
                <a:r>
                  <a:rPr lang="en-US" sz="16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datenr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 3.316  3.316 35.73  &lt;2e-16 ***</a:t>
                </a:r>
              </a:p>
              <a:p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---</a:t>
                </a:r>
              </a:p>
              <a:p>
                <a:r>
                  <a:rPr lang="en-US" sz="16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Signif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 codes:  0 ‘***’ 0.001 ‘**’ 0.01 ‘*’ 0.05 ‘.’ 0.1 ‘ ’ 1</a:t>
                </a:r>
              </a:p>
              <a:p>
                <a:endParaRPr lang="en-US" sz="16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n-US" sz="1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sz="2400" dirty="0" smtClean="0">
                    <a:cs typeface="Courier New" panose="02070309020205020404" pitchFamily="49" charset="0"/>
                  </a:rPr>
                  <a:t>We see that there is a significant effect of time, but the p-values are only approximate and should be handled with care. </a:t>
                </a:r>
              </a:p>
              <a:p>
                <a:endParaRPr lang="en-US" sz="2400" dirty="0">
                  <a:cs typeface="Courier New" panose="02070309020205020404" pitchFamily="49" charset="0"/>
                </a:endParaRPr>
              </a:p>
              <a:p>
                <a:r>
                  <a:rPr lang="en-US" sz="2400" dirty="0" smtClean="0">
                    <a:cs typeface="Courier New" panose="02070309020205020404" pitchFamily="49" charset="0"/>
                  </a:rPr>
                  <a:t>The effective degrees of freedom are just above 3 indicating that the fit is similar to a GLM with a cubic function.</a:t>
                </a:r>
              </a:p>
              <a:p>
                <a:endParaRPr lang="en-US" sz="2400" dirty="0">
                  <a:cs typeface="Courier New" panose="02070309020205020404" pitchFamily="49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𝑌</m:t>
                      </m:r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𝑥</m:t>
                          </m:r>
                        </m:e>
                        <m:sub/>
                        <m:sup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bSup>
                      <m:r>
                        <a:rPr lang="en-US" sz="2400" b="0" i="1" smtClean="0">
                          <a:latin typeface="Cambria Math"/>
                          <a:cs typeface="Courier New" panose="02070309020205020404" pitchFamily="49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𝑏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1905000"/>
                <a:ext cx="8150551" cy="4736618"/>
              </a:xfrm>
              <a:prstGeom prst="rect">
                <a:avLst/>
              </a:prstGeom>
              <a:blipFill rotWithShape="1">
                <a:blip r:embed="rId2"/>
                <a:stretch>
                  <a:fillRect l="-1122" r="-1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554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00200"/>
            <a:ext cx="5424488" cy="488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6646" y="1524000"/>
            <a:ext cx="297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the model above we get the green line. </a:t>
            </a:r>
          </a:p>
          <a:p>
            <a:endParaRPr lang="en-US" sz="2400" dirty="0" smtClean="0"/>
          </a:p>
          <a:p>
            <a:r>
              <a:rPr lang="en-US" sz="2400" dirty="0" smtClean="0"/>
              <a:t>A cubic regression model would give similar results = the red line.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The complexities of the models are similar.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3246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1905000"/>
            <a:ext cx="81505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 p-value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3.316  3.316 35.73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Unlike ’traditional’ regression we can not interpret any coefficients or express the estimated curve by a formula.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Instead we </a:t>
            </a:r>
            <a:r>
              <a:rPr lang="en-US" sz="2400" dirty="0" err="1" smtClean="0">
                <a:cs typeface="Courier New" panose="02070309020205020404" pitchFamily="49" charset="0"/>
              </a:rPr>
              <a:t>visualise</a:t>
            </a:r>
            <a:r>
              <a:rPr lang="en-US" sz="2400" dirty="0" smtClean="0">
                <a:cs typeface="Courier New" panose="02070309020205020404" pitchFamily="49" charset="0"/>
              </a:rPr>
              <a:t> the fit by plotting.  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03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5334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gam.check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(model1c$gam)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26171"/>
            <a:ext cx="4399835" cy="3961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2226171"/>
            <a:ext cx="312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Residual checking can be done in much the same way as for traditional GLMs. </a:t>
            </a:r>
          </a:p>
          <a:p>
            <a:endParaRPr lang="en-US" sz="2400" dirty="0" smtClean="0"/>
          </a:p>
          <a:p>
            <a:r>
              <a:rPr lang="en-US" sz="2400" dirty="0" smtClean="0"/>
              <a:t>Basic assumptions:</a:t>
            </a:r>
          </a:p>
          <a:p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normality of residuals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equality of variances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64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As usual, p-values and confidence intervals rely on the assumption of independence of observations.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Independence needs to be ensured when collecting data.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Here we have a time series of observations </a:t>
            </a:r>
            <a:r>
              <a:rPr lang="en-US" sz="24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 the observations are certainly not independent from each other. </a:t>
            </a:r>
          </a:p>
          <a:p>
            <a:endParaRPr lang="en-US" sz="2400" dirty="0" smtClean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24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If data is collected as a time series, in space or by a hierarchical/clustered/nested scheme, dependencies can be estimated within the model. See GAMM tomorrow. 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05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sz="2000" dirty="0" smtClean="0"/>
              <a:t>For a subset of the dataset (December values) we get the following output: </a:t>
            </a:r>
          </a:p>
          <a:p>
            <a:endParaRPr lang="en-US" dirty="0" smtClean="0"/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Family: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gaussian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function: identity 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Formula: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~ 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 6.4865     0.1361   47.67   &lt;2e-16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 p-value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1 4.285   0.046 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R-sq.(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 0.0829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Scale est. = 0.64795   n = 36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85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06751" y="450502"/>
                <a:ext cx="8001000" cy="5913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Output and interpretation of GAMs:</a:t>
                </a:r>
                <a:endParaRPr lang="en-US" sz="2800" dirty="0"/>
              </a:p>
              <a:p>
                <a:endParaRPr lang="en-US" dirty="0" smtClean="0"/>
              </a:p>
              <a:p>
                <a:r>
                  <a:rPr lang="en-US" dirty="0" smtClean="0"/>
                  <a:t> </a:t>
                </a:r>
              </a:p>
              <a:p>
                <a:r>
                  <a:rPr lang="en-US" sz="2400" dirty="0" smtClean="0"/>
                  <a:t>The output above indicates a linear fit, i.e. a traditional linear regression equation. </a:t>
                </a:r>
              </a:p>
              <a:p>
                <a:endParaRPr lang="en-US" sz="2400" dirty="0"/>
              </a:p>
              <a:p>
                <a:r>
                  <a:rPr lang="en-US" sz="2400" dirty="0" smtClean="0"/>
                  <a:t>Since the smooth is centered around 0 leading to the intercept being the mean of the response variable we estimate the regression line corresponding to: </a:t>
                </a:r>
              </a:p>
              <a:p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acc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dirty="0" smtClean="0"/>
                  <a:t> </a:t>
                </a:r>
              </a:p>
              <a:p>
                <a:pPr algn="ctr"/>
                <a:endParaRPr lang="en-US" sz="2400" dirty="0"/>
              </a:p>
              <a:p>
                <a:r>
                  <a:rPr lang="en-US" sz="2400" dirty="0" smtClean="0"/>
                  <a:t>A regression line for </a:t>
                </a:r>
                <a:r>
                  <a:rPr lang="en-US" sz="2400" dirty="0" smtClean="0"/>
                  <a:t>standardized </a:t>
                </a:r>
                <a:r>
                  <a:rPr lang="en-US" sz="2400" dirty="0" smtClean="0"/>
                  <a:t>values of the explanatory variable. </a:t>
                </a:r>
              </a:p>
              <a:p>
                <a:endParaRPr lang="en-US" dirty="0" smtClean="0"/>
              </a:p>
              <a:p>
                <a:endPara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51" y="450502"/>
                <a:ext cx="8001000" cy="5913798"/>
              </a:xfrm>
              <a:prstGeom prst="rect">
                <a:avLst/>
              </a:prstGeom>
              <a:blipFill rotWithShape="1">
                <a:blip r:embed="rId2"/>
                <a:stretch>
                  <a:fillRect l="-1601" t="-928" r="-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Create a </a:t>
            </a:r>
            <a:r>
              <a:rPr lang="en-US" sz="2400" dirty="0" err="1" smtClean="0">
                <a:cs typeface="Courier New" panose="02070309020205020404" pitchFamily="49" charset="0"/>
              </a:rPr>
              <a:t>standardised</a:t>
            </a:r>
            <a:r>
              <a:rPr lang="en-US" sz="2400" dirty="0" smtClean="0">
                <a:cs typeface="Courier New" panose="02070309020205020404" pitchFamily="49" charset="0"/>
              </a:rPr>
              <a:t> explanatory variable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river_subset$date_std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river_subset$datenr-mean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river_subset$datenr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na.rm=T))/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river_subset$datenr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 smtClean="0"/>
              <a:t>Fit a linear regression model to the data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model1g&lt;-lm(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logTot.P~date_std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data=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river_subset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Coefficients: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 </a:t>
            </a:r>
            <a:r>
              <a:rPr lang="en-US" sz="16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6.4865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0.1380   46.99   &lt;2e-16 ***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date_cent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-0.2857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0.1400   -2.04   0.0491 *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Residual standard error: </a:t>
            </a:r>
            <a:r>
              <a:rPr lang="en-US" sz="1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0.8283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on 34 degrees of freedom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Multiple R-squared:  0.1091,    Adjusted R-squared:  </a:t>
            </a:r>
            <a:r>
              <a:rPr lang="en-US" sz="1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0.08288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F-statistic: 4.163 on 1 and 34 DF,  p-value: 0.04914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8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466725"/>
            <a:ext cx="8753475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533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use General Additive Models (GAMs)?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880931" y="902732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 additive model fit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0209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endParaRPr lang="en-US" sz="1600" dirty="0" smtClean="0"/>
          </a:p>
          <a:p>
            <a:r>
              <a:rPr lang="en-US" sz="2400" dirty="0" smtClean="0">
                <a:cs typeface="Courier New" panose="02070309020205020404" pitchFamily="49" charset="0"/>
              </a:rPr>
              <a:t>From the GAM output: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 </a:t>
            </a:r>
            <a:r>
              <a:rPr lang="en-US" sz="16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6.4865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0.1361   47.67 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 p-value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1 4.285   0.046 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R-sq.(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 </a:t>
            </a:r>
            <a:r>
              <a:rPr lang="en-US" sz="1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0.0829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Scale est. = </a:t>
            </a:r>
            <a:r>
              <a:rPr lang="en-US" sz="1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0.64795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= 36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Residual variance is not exactly the same: 0.8283</a:t>
            </a:r>
            <a:r>
              <a:rPr lang="en-US" sz="2000" baseline="30000" dirty="0" smtClean="0">
                <a:cs typeface="Courier New" panose="02070309020205020404" pitchFamily="49" charset="0"/>
              </a:rPr>
              <a:t>2</a:t>
            </a:r>
            <a:r>
              <a:rPr lang="en-US" sz="2000" dirty="0" smtClean="0">
                <a:cs typeface="Courier New" panose="02070309020205020404" pitchFamily="49" charset="0"/>
              </a:rPr>
              <a:t>=0.686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4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endParaRPr lang="en-US" sz="1600" dirty="0" smtClean="0"/>
          </a:p>
          <a:p>
            <a:r>
              <a:rPr lang="en-US" sz="2400" dirty="0" smtClean="0">
                <a:cs typeface="Courier New" panose="02070309020205020404" pitchFamily="49" charset="0"/>
              </a:rPr>
              <a:t>The slope estimate can be found in the </a:t>
            </a:r>
            <a:r>
              <a:rPr lang="en-US" sz="2400" dirty="0" err="1" smtClean="0">
                <a:cs typeface="Courier New" panose="02070309020205020404" pitchFamily="49" charset="0"/>
              </a:rPr>
              <a:t>lme</a:t>
            </a:r>
            <a:r>
              <a:rPr lang="en-US" sz="2400" dirty="0" smtClean="0">
                <a:cs typeface="Courier New" panose="02070309020205020404" pitchFamily="49" charset="0"/>
              </a:rPr>
              <a:t>-output of the GAM fit: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summary(model1f$lme)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effects: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Formula: ~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 | g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Structure: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pdIdnot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Xr1          Xr2          Xr3          Xr4          Xr5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StdDev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3.795559e-05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Xr6          Xr7          Xr8  Residual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StdDev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3.795559e-05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3.795559e-05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0.8049558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Fixed effects: y ~ X - 1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Std.Error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DF  t-value p-value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X(Intercept)   </a:t>
            </a:r>
            <a:r>
              <a:rPr lang="en-US" sz="16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6.486455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0.1380488 34 46.98668  0.0000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)Fx1 </a:t>
            </a:r>
            <a:r>
              <a:rPr lang="en-US" sz="16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-0.281668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0.1380488 34 -2.04035  0.0491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8150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regression coefficient is slightly different since variance estimates are different = standardization results are not exactly the same. This only works for </a:t>
            </a:r>
            <a:r>
              <a:rPr lang="en-US" dirty="0" err="1" smtClean="0"/>
              <a:t>tp</a:t>
            </a:r>
            <a:r>
              <a:rPr lang="en-US" dirty="0" smtClean="0"/>
              <a:t> splines.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and interpretation of GAMs: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endParaRPr lang="en-US" sz="16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8150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)Fx1 </a:t>
            </a:r>
            <a:r>
              <a:rPr lang="en-US" sz="2400" dirty="0" smtClean="0">
                <a:cs typeface="Courier New" panose="02070309020205020404" pitchFamily="49" charset="0"/>
              </a:rPr>
              <a:t>coefficient is connected to the light blue basis function.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4423007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19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450502"/>
            <a:ext cx="8001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Specifying GAM models: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endParaRPr lang="en-US" sz="1600" dirty="0" smtClean="0"/>
          </a:p>
          <a:p>
            <a:r>
              <a:rPr lang="en-US" sz="2400" dirty="0" smtClean="0"/>
              <a:t>As with traditional GLM models we could be interested in specifying models with</a:t>
            </a:r>
          </a:p>
          <a:p>
            <a:r>
              <a:rPr lang="en-US" sz="2400" dirty="0" smtClean="0"/>
              <a:t>	- several explanatory variables, categorical or 			continuous</a:t>
            </a:r>
          </a:p>
          <a:p>
            <a:r>
              <a:rPr lang="en-US" sz="2400" dirty="0" smtClean="0"/>
              <a:t>	- interactions between explanatory variables</a:t>
            </a:r>
          </a:p>
          <a:p>
            <a:endParaRPr lang="en-US" sz="2400" dirty="0" smtClean="0"/>
          </a:p>
          <a:p>
            <a:r>
              <a:rPr lang="en-US" sz="2400" dirty="0" smtClean="0"/>
              <a:t>We could also be interested to let some of the explanatory variables have a parametric form (e.g. linear), whereas others are smooth.</a:t>
            </a:r>
            <a:endParaRPr lang="en-US" sz="24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46105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several explanatory variables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Several numerical or categorical explanatory variables can be included in a GAM. </a:t>
            </a:r>
          </a:p>
          <a:p>
            <a:endParaRPr lang="en-US" sz="2400" dirty="0" smtClean="0"/>
          </a:p>
          <a:p>
            <a:r>
              <a:rPr lang="en-US" sz="2400" dirty="0" smtClean="0"/>
              <a:t>Usually an additive structure is used, but interactions can be specified. </a:t>
            </a:r>
          </a:p>
          <a:p>
            <a:endParaRPr lang="en-US" sz="2400" dirty="0" smtClean="0"/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model2 &lt;-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data=river)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5.78712    0.02192     264   &lt;2e-16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 p-value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7.27   7.27  87.39  &lt;2e-16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2.40   2.40 585.13  &lt;2e-16 ***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4610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several explanatory variables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endParaRPr lang="en-US" sz="24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30" y="932342"/>
            <a:ext cx="5679670" cy="569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89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792765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parametric terms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Not all terms in the model need to be estimated with splines. parametric estimates can be made as well.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river$Month1&lt;-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as.factor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river$Month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400" dirty="0" smtClean="0"/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model3 &lt;-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)+Month1, data=river)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Month1 is a categorical/factor variable indicating months 1-12.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Using the formula above monthly means are estimated in the model. 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792765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parametric terms</a:t>
            </a:r>
          </a:p>
          <a:p>
            <a:endParaRPr lang="en-US" dirty="0" smtClean="0"/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5.54591    0.07325  75.710  &lt; 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Month12      0.02043    0.09440   0.216 0.828781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Month13     -0.04433    0.09421  -0.471 0.638197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Month14     -0.27011    0.09628  -2.806 0.005265 **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Month15      0.01639    0.10410   0.157 0.875007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Month16      0.40016    0.10867   3.682 0.000263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Month17      0.53832    0.10882   4.947 1.11e-06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Month18      0.56200    0.10918   5.148 4.13e-07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Month19      0.60374    0.10798   5.591 4.16e-08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Month110     0.57104    0.10366   5.509 6.45e-08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Month111     0.39237    0.09754   4.022 6.87e-05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Month112     0.07596    0.09370   0.811 0.418035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 p-value   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7.994  7.994  110.9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1.000  1.000 1126.3  &lt;2e-16 ***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792765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cyclic terms</a:t>
            </a:r>
          </a:p>
          <a:p>
            <a:endParaRPr lang="en-US" dirty="0" smtClean="0"/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An alternative is to estimate a annual cycle to describe the seasonal variation. For this we can use a cyclic cubic regression spline. </a:t>
            </a: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model4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s(Month,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='cc'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Month is a numerical variable with values 1-12. The choice </a:t>
            </a:r>
            <a:r>
              <a:rPr lang="en-US" sz="2400" dirty="0" err="1" smtClean="0">
                <a:cs typeface="Courier New" panose="02070309020205020404" pitchFamily="49" charset="0"/>
              </a:rPr>
              <a:t>bs</a:t>
            </a:r>
            <a:r>
              <a:rPr lang="en-US" sz="2400" dirty="0" smtClean="0">
                <a:cs typeface="Courier New" panose="02070309020205020404" pitchFamily="49" charset="0"/>
              </a:rPr>
              <a:t>=’cc’ forces the spline to connect the estimate at 12 with the estimate at 1. </a:t>
            </a:r>
            <a:endParaRPr lang="en-US" sz="2400" dirty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5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792765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cyclic terms</a:t>
            </a:r>
          </a:p>
          <a:p>
            <a:endParaRPr lang="en-US" dirty="0" smtClean="0"/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4954368" cy="4461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6750" y="1905000"/>
            <a:ext cx="3050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cyclical spline for seasonal variation. The line connects at 12 and 1.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85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use General Additive Models (GAMs)?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Using GAMs we relax the </a:t>
            </a:r>
            <a:r>
              <a:rPr lang="en-US" sz="2400" b="1" dirty="0" smtClean="0"/>
              <a:t>assumption of linearity </a:t>
            </a:r>
            <a:r>
              <a:rPr lang="en-US" sz="2400" dirty="0" smtClean="0"/>
              <a:t>between predictors and response variable. </a:t>
            </a:r>
          </a:p>
          <a:p>
            <a:endParaRPr lang="en-US" sz="2400" dirty="0" smtClean="0"/>
          </a:p>
          <a:p>
            <a:r>
              <a:rPr lang="en-US" sz="2400" dirty="0" smtClean="0"/>
              <a:t>We could do this also with a general linear model (GLM) using a quadratic or cubic fit or with a nonlinear regression model.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5263"/>
            <a:ext cx="4038600" cy="294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568" y="3175263"/>
            <a:ext cx="4038601" cy="294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9800" y="6153203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quadratic fit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6153202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cubic fit</a:t>
            </a:r>
            <a:endParaRPr lang="en-US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451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If interactions between two variables are expected they can be included in model using a two-dimensional spline. </a:t>
            </a:r>
          </a:p>
          <a:p>
            <a:endParaRPr lang="en-US" sz="2400" dirty="0" smtClean="0"/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model5 &lt;-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~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Month)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data=river)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214" y="2895600"/>
            <a:ext cx="3736185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3810000"/>
            <a:ext cx="304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are difficult to see: highest values in autumn in the 1970s </a:t>
            </a:r>
          </a:p>
          <a:p>
            <a:endParaRPr lang="en-US" dirty="0" smtClean="0"/>
          </a:p>
          <a:p>
            <a:r>
              <a:rPr lang="en-US" dirty="0" smtClean="0"/>
              <a:t>In the 2000 generally lower values, but still higher in autumn.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38484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interactions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Nicer plots can be obtained by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vis.gam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2400" dirty="0" smtClean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vis.gam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(model5$gam,view=c("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","Month"), theta=50)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Perspective plot			          Contour plot: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plot.type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=’contour’</a:t>
            </a:r>
          </a:p>
          <a:p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7" t="12097" r="7971" b="10406"/>
          <a:stretch/>
        </p:blipFill>
        <p:spPr bwMode="auto">
          <a:xfrm>
            <a:off x="749181" y="3276600"/>
            <a:ext cx="3375590" cy="330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668" y="2974975"/>
            <a:ext cx="3888812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75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38484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interactions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Using the usual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s() </a:t>
            </a:r>
            <a:r>
              <a:rPr lang="en-US" sz="2400" dirty="0" smtClean="0"/>
              <a:t>function for the smooth for interactions uses thin plate splines. </a:t>
            </a:r>
          </a:p>
          <a:p>
            <a:endParaRPr lang="en-US" sz="2400" dirty="0" smtClean="0"/>
          </a:p>
          <a:p>
            <a:r>
              <a:rPr lang="en-US" sz="2400" dirty="0" smtClean="0"/>
              <a:t>In this option isotropy is assumed, i.e. the same amount of smoothing is used in both directions (time and month). </a:t>
            </a:r>
          </a:p>
          <a:p>
            <a:endParaRPr lang="en-US" sz="2400" dirty="0" smtClean="0"/>
          </a:p>
          <a:p>
            <a:r>
              <a:rPr lang="en-US" sz="2400" dirty="0" smtClean="0"/>
              <a:t>This could be reasonable for spatial fitting, or for interactions where both variables are in the same unit, but not in our case. </a:t>
            </a:r>
          </a:p>
          <a:p>
            <a:endParaRPr lang="en-US" sz="2400" dirty="0" smtClean="0"/>
          </a:p>
          <a:p>
            <a:r>
              <a:rPr lang="en-US" sz="2400" dirty="0" smtClean="0"/>
              <a:t>For interactions between variables that should not be smoothed with the same amount, we can use tensor products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6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3848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interactions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model6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Month),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       Using tensor product			    Using thin plate spline</a:t>
            </a:r>
            <a:endParaRPr lang="en-US" sz="2000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9" t="12394" r="6028" b="10048"/>
          <a:stretch/>
        </p:blipFill>
        <p:spPr bwMode="auto">
          <a:xfrm>
            <a:off x="726392" y="3194703"/>
            <a:ext cx="3617008" cy="336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7" t="12097" r="7971" b="10406"/>
          <a:stretch/>
        </p:blipFill>
        <p:spPr bwMode="auto">
          <a:xfrm>
            <a:off x="5029200" y="3194703"/>
            <a:ext cx="3375590" cy="330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83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38484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main effects and interactions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model7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logTot.P~s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)+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(Month)+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Month) , data=river)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5.78607    0.01733   333.9 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codes:  0 ‘***’ 0.001 ‘**’ 0.01 ‘*’ 0.05 ‘.’ 0.1 ‘ ’ 1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F p-value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  1.000  1.000 1449.71  &lt;2e-16 ***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    3.932  3.932  259.71  &lt;2e-16 ***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(Month)         3.880  3.880   40.41  &lt;2e-16 ***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datenr,Month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11.510 11.510   12.16  &lt;2e-16 ***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0" y="450502"/>
            <a:ext cx="83848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interactions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66800"/>
            <a:ext cx="5562600" cy="555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676400"/>
            <a:ext cx="251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smooth for Runoff</a:t>
            </a:r>
          </a:p>
          <a:p>
            <a:endParaRPr lang="en-US" dirty="0" smtClean="0"/>
          </a:p>
          <a:p>
            <a:r>
              <a:rPr lang="en-US" dirty="0" smtClean="0"/>
              <a:t>- smooth for the main effect date/time</a:t>
            </a:r>
          </a:p>
          <a:p>
            <a:endParaRPr lang="en-US" dirty="0" smtClean="0"/>
          </a:p>
          <a:p>
            <a:r>
              <a:rPr lang="en-US" dirty="0" smtClean="0"/>
              <a:t>- smooth for the main effect month</a:t>
            </a:r>
          </a:p>
          <a:p>
            <a:endParaRPr lang="en-US" dirty="0" smtClean="0"/>
          </a:p>
          <a:p>
            <a:r>
              <a:rPr lang="en-US" dirty="0" smtClean="0"/>
              <a:t>- interaction between date and month,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9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 with factor variables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Instead of only modelling seasonality as change in mean values we could be interested to model seasonal trends, i.e. estimating a trend function for each month. </a:t>
            </a:r>
          </a:p>
          <a:p>
            <a:endParaRPr lang="en-US" sz="2400" dirty="0" smtClean="0"/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model8&lt;-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~ Month1 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by= Month1)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s(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data=river)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The basis functions for date are multiplied by new coefficients for each month allowing separate trend lines. 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 with factor variables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Parametric coefficients: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Std. Error t value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(&gt;|t|)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(Intercept)  5.54419    0.06349  87.330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Month12      0.01643    0.08136   0.202 0.840025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Month13     -0.05111    0.08120  -0.629 0.529471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Month14     -0.27725    0.08306  -3.338 0.000931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Month15      0.02210    0.09024   0.245 0.806673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Month16      0.41154    0.09441   4.359 1.70e-05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Month17      0.55346    0.09458   5.852 1.08e-08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Month18      0.56096    0.09503   5.903 8.11e-09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Month19      0.60296    0.09390   6.421 4.17e-10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F  p-value   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):Month11  1.000  1.000   10.99  0.00101 ** 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):Month12  1.000  1.000   23.73 1.62e-06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):Month13  1.785  1.785   15.12 8.69e-05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):Month14  1.000  1.000   34.19 1.06e-08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):Month15  3.867  3.867   24.36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):Month16  4.074  4.074   38.89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):Month17  5.106  5.106   35.63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):Month18  4.546  4.546   41.31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):Month19  4.945  4.945   38.09  &lt; 2e-16 ***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interaction with factor variables</a:t>
            </a:r>
          </a:p>
          <a:p>
            <a:endParaRPr lang="en-US" dirty="0" smtClean="0"/>
          </a:p>
          <a:p>
            <a:r>
              <a:rPr lang="en-US" sz="2400" dirty="0" smtClean="0"/>
              <a:t> </a:t>
            </a:r>
            <a:endParaRPr lang="en-US" sz="16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799"/>
            <a:ext cx="6169351" cy="616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20574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Trend lines for </a:t>
            </a:r>
          </a:p>
          <a:p>
            <a:r>
              <a:rPr lang="en-US" dirty="0" smtClean="0"/>
              <a:t>March until June.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3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variable selection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There are no procedures for automatic variable selection in </a:t>
            </a:r>
            <a:r>
              <a:rPr lang="en-US" sz="2400" dirty="0" err="1" smtClean="0"/>
              <a:t>mgcv</a:t>
            </a:r>
            <a:r>
              <a:rPr lang="en-US" sz="2400" dirty="0" smtClean="0"/>
              <a:t>::</a:t>
            </a:r>
            <a:r>
              <a:rPr lang="en-US" sz="2400" dirty="0" err="1" smtClean="0"/>
              <a:t>gamm</a:t>
            </a:r>
            <a:r>
              <a:rPr lang="en-US" sz="2400" dirty="0" smtClean="0"/>
              <a:t> (but there is in the gam package). </a:t>
            </a:r>
          </a:p>
          <a:p>
            <a:endParaRPr lang="en-US" sz="2400" dirty="0" smtClean="0"/>
          </a:p>
          <a:p>
            <a:r>
              <a:rPr lang="en-US" sz="2400" dirty="0" smtClean="0"/>
              <a:t>Instead there are some </a:t>
            </a:r>
            <a:r>
              <a:rPr lang="en-US" sz="2400" dirty="0" err="1" smtClean="0"/>
              <a:t>specialised</a:t>
            </a:r>
            <a:r>
              <a:rPr lang="en-US" sz="2400" dirty="0" smtClean="0"/>
              <a:t> basis functions that allow shrinkage: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 </a:t>
            </a:r>
            <a:r>
              <a:rPr lang="en-US" sz="2400" dirty="0" smtClean="0"/>
              <a:t>and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model9 &lt;-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logTot.P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~ 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s(Month,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=’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+ 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Abs._F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data=river)</a:t>
            </a:r>
          </a:p>
          <a:p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If we add a variable that is not improving the model fit the smooth is put to a straight line (0 estimated degrees of freedom</a:t>
            </a:r>
            <a:r>
              <a:rPr lang="en-US" dirty="0" smtClean="0">
                <a:cs typeface="Courier New" panose="02070309020205020404" pitchFamily="49" charset="0"/>
              </a:rPr>
              <a:t>).</a:t>
            </a: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use General Additive Models (GAMs)?</a:t>
            </a:r>
          </a:p>
          <a:p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do not need to determine the functional form of the relationship in beforehand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relationships are best approximated by linear, quadratic or cubic function the result of GAM simplifies to that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have most of the possibilities we have with GLMs, </a:t>
            </a:r>
            <a:r>
              <a:rPr lang="en-US" sz="2400" dirty="0" err="1" smtClean="0"/>
              <a:t>GLiMs</a:t>
            </a:r>
            <a:r>
              <a:rPr lang="en-US" sz="2400" dirty="0" smtClean="0"/>
              <a:t>, and GLMM, e.g. we can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200150" lvl="2" indent="-285750">
              <a:buFontTx/>
              <a:buChar char="-"/>
            </a:pPr>
            <a:r>
              <a:rPr lang="en-US" sz="2400" dirty="0" smtClean="0"/>
              <a:t>include categorical predictors and interactions and </a:t>
            </a:r>
          </a:p>
          <a:p>
            <a:pPr marL="1200150" lvl="2" indent="-285750">
              <a:buFontTx/>
              <a:buChar char="-"/>
            </a:pPr>
            <a:r>
              <a:rPr lang="en-US" sz="2400" dirty="0" smtClean="0"/>
              <a:t>use other distributions than normal for the response</a:t>
            </a:r>
          </a:p>
          <a:p>
            <a:pPr marL="1200150" lvl="2" indent="-285750">
              <a:buFontTx/>
              <a:buChar char="-"/>
            </a:pPr>
            <a:r>
              <a:rPr lang="en-US" sz="2400" dirty="0" smtClean="0"/>
              <a:t>use mixed approaches to include autocorrelation estimates or hierarchical sampling structures</a:t>
            </a:r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413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variable selection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>
                <a:cs typeface="Courier New" panose="02070309020205020404" pitchFamily="49" charset="0"/>
              </a:rPr>
              <a:t>with shrinkage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 p-value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7.816e+00      9  97.10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s(Month)     6.282e+00      9  14.27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2.390e+00      9 128.32  &lt;2e-16 ***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Abs._F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2.727e-07      9   0.00   0.931 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without shrinkage: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Approximate significance of smooth terms: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Ref.df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F p-value 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datenr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7.953  7.953 109.068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s(Month)     6.482  6.482  19.042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logRunoff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1.000  1.000 305.858  &lt;2e-16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Abs._F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1.000  1.000   0.183   0.669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variable selection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368" y="2590800"/>
            <a:ext cx="3507244" cy="350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330" y="2514600"/>
            <a:ext cx="3583558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223856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with shrinkage				without shrinkage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inference and uncertainty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For all models the smoothing </a:t>
            </a:r>
            <a:r>
              <a:rPr lang="en-US" sz="2400" dirty="0" err="1" smtClean="0"/>
              <a:t>paramters</a:t>
            </a:r>
            <a:r>
              <a:rPr lang="en-US" sz="2400" dirty="0" smtClean="0"/>
              <a:t> are determined by </a:t>
            </a:r>
            <a:r>
              <a:rPr lang="en-US" sz="2400" dirty="0" err="1" smtClean="0"/>
              <a:t>optimising</a:t>
            </a:r>
            <a:r>
              <a:rPr lang="en-US" sz="2400" dirty="0" smtClean="0"/>
              <a:t> the ability to predict new data.</a:t>
            </a:r>
          </a:p>
          <a:p>
            <a:endParaRPr lang="en-US" sz="2400" dirty="0" smtClean="0"/>
          </a:p>
          <a:p>
            <a:r>
              <a:rPr lang="en-US" sz="2400" dirty="0" smtClean="0"/>
              <a:t>For the function 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gam</a:t>
            </a:r>
            <a:r>
              <a:rPr lang="en-US" sz="2400" dirty="0" smtClean="0"/>
              <a:t> usually </a:t>
            </a:r>
            <a:r>
              <a:rPr lang="en-US" sz="2400" dirty="0" err="1" smtClean="0"/>
              <a:t>generalised</a:t>
            </a:r>
            <a:r>
              <a:rPr lang="en-US" sz="2400" dirty="0" smtClean="0"/>
              <a:t> cross validation (GCV) is used,  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gamm</a:t>
            </a:r>
            <a:r>
              <a:rPr lang="en-US" sz="2400" dirty="0" smtClean="0"/>
              <a:t> (restricted) maximum likelihood estimation for the smoothing parameter is used. 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r>
              <a:rPr lang="en-US" sz="2400" dirty="0" smtClean="0"/>
              <a:t>Unless specifically stated a smoothness selection is therefore conducted in the model. 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Modelling in GAM: inference and uncertainty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p-values and confidence intervals do not take </a:t>
            </a:r>
            <a:r>
              <a:rPr lang="en-US" sz="2400" dirty="0" err="1" smtClean="0"/>
              <a:t>inte</a:t>
            </a:r>
            <a:r>
              <a:rPr lang="en-US" sz="2400" dirty="0" smtClean="0"/>
              <a:t> account the uncertainty from the smoothing parameter estimate. </a:t>
            </a:r>
          </a:p>
          <a:p>
            <a:endParaRPr lang="en-US" sz="2400" dirty="0" smtClean="0"/>
          </a:p>
          <a:p>
            <a:r>
              <a:rPr lang="en-US" sz="2400" dirty="0" smtClean="0"/>
              <a:t>They are therefore only approximate for smooth terms and are often underestimated. </a:t>
            </a:r>
          </a:p>
          <a:p>
            <a:endParaRPr lang="en-US" sz="2400" dirty="0" smtClean="0"/>
          </a:p>
          <a:p>
            <a:r>
              <a:rPr lang="en-US" sz="2400" dirty="0" smtClean="0"/>
              <a:t>Use p-values and intervals with care. </a:t>
            </a:r>
            <a:endParaRPr 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1" y="450502"/>
            <a:ext cx="8001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Tomorrow: generalized and mixed models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The GAM models can also be used for other distributions than normal, e.g. Poisson for count dat</a:t>
            </a:r>
            <a:r>
              <a:rPr lang="en-US" sz="2400" dirty="0" smtClean="0"/>
              <a:t>a or Binomial for 0/1 data.</a:t>
            </a:r>
          </a:p>
          <a:p>
            <a:endParaRPr lang="en-US" sz="2400" dirty="0"/>
          </a:p>
          <a:p>
            <a:r>
              <a:rPr lang="en-US" sz="2400" dirty="0" smtClean="0"/>
              <a:t>Correlation between residuals can be estimated in the models to account for temporal or spatial autocorrelations.</a:t>
            </a:r>
          </a:p>
          <a:p>
            <a:endParaRPr lang="en-US" sz="2400" dirty="0"/>
          </a:p>
          <a:p>
            <a:r>
              <a:rPr lang="en-US" sz="2400" dirty="0" smtClean="0"/>
              <a:t>Data collected in hierarchical sampling designs can </a:t>
            </a:r>
            <a:r>
              <a:rPr lang="en-US" sz="2400" smtClean="0"/>
              <a:t>be analyzed </a:t>
            </a:r>
            <a:r>
              <a:rPr lang="en-US" sz="2400" dirty="0" smtClean="0"/>
              <a:t>with GAMM as well by including random factors that describe the sampling design.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So, how do I use GAMs anyway?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A couple of statistical </a:t>
            </a:r>
            <a:r>
              <a:rPr lang="en-US" sz="2400" dirty="0" err="1" smtClean="0"/>
              <a:t>softwares</a:t>
            </a:r>
            <a:r>
              <a:rPr lang="en-US" sz="2400" dirty="0" smtClean="0"/>
              <a:t> have some GAM functions available, but if you want to use all available features you need to choose R. </a:t>
            </a:r>
          </a:p>
          <a:p>
            <a:endParaRPr lang="en-US" dirty="0" smtClean="0"/>
          </a:p>
          <a:p>
            <a:r>
              <a:rPr lang="en-US" dirty="0" smtClean="0"/>
              <a:t>Package gam: </a:t>
            </a:r>
          </a:p>
          <a:p>
            <a:r>
              <a:rPr lang="en-US" dirty="0" smtClean="0">
                <a:hlinkClick r:id="rId2"/>
              </a:rPr>
              <a:t>https://cran.r-project.org/web/packages/gam/index.html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Package </a:t>
            </a:r>
            <a:r>
              <a:rPr lang="en-US" dirty="0" err="1" smtClean="0"/>
              <a:t>mgcv</a:t>
            </a:r>
            <a:r>
              <a:rPr lang="en-US" dirty="0" smtClean="0"/>
              <a:t>: </a:t>
            </a:r>
          </a:p>
          <a:p>
            <a:r>
              <a:rPr lang="en-US" dirty="0" smtClean="0">
                <a:hlinkClick r:id="rId3"/>
              </a:rPr>
              <a:t>https://cran.r-project.org/web/packages/mgcv/mgcv.pdf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Book:</a:t>
            </a:r>
          </a:p>
          <a:p>
            <a:r>
              <a:rPr lang="en-US" dirty="0" err="1" smtClean="0">
                <a:hlinkClick r:id="rId4"/>
              </a:rPr>
              <a:t>Generalised</a:t>
            </a:r>
            <a:r>
              <a:rPr lang="en-US" dirty="0" smtClean="0">
                <a:hlinkClick r:id="rId4"/>
              </a:rPr>
              <a:t> Additive Models – An introduction with R</a:t>
            </a:r>
            <a:r>
              <a:rPr lang="en-US" dirty="0" smtClean="0"/>
              <a:t>, Simon Wood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code I show you will be using </a:t>
            </a:r>
            <a:r>
              <a:rPr lang="en-US" dirty="0" err="1" smtClean="0"/>
              <a:t>mgcv:gamm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8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So, how do I use GAMs anyway?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In SAS there is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PROC GAM</a:t>
            </a:r>
            <a:r>
              <a:rPr lang="en-US" sz="2400" dirty="0" smtClean="0"/>
              <a:t>, but with much fewer choices. </a:t>
            </a:r>
          </a:p>
          <a:p>
            <a:endParaRPr lang="en-US" sz="2400" dirty="0" smtClean="0"/>
          </a:p>
          <a:p>
            <a:r>
              <a:rPr lang="en-US" sz="2400" dirty="0" smtClean="0"/>
              <a:t>You can also model smooth relationships between response and predictors within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PROC GLIMMIX</a:t>
            </a:r>
            <a:r>
              <a:rPr lang="en-US" sz="2400" dirty="0" smtClean="0"/>
              <a:t>. Use 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effect </a:t>
            </a:r>
            <a:r>
              <a:rPr lang="en-US" sz="2400" dirty="0" smtClean="0"/>
              <a:t>statement.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8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96069" y="533400"/>
                <a:ext cx="8001000" cy="5232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But what is a GAM?</a:t>
                </a:r>
              </a:p>
              <a:p>
                <a:endParaRPr lang="en-US" sz="2400" dirty="0"/>
              </a:p>
              <a:p>
                <a:r>
                  <a:rPr lang="en-US" sz="2400" dirty="0" smtClean="0"/>
                  <a:t>A GAM can be written as: </a:t>
                </a:r>
              </a:p>
              <a:p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𝜀</m:t>
                      </m:r>
                    </m:oMath>
                  </m:oMathPara>
                </a14:m>
                <a:endParaRPr lang="en-US" sz="2400" b="0" dirty="0" smtClean="0">
                  <a:ea typeface="Cambria Math"/>
                </a:endParaRPr>
              </a:p>
              <a:p>
                <a:endParaRPr lang="en-US" sz="2400" dirty="0"/>
              </a:p>
              <a:p>
                <a:r>
                  <a:rPr lang="en-US" sz="2400" dirty="0" smtClean="0"/>
                  <a:t>where a is an intercept and f are smooth functions. </a:t>
                </a:r>
              </a:p>
              <a:p>
                <a:endParaRPr lang="en-US" sz="2400" dirty="0"/>
              </a:p>
              <a:p>
                <a:r>
                  <a:rPr lang="en-US" sz="2400" dirty="0" smtClean="0"/>
                  <a:t>As smooths different types of functions can be used such as local linear regression (loess) or splines. 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Generally splines have better mathematical properties and are most often used in GAM fitting. </a:t>
                </a:r>
                <a:endParaRPr lang="en-US" sz="24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69" y="533400"/>
                <a:ext cx="8001000" cy="5232202"/>
              </a:xfrm>
              <a:prstGeom prst="rect">
                <a:avLst/>
              </a:prstGeom>
              <a:blipFill rotWithShape="1">
                <a:blip r:embed="rId2"/>
                <a:stretch>
                  <a:fillRect l="-1601" t="-1049" r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0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069" y="533400"/>
            <a:ext cx="8001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 what is a GAM?</a:t>
            </a:r>
          </a:p>
          <a:p>
            <a:endParaRPr lang="en-US" sz="2400" dirty="0" smtClean="0"/>
          </a:p>
          <a:p>
            <a:r>
              <a:rPr lang="en-US" sz="2400" dirty="0" smtClean="0"/>
              <a:t>Splines are sums of weighted basis functions. </a:t>
            </a:r>
          </a:p>
          <a:p>
            <a:endParaRPr lang="en-US" sz="2400" dirty="0" smtClean="0"/>
          </a:p>
          <a:p>
            <a:r>
              <a:rPr lang="en-US" sz="2400" dirty="0" smtClean="0"/>
              <a:t>The flexibility of the fit is determined by the amount of basis functions. </a:t>
            </a:r>
          </a:p>
          <a:p>
            <a:endParaRPr lang="en-US" sz="2400" dirty="0" smtClean="0"/>
          </a:p>
          <a:p>
            <a:r>
              <a:rPr lang="en-US" sz="2400" dirty="0" smtClean="0"/>
              <a:t>Depending on which type of spline is used the basis function look differently  and have different properties.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0" y="1066800"/>
            <a:ext cx="9144000" cy="76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9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11144</TotalTime>
  <Words>3163</Words>
  <Application>Microsoft Office PowerPoint</Application>
  <PresentationFormat>On-screen Show (4:3)</PresentationFormat>
  <Paragraphs>609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An introduction to General Additive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Von Brömssen</dc:creator>
  <cp:lastModifiedBy>Claudia Von Brömssen</cp:lastModifiedBy>
  <cp:revision>98</cp:revision>
  <cp:lastPrinted>2016-08-23T07:11:37Z</cp:lastPrinted>
  <dcterms:created xsi:type="dcterms:W3CDTF">2016-06-21T11:34:31Z</dcterms:created>
  <dcterms:modified xsi:type="dcterms:W3CDTF">2016-08-23T07:34:44Z</dcterms:modified>
</cp:coreProperties>
</file>