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6" r:id="rId3"/>
    <p:sldId id="268" r:id="rId4"/>
    <p:sldId id="269" r:id="rId5"/>
    <p:sldId id="270" r:id="rId6"/>
    <p:sldId id="272" r:id="rId7"/>
    <p:sldId id="273" r:id="rId8"/>
    <p:sldId id="274" r:id="rId9"/>
    <p:sldId id="275" r:id="rId10"/>
    <p:sldId id="276" r:id="rId11"/>
    <p:sldId id="271" r:id="rId12"/>
    <p:sldId id="277" r:id="rId13"/>
    <p:sldId id="258" r:id="rId14"/>
    <p:sldId id="262" r:id="rId15"/>
    <p:sldId id="25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02D3D-856F-4569-ACD3-FE7AA63CCFC0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6F9CC-5C3B-4B50-A0D6-16ADE837C6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65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Model</a:t>
            </a:r>
            <a:r>
              <a:rPr lang="sv-SE" dirty="0" smtClean="0"/>
              <a:t> </a:t>
            </a:r>
            <a:r>
              <a:rPr lang="sv-SE" dirty="0" err="1" smtClean="0"/>
              <a:t>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6AF05-3318-4EEF-9D8C-91FC93FFACC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4237-E837-47D1-B338-5B1562B1FA07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B557-6614-435E-AC3E-F16662BC2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4237-E837-47D1-B338-5B1562B1FA07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B557-6614-435E-AC3E-F16662BC2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4237-E837-47D1-B338-5B1562B1FA07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B557-6614-435E-AC3E-F16662BC2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4237-E837-47D1-B338-5B1562B1FA07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B557-6614-435E-AC3E-F16662BC2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4237-E837-47D1-B338-5B1562B1FA07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B557-6614-435E-AC3E-F16662BC2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4237-E837-47D1-B338-5B1562B1FA07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B557-6614-435E-AC3E-F16662BC2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4237-E837-47D1-B338-5B1562B1FA07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B557-6614-435E-AC3E-F16662BC2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4237-E837-47D1-B338-5B1562B1FA07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B557-6614-435E-AC3E-F16662BC2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4237-E837-47D1-B338-5B1562B1FA07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B557-6614-435E-AC3E-F16662BC2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4237-E837-47D1-B338-5B1562B1FA07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B557-6614-435E-AC3E-F16662BC2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4237-E837-47D1-B338-5B1562B1FA07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AB557-6614-435E-AC3E-F16662BC2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E4237-E837-47D1-B338-5B1562B1FA07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AB557-6614-435E-AC3E-F16662BC2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/>
              <a:t>Using</a:t>
            </a:r>
            <a:r>
              <a:rPr lang="sv-SE" dirty="0" smtClean="0"/>
              <a:t> </a:t>
            </a:r>
            <a:r>
              <a:rPr lang="sv-SE" dirty="0" err="1" smtClean="0"/>
              <a:t>GAMs</a:t>
            </a:r>
            <a:r>
              <a:rPr lang="sv-SE" dirty="0" smtClean="0"/>
              <a:t> in </a:t>
            </a:r>
            <a:r>
              <a:rPr lang="sv-SE" dirty="0" err="1" smtClean="0"/>
              <a:t>Wildlife</a:t>
            </a:r>
            <a:r>
              <a:rPr lang="sv-SE" dirty="0" smtClean="0"/>
              <a:t>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</a:t>
            </a:r>
            <a:r>
              <a:rPr lang="sv-SE" dirty="0" err="1" smtClean="0"/>
              <a:t>next</a:t>
            </a:r>
            <a:r>
              <a:rPr lang="sv-SE" dirty="0" smtClean="0"/>
              <a:t>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The </a:t>
            </a:r>
            <a:r>
              <a:rPr lang="sv-SE" dirty="0" err="1" smtClean="0"/>
              <a:t>bear</a:t>
            </a:r>
            <a:r>
              <a:rPr lang="sv-SE" dirty="0" smtClean="0"/>
              <a:t> </a:t>
            </a:r>
            <a:r>
              <a:rPr lang="sv-SE" dirty="0" err="1" smtClean="0"/>
              <a:t>scat</a:t>
            </a:r>
            <a:r>
              <a:rPr lang="sv-SE" dirty="0" smtClean="0"/>
              <a:t> survey in 2012 estimated the population at 415 </a:t>
            </a:r>
            <a:r>
              <a:rPr lang="sv-SE" dirty="0" err="1" smtClean="0"/>
              <a:t>bears</a:t>
            </a:r>
            <a:r>
              <a:rPr lang="sv-SE" dirty="0" smtClean="0"/>
              <a:t>….</a:t>
            </a:r>
          </a:p>
          <a:p>
            <a:endParaRPr lang="sv-SE" dirty="0" smtClean="0"/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167466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</a:t>
            </a:r>
            <a:r>
              <a:rPr lang="sv-SE" dirty="0" err="1" smtClean="0"/>
              <a:t>next</a:t>
            </a:r>
            <a:r>
              <a:rPr lang="sv-SE" dirty="0" smtClean="0"/>
              <a:t>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know</a:t>
            </a:r>
            <a:r>
              <a:rPr lang="sv-SE" dirty="0" smtClean="0"/>
              <a:t> </a:t>
            </a:r>
            <a:r>
              <a:rPr lang="sv-SE" dirty="0" err="1" smtClean="0"/>
              <a:t>how</a:t>
            </a:r>
            <a:r>
              <a:rPr lang="sv-SE" dirty="0" smtClean="0"/>
              <a:t> </a:t>
            </a:r>
            <a:r>
              <a:rPr lang="sv-SE" dirty="0" err="1" smtClean="0"/>
              <a:t>many</a:t>
            </a:r>
            <a:r>
              <a:rPr lang="sv-SE" dirty="0" smtClean="0"/>
              <a:t> </a:t>
            </a:r>
            <a:r>
              <a:rPr lang="sv-SE" dirty="0" err="1" smtClean="0"/>
              <a:t>bears</a:t>
            </a:r>
            <a:r>
              <a:rPr lang="sv-SE" dirty="0" smtClean="0"/>
              <a:t> </a:t>
            </a:r>
            <a:r>
              <a:rPr lang="sv-SE" dirty="0" err="1" smtClean="0"/>
              <a:t>there</a:t>
            </a:r>
            <a:r>
              <a:rPr lang="sv-SE" dirty="0" smtClean="0"/>
              <a:t> </a:t>
            </a:r>
            <a:r>
              <a:rPr lang="sv-SE" dirty="0" err="1" smtClean="0"/>
              <a:t>were</a:t>
            </a:r>
            <a:r>
              <a:rPr lang="sv-SE" dirty="0" smtClean="0"/>
              <a:t> 2001 (286)</a:t>
            </a:r>
          </a:p>
          <a:p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know</a:t>
            </a:r>
            <a:r>
              <a:rPr lang="sv-SE" dirty="0" smtClean="0"/>
              <a:t> </a:t>
            </a:r>
            <a:r>
              <a:rPr lang="sv-SE" dirty="0" err="1" smtClean="0"/>
              <a:t>how</a:t>
            </a:r>
            <a:r>
              <a:rPr lang="sv-SE" dirty="0" smtClean="0"/>
              <a:t> </a:t>
            </a:r>
            <a:r>
              <a:rPr lang="sv-SE" dirty="0" err="1" smtClean="0"/>
              <a:t>many</a:t>
            </a:r>
            <a:r>
              <a:rPr lang="sv-SE" dirty="0" smtClean="0"/>
              <a:t> </a:t>
            </a:r>
            <a:r>
              <a:rPr lang="sv-SE" dirty="0" err="1" smtClean="0"/>
              <a:t>were</a:t>
            </a:r>
            <a:r>
              <a:rPr lang="sv-SE" dirty="0" smtClean="0"/>
              <a:t> </a:t>
            </a:r>
            <a:r>
              <a:rPr lang="sv-SE" dirty="0" err="1" smtClean="0"/>
              <a:t>shot</a:t>
            </a:r>
            <a:r>
              <a:rPr lang="sv-SE" dirty="0" smtClean="0"/>
              <a:t> </a:t>
            </a:r>
            <a:r>
              <a:rPr lang="sv-SE" dirty="0" err="1" smtClean="0"/>
              <a:t>each</a:t>
            </a:r>
            <a:r>
              <a:rPr lang="sv-SE" dirty="0" smtClean="0"/>
              <a:t> </a:t>
            </a:r>
            <a:r>
              <a:rPr lang="sv-SE" dirty="0" err="1" smtClean="0"/>
              <a:t>year</a:t>
            </a:r>
            <a:r>
              <a:rPr lang="sv-SE" dirty="0" smtClean="0"/>
              <a:t> (x, y, z </a:t>
            </a:r>
            <a:r>
              <a:rPr lang="sv-SE" dirty="0" err="1" smtClean="0"/>
              <a:t>etc</a:t>
            </a:r>
            <a:r>
              <a:rPr lang="sv-SE" dirty="0" smtClean="0"/>
              <a:t>)</a:t>
            </a:r>
          </a:p>
          <a:p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can</a:t>
            </a:r>
            <a:r>
              <a:rPr lang="sv-SE" dirty="0" smtClean="0"/>
              <a:t> </a:t>
            </a:r>
            <a:r>
              <a:rPr lang="sv-SE" dirty="0" err="1" smtClean="0"/>
              <a:t>estimate</a:t>
            </a:r>
            <a:r>
              <a:rPr lang="sv-SE" dirty="0" smtClean="0"/>
              <a:t> </a:t>
            </a:r>
            <a:r>
              <a:rPr lang="sv-SE" dirty="0" err="1" smtClean="0"/>
              <a:t>each</a:t>
            </a:r>
            <a:r>
              <a:rPr lang="sv-SE" dirty="0" smtClean="0"/>
              <a:t> </a:t>
            </a:r>
            <a:r>
              <a:rPr lang="sv-SE" dirty="0" err="1" smtClean="0"/>
              <a:t>years</a:t>
            </a:r>
            <a:r>
              <a:rPr lang="sv-SE" dirty="0" smtClean="0"/>
              <a:t> population (P) </a:t>
            </a:r>
            <a:r>
              <a:rPr lang="sv-SE" dirty="0" err="1" smtClean="0"/>
              <a:t>with</a:t>
            </a:r>
            <a:r>
              <a:rPr lang="sv-SE" dirty="0" smtClean="0"/>
              <a:t> P2002=P2001*1.09-(</a:t>
            </a:r>
            <a:r>
              <a:rPr lang="sv-SE" dirty="0" err="1" smtClean="0"/>
              <a:t>x,y,z</a:t>
            </a:r>
            <a:r>
              <a:rPr lang="sv-SE" dirty="0" smtClean="0"/>
              <a:t> </a:t>
            </a:r>
            <a:r>
              <a:rPr lang="sv-SE" dirty="0" err="1" smtClean="0"/>
              <a:t>etc</a:t>
            </a:r>
            <a:r>
              <a:rPr lang="sv-SE" dirty="0" smtClean="0"/>
              <a:t>)</a:t>
            </a:r>
          </a:p>
          <a:p>
            <a:r>
              <a:rPr lang="sv-SE" dirty="0" err="1" smtClean="0"/>
              <a:t>Using</a:t>
            </a:r>
            <a:r>
              <a:rPr lang="sv-SE" dirty="0" smtClean="0"/>
              <a:t> </a:t>
            </a:r>
            <a:r>
              <a:rPr lang="sv-SE" dirty="0" err="1" smtClean="0"/>
              <a:t>this</a:t>
            </a:r>
            <a:r>
              <a:rPr lang="sv-SE" dirty="0" smtClean="0"/>
              <a:t> approach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made</a:t>
            </a:r>
            <a:r>
              <a:rPr lang="sv-SE" dirty="0" smtClean="0"/>
              <a:t> a </a:t>
            </a:r>
            <a:r>
              <a:rPr lang="sv-SE" dirty="0" err="1" smtClean="0"/>
              <a:t>growth</a:t>
            </a:r>
            <a:r>
              <a:rPr lang="sv-SE" dirty="0" smtClean="0"/>
              <a:t> </a:t>
            </a:r>
            <a:r>
              <a:rPr lang="sv-SE" dirty="0" err="1" smtClean="0"/>
              <a:t>model</a:t>
            </a:r>
            <a:r>
              <a:rPr lang="sv-SE" dirty="0" smtClean="0"/>
              <a:t>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fitted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the GAM as best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could</a:t>
            </a:r>
            <a:r>
              <a:rPr lang="sv-SE" dirty="0" smtClean="0"/>
              <a:t>, </a:t>
            </a:r>
            <a:r>
              <a:rPr lang="sv-SE" dirty="0" err="1" smtClean="0"/>
              <a:t>resulting</a:t>
            </a:r>
            <a:r>
              <a:rPr lang="sv-SE" dirty="0" smtClean="0"/>
              <a:t> in 450 </a:t>
            </a:r>
            <a:r>
              <a:rPr lang="sv-SE" dirty="0" err="1" smtClean="0"/>
              <a:t>bears</a:t>
            </a:r>
            <a:r>
              <a:rPr lang="sv-SE" dirty="0" smtClean="0"/>
              <a:t> (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huge</a:t>
            </a:r>
            <a:r>
              <a:rPr lang="sv-SE" dirty="0" smtClean="0"/>
              <a:t> </a:t>
            </a:r>
            <a:r>
              <a:rPr lang="sv-SE" dirty="0" err="1" smtClean="0"/>
              <a:t>margins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error</a:t>
            </a:r>
            <a:r>
              <a:rPr lang="sv-SE" dirty="0" smtClean="0"/>
              <a:t>) in 2012</a:t>
            </a:r>
          </a:p>
          <a:p>
            <a:r>
              <a:rPr lang="sv-SE" dirty="0" smtClean="0"/>
              <a:t>The </a:t>
            </a:r>
            <a:r>
              <a:rPr lang="sv-SE" dirty="0" err="1" smtClean="0"/>
              <a:t>bear</a:t>
            </a:r>
            <a:r>
              <a:rPr lang="sv-SE" dirty="0" smtClean="0"/>
              <a:t> </a:t>
            </a:r>
            <a:r>
              <a:rPr lang="sv-SE" dirty="0" err="1" smtClean="0"/>
              <a:t>scat</a:t>
            </a:r>
            <a:r>
              <a:rPr lang="sv-SE" dirty="0" smtClean="0"/>
              <a:t> survey in 2012 estimated the population at 415 </a:t>
            </a:r>
            <a:r>
              <a:rPr lang="sv-SE" dirty="0" err="1" smtClean="0"/>
              <a:t>bears</a:t>
            </a:r>
            <a:r>
              <a:rPr lang="sv-SE" dirty="0" smtClean="0"/>
              <a:t>….</a:t>
            </a:r>
          </a:p>
          <a:p>
            <a:endParaRPr lang="sv-SE" dirty="0" smtClean="0"/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4056595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Analysing animal </a:t>
            </a:r>
            <a:r>
              <a:rPr lang="sv-SE" dirty="0" err="1" smtClean="0"/>
              <a:t>movement</a:t>
            </a:r>
            <a:r>
              <a:rPr lang="sv-SE" dirty="0" smtClean="0"/>
              <a:t> </a:t>
            </a:r>
            <a:r>
              <a:rPr lang="sv-SE" dirty="0" err="1" smtClean="0"/>
              <a:t>behaviour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dirty="0" smtClean="0"/>
          </a:p>
          <a:p>
            <a:endParaRPr lang="sv-SE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407081"/>
              </p:ext>
            </p:extLst>
          </p:nvPr>
        </p:nvGraphicFramePr>
        <p:xfrm>
          <a:off x="611559" y="1484784"/>
          <a:ext cx="7142669" cy="5356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Presentation" r:id="rId3" imgW="4570415" imgH="3427327" progId="PowerPoint.Show.12">
                  <p:embed/>
                </p:oleObj>
              </mc:Choice>
              <mc:Fallback>
                <p:oleObj name="Presentation" r:id="rId3" imgW="4570415" imgH="342732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59" y="1484784"/>
                        <a:ext cx="7142669" cy="5356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7466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0" t="13970" r="5012" b="8147"/>
          <a:stretch/>
        </p:blipFill>
        <p:spPr bwMode="auto">
          <a:xfrm>
            <a:off x="1555289" y="943583"/>
            <a:ext cx="5876158" cy="494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3"/>
          <p:cNvGrpSpPr/>
          <p:nvPr/>
        </p:nvGrpSpPr>
        <p:grpSpPr>
          <a:xfrm>
            <a:off x="7318155" y="3504697"/>
            <a:ext cx="1368645" cy="1314651"/>
            <a:chOff x="2927831" y="910581"/>
            <a:chExt cx="2088232" cy="2084959"/>
          </a:xfrm>
        </p:grpSpPr>
        <p:pic>
          <p:nvPicPr>
            <p:cNvPr id="25" name="Picture 7" descr="C:\Users\Simone\Downloads\2 YO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79" t="56302" r="30801" b="37607"/>
            <a:stretch/>
          </p:blipFill>
          <p:spPr bwMode="auto">
            <a:xfrm flipH="1">
              <a:off x="3555312" y="2110631"/>
              <a:ext cx="176975" cy="127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C:\Users\Simone\Downloads\2 YO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831" y="910581"/>
              <a:ext cx="2088232" cy="2084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7" descr="C:\Users\Simone\Downloads\2 YO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15" t="36417" r="74888" b="55359"/>
            <a:stretch/>
          </p:blipFill>
          <p:spPr bwMode="auto">
            <a:xfrm rot="176015">
              <a:off x="3240960" y="1616818"/>
              <a:ext cx="65771" cy="154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7" descr="C:\Users\Simone\Downloads\2 YO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15" t="36417" r="74888" b="55359"/>
            <a:stretch/>
          </p:blipFill>
          <p:spPr bwMode="auto">
            <a:xfrm rot="176015">
              <a:off x="3271821" y="1611637"/>
              <a:ext cx="65771" cy="154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7" descr="C:\Users\Simone\Downloads\2 YO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15" t="36417" r="74888" b="55359"/>
            <a:stretch/>
          </p:blipFill>
          <p:spPr bwMode="auto">
            <a:xfrm rot="176015">
              <a:off x="3783820" y="1972824"/>
              <a:ext cx="65771" cy="154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7" descr="C:\Users\Simone\Downloads\2 YO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15" t="36417" r="74888" b="55359"/>
            <a:stretch/>
          </p:blipFill>
          <p:spPr bwMode="auto">
            <a:xfrm rot="20600371" flipH="1">
              <a:off x="4525564" y="1609301"/>
              <a:ext cx="81038" cy="190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8473" y="6477000"/>
            <a:ext cx="2877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prstClr val="white">
                    <a:lumMod val="65000"/>
                  </a:prstClr>
                </a:solidFill>
              </a:rPr>
              <a:t>Ciuti et al. 2012 </a:t>
            </a:r>
            <a:r>
              <a:rPr lang="en-CA" b="1" i="1" dirty="0" err="1" smtClean="0">
                <a:solidFill>
                  <a:prstClr val="white">
                    <a:lumMod val="65000"/>
                  </a:prstClr>
                </a:solidFill>
              </a:rPr>
              <a:t>Proc</a:t>
            </a:r>
            <a:r>
              <a:rPr lang="en-CA" b="1" i="1" dirty="0" smtClean="0">
                <a:solidFill>
                  <a:prstClr val="white">
                    <a:lumMod val="65000"/>
                  </a:prstClr>
                </a:solidFill>
              </a:rPr>
              <a:t> R </a:t>
            </a:r>
            <a:r>
              <a:rPr lang="en-CA" b="1" i="1" dirty="0" err="1" smtClean="0">
                <a:solidFill>
                  <a:prstClr val="white">
                    <a:lumMod val="65000"/>
                  </a:prstClr>
                </a:solidFill>
              </a:rPr>
              <a:t>Soc</a:t>
            </a:r>
            <a:r>
              <a:rPr lang="en-CA" b="1" i="1" dirty="0" smtClean="0">
                <a:solidFill>
                  <a:prstClr val="white">
                    <a:lumMod val="65000"/>
                  </a:prstClr>
                </a:solidFill>
              </a:rPr>
              <a:t> B</a:t>
            </a:r>
            <a:endParaRPr lang="en-CA" b="1" i="1" dirty="0">
              <a:solidFill>
                <a:prstClr val="white">
                  <a:lumMod val="65000"/>
                </a:prstClr>
              </a:solidFill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7241955" y="1645473"/>
            <a:ext cx="1368645" cy="1314651"/>
            <a:chOff x="2948080" y="910581"/>
            <a:chExt cx="2088232" cy="2084959"/>
          </a:xfrm>
        </p:grpSpPr>
        <p:pic>
          <p:nvPicPr>
            <p:cNvPr id="10" name="Picture 7" descr="C:\Users\Simone\Downloads\2 YO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79" t="56302" r="30801" b="37607"/>
            <a:stretch/>
          </p:blipFill>
          <p:spPr bwMode="auto">
            <a:xfrm flipH="1">
              <a:off x="3555312" y="2110631"/>
              <a:ext cx="176975" cy="127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C:\Users\Simone\Downloads\2 YO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8080" y="910581"/>
              <a:ext cx="2088232" cy="2084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7" descr="C:\Users\Simone\Downloads\2 YO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15" t="36417" r="74888" b="55359"/>
            <a:stretch/>
          </p:blipFill>
          <p:spPr bwMode="auto">
            <a:xfrm rot="176015">
              <a:off x="3240960" y="1616818"/>
              <a:ext cx="65771" cy="154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7" descr="C:\Users\Simone\Downloads\2 YO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15" t="36417" r="74888" b="55359"/>
            <a:stretch/>
          </p:blipFill>
          <p:spPr bwMode="auto">
            <a:xfrm rot="176015">
              <a:off x="3271821" y="1611637"/>
              <a:ext cx="65771" cy="154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7" descr="C:\Users\Simone\Downloads\2 YO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15" t="36417" r="74888" b="55359"/>
            <a:stretch/>
          </p:blipFill>
          <p:spPr bwMode="auto">
            <a:xfrm rot="176015">
              <a:off x="3783820" y="1972824"/>
              <a:ext cx="65771" cy="154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 descr="C:\Users\Simone\Downloads\2 YO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15" t="36417" r="74888" b="55359"/>
            <a:stretch/>
          </p:blipFill>
          <p:spPr bwMode="auto">
            <a:xfrm rot="20600371" flipH="1">
              <a:off x="4525564" y="1609301"/>
              <a:ext cx="81038" cy="190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 Box 2"/>
          <p:cNvSpPr txBox="1"/>
          <p:nvPr/>
        </p:nvSpPr>
        <p:spPr>
          <a:xfrm>
            <a:off x="2181626" y="5791200"/>
            <a:ext cx="5133574" cy="4381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en-CA" sz="2000" dirty="0">
                <a:solidFill>
                  <a:prstClr val="black"/>
                </a:solidFill>
                <a:ea typeface="Calibri"/>
                <a:cs typeface="Times New Roman"/>
              </a:rPr>
              <a:t>Julian date (days)</a:t>
            </a:r>
          </a:p>
        </p:txBody>
      </p:sp>
      <p:sp>
        <p:nvSpPr>
          <p:cNvPr id="18" name="Text Box 3"/>
          <p:cNvSpPr txBox="1"/>
          <p:nvPr/>
        </p:nvSpPr>
        <p:spPr>
          <a:xfrm>
            <a:off x="-395287" y="2782730"/>
            <a:ext cx="2295525" cy="4381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en-CA" sz="2000" b="1" dirty="0" smtClean="0">
                <a:solidFill>
                  <a:prstClr val="black"/>
                </a:solidFill>
                <a:ea typeface="Calibri"/>
                <a:cs typeface="Times New Roman"/>
              </a:rPr>
              <a:t>Step length*</a:t>
            </a:r>
          </a:p>
          <a:p>
            <a:pPr algn="ctr">
              <a:spcAft>
                <a:spcPts val="1000"/>
              </a:spcAft>
            </a:pPr>
            <a:r>
              <a:rPr lang="en-CA" sz="2000" b="1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CA" sz="2000" b="1" dirty="0">
                <a:solidFill>
                  <a:prstClr val="black"/>
                </a:solidFill>
                <a:ea typeface="Calibri"/>
                <a:cs typeface="Times New Roman"/>
              </a:rPr>
              <a:t>(meters)</a:t>
            </a:r>
          </a:p>
        </p:txBody>
      </p:sp>
      <p:sp>
        <p:nvSpPr>
          <p:cNvPr id="19" name="Text Box 4"/>
          <p:cNvSpPr txBox="1"/>
          <p:nvPr/>
        </p:nvSpPr>
        <p:spPr>
          <a:xfrm>
            <a:off x="7431447" y="2863692"/>
            <a:ext cx="1140739" cy="2762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n-CA" sz="1600" b="1" i="1" dirty="0">
                <a:solidFill>
                  <a:srgbClr val="FF0000"/>
                </a:solidFill>
                <a:ea typeface="Calibri"/>
                <a:cs typeface="Times New Roman"/>
              </a:rPr>
              <a:t>harvested</a:t>
            </a:r>
            <a:endParaRPr lang="en-CA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20" name="Text Box 5"/>
          <p:cNvSpPr txBox="1"/>
          <p:nvPr/>
        </p:nvSpPr>
        <p:spPr>
          <a:xfrm>
            <a:off x="7568954" y="4681235"/>
            <a:ext cx="895350" cy="2762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n-CA" sz="1600" b="1" i="1" dirty="0">
                <a:solidFill>
                  <a:prstClr val="black"/>
                </a:solidFill>
                <a:ea typeface="Calibri"/>
                <a:cs typeface="Times New Roman"/>
              </a:rPr>
              <a:t>survived</a:t>
            </a:r>
            <a:endParaRPr lang="en-CA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0" y="76674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5110141"/>
            <a:ext cx="533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i="1" dirty="0" smtClean="0">
                <a:solidFill>
                  <a:prstClr val="black"/>
                </a:solidFill>
              </a:rPr>
              <a:t>March       April       May       June       July       August</a:t>
            </a:r>
            <a:endParaRPr lang="en-CA" b="1" i="1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91265" y="5107295"/>
            <a:ext cx="1876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i="1" dirty="0" smtClean="0">
                <a:solidFill>
                  <a:srgbClr val="FF0000"/>
                </a:solidFill>
              </a:rPr>
              <a:t>Hunting season</a:t>
            </a:r>
            <a:endParaRPr lang="en-CA" b="1" i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54896" y="943583"/>
            <a:ext cx="46656" cy="44413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717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400" b="1" i="1" dirty="0" smtClean="0">
                <a:solidFill>
                  <a:prstClr val="black"/>
                </a:solidFill>
              </a:rPr>
              <a:t>Human selection of elk behavioural traits</a:t>
            </a:r>
            <a:endParaRPr lang="en-CA" sz="2400" b="1" i="1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20000" y="322088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i="1" dirty="0" smtClean="0">
                <a:solidFill>
                  <a:prstClr val="black"/>
                </a:solidFill>
              </a:rPr>
              <a:t>2 </a:t>
            </a:r>
            <a:r>
              <a:rPr lang="en-CA" b="1" i="1" dirty="0" err="1" smtClean="0">
                <a:solidFill>
                  <a:prstClr val="black"/>
                </a:solidFill>
              </a:rPr>
              <a:t>y.o</a:t>
            </a:r>
            <a:r>
              <a:rPr lang="en-CA" b="1" i="1" dirty="0" smtClean="0">
                <a:solidFill>
                  <a:prstClr val="black"/>
                </a:solidFill>
              </a:rPr>
              <a:t>.</a:t>
            </a:r>
            <a:endParaRPr lang="en-CA" b="1" i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45056" y="5148239"/>
            <a:ext cx="228600" cy="67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048" y="5762901"/>
            <a:ext cx="16374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200" i="1" dirty="0" smtClean="0">
                <a:solidFill>
                  <a:prstClr val="black"/>
                </a:solidFill>
              </a:rPr>
              <a:t>*Smoothed </a:t>
            </a:r>
            <a:r>
              <a:rPr lang="en-CA" sz="1200" i="1" dirty="0">
                <a:solidFill>
                  <a:prstClr val="black"/>
                </a:solidFill>
              </a:rPr>
              <a:t>predicted values </a:t>
            </a:r>
            <a:r>
              <a:rPr lang="en-CA" sz="1200" i="1" dirty="0" smtClean="0">
                <a:solidFill>
                  <a:prstClr val="black"/>
                </a:solidFill>
              </a:rPr>
              <a:t>(95</a:t>
            </a:r>
            <a:r>
              <a:rPr lang="en-CA" sz="1200" i="1" dirty="0">
                <a:solidFill>
                  <a:prstClr val="black"/>
                </a:solidFill>
              </a:rPr>
              <a:t>% </a:t>
            </a:r>
            <a:r>
              <a:rPr lang="en-CA" sz="1200" i="1" dirty="0" err="1" smtClean="0">
                <a:solidFill>
                  <a:prstClr val="black"/>
                </a:solidFill>
              </a:rPr>
              <a:t>Cis</a:t>
            </a:r>
            <a:r>
              <a:rPr lang="en-CA" sz="1200" i="1" dirty="0" smtClean="0">
                <a:solidFill>
                  <a:prstClr val="black"/>
                </a:solidFill>
              </a:rPr>
              <a:t>)</a:t>
            </a:r>
            <a:endParaRPr lang="en-CA" sz="1200" i="1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260416" y="2503766"/>
            <a:ext cx="900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solidFill>
                  <a:srgbClr val="FF0000"/>
                </a:solidFill>
              </a:rPr>
              <a:t>n = 16</a:t>
            </a:r>
            <a:endParaRPr lang="en-CA" sz="1600" b="1" i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36743" y="4208257"/>
            <a:ext cx="900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solidFill>
                  <a:prstClr val="black"/>
                </a:solidFill>
              </a:rPr>
              <a:t>n = 31</a:t>
            </a:r>
            <a:endParaRPr lang="en-CA" sz="16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3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5" descr="C:\Users\heth\Pictures\MMKlippigabergen\DSC_0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0"/>
            <a:ext cx="10325528" cy="6858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907704" y="4149080"/>
            <a:ext cx="1800200" cy="151216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51720" y="4437112"/>
            <a:ext cx="72008" cy="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627784" y="4581128"/>
            <a:ext cx="72008" cy="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051720" y="4725144"/>
            <a:ext cx="72008" cy="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87824" y="4869160"/>
            <a:ext cx="72008" cy="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195736" y="5085184"/>
            <a:ext cx="72008" cy="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915816" y="5157192"/>
            <a:ext cx="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843808" y="5373216"/>
            <a:ext cx="72008" cy="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347864" y="5503912"/>
            <a:ext cx="58688" cy="1332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79712" y="4293096"/>
            <a:ext cx="1440160" cy="1368152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779912" y="4149080"/>
            <a:ext cx="1800200" cy="151216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932040" y="5373216"/>
            <a:ext cx="216024" cy="216024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51920" y="4221088"/>
            <a:ext cx="1440160" cy="1368152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139952" y="4581128"/>
            <a:ext cx="216024" cy="216024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139952" y="4293096"/>
            <a:ext cx="216024" cy="216024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076056" y="4581128"/>
            <a:ext cx="216024" cy="216024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220072" y="5085184"/>
            <a:ext cx="216024" cy="216024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72000" y="4725144"/>
            <a:ext cx="216024" cy="216024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499992" y="5157192"/>
            <a:ext cx="216024" cy="216024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923928" y="4869160"/>
            <a:ext cx="216024" cy="216024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724128" y="4149080"/>
            <a:ext cx="1800200" cy="151216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876256" y="5301208"/>
            <a:ext cx="288032" cy="72008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796136" y="4221088"/>
            <a:ext cx="1440160" cy="1368152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084168" y="4509120"/>
            <a:ext cx="288032" cy="72008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084168" y="4293096"/>
            <a:ext cx="288032" cy="72008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020272" y="4581128"/>
            <a:ext cx="288032" cy="144016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164288" y="5085184"/>
            <a:ext cx="288032" cy="72008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516216" y="4725144"/>
            <a:ext cx="144016" cy="288032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444208" y="5157192"/>
            <a:ext cx="288032" cy="72008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868144" y="4869160"/>
            <a:ext cx="72008" cy="288032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724128" y="5229200"/>
            <a:ext cx="12058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FFFF00"/>
                </a:solidFill>
              </a:rPr>
              <a:t>Best model by ∆AIC 1861.9</a:t>
            </a:r>
            <a:endParaRPr lang="en-US" sz="11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6200000">
            <a:off x="790789" y="4689931"/>
            <a:ext cx="1739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>
                <a:solidFill>
                  <a:srgbClr val="FFFF00"/>
                </a:solidFill>
              </a:rPr>
              <a:t>Behavioural</a:t>
            </a:r>
            <a:r>
              <a:rPr lang="sv-SE" dirty="0" smtClean="0">
                <a:solidFill>
                  <a:srgbClr val="FFFF00"/>
                </a:solidFill>
              </a:rPr>
              <a:t> </a:t>
            </a:r>
            <a:r>
              <a:rPr lang="sv-SE" dirty="0" err="1" smtClean="0">
                <a:solidFill>
                  <a:srgbClr val="FFFF00"/>
                </a:solidFill>
              </a:rPr>
              <a:t>trait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15616" y="188640"/>
            <a:ext cx="7173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</a:rPr>
              <a:t>Behaviour~Environmental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factors+Human</a:t>
            </a:r>
            <a:r>
              <a:rPr lang="en-US" sz="2400" b="1" dirty="0" smtClean="0">
                <a:solidFill>
                  <a:srgbClr val="FFFF00"/>
                </a:solidFill>
              </a:rPr>
              <a:t> activity*Age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23728" y="3645024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1|Individual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95936" y="3645024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1|Individual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68144" y="3645024"/>
            <a:ext cx="1564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Age|Individual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 err="1" smtClean="0"/>
              <a:t>Analyses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err="1" smtClean="0"/>
              <a:t>Conditional</a:t>
            </a:r>
            <a:r>
              <a:rPr lang="sv-SE" dirty="0" smtClean="0"/>
              <a:t> </a:t>
            </a:r>
            <a:r>
              <a:rPr lang="sv-SE" dirty="0" err="1" smtClean="0"/>
              <a:t>logistic</a:t>
            </a:r>
            <a:r>
              <a:rPr lang="sv-SE" dirty="0" smtClean="0"/>
              <a:t> regression, </a:t>
            </a:r>
            <a:r>
              <a:rPr lang="sv-SE" dirty="0" err="1" smtClean="0"/>
              <a:t>random</a:t>
            </a:r>
            <a:r>
              <a:rPr lang="sv-SE" dirty="0" smtClean="0"/>
              <a:t> </a:t>
            </a:r>
            <a:r>
              <a:rPr lang="sv-SE" dirty="0" err="1" smtClean="0"/>
              <a:t>effects</a:t>
            </a:r>
            <a:r>
              <a:rPr lang="sv-SE" dirty="0" smtClean="0"/>
              <a:t> and the </a:t>
            </a:r>
            <a:r>
              <a:rPr lang="sv-SE" dirty="0" err="1" smtClean="0"/>
              <a:t>two-step</a:t>
            </a:r>
            <a:r>
              <a:rPr lang="sv-SE" dirty="0" smtClean="0"/>
              <a:t> </a:t>
            </a:r>
            <a:r>
              <a:rPr lang="sv-SE" dirty="0" err="1" smtClean="0"/>
              <a:t>method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6552728" cy="3807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14.JPG"/>
          <p:cNvPicPr>
            <a:picLocks noChangeAspect="1"/>
          </p:cNvPicPr>
          <p:nvPr/>
        </p:nvPicPr>
        <p:blipFill>
          <a:blip r:embed="rId2" cstate="print"/>
          <a:srcRect l="20863" t="9572" r="17713" b="21544"/>
          <a:stretch>
            <a:fillRect/>
          </a:stretch>
        </p:blipFill>
        <p:spPr>
          <a:xfrm>
            <a:off x="0" y="0"/>
            <a:ext cx="9207346" cy="6858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87824" y="523999"/>
            <a:ext cx="41658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sz="4400" b="1" dirty="0">
                <a:solidFill>
                  <a:srgbClr val="FFFF00"/>
                </a:solidFill>
              </a:rPr>
              <a:t>Count the </a:t>
            </a:r>
            <a:r>
              <a:rPr lang="sv-SE" sz="4400" b="1" dirty="0" err="1">
                <a:solidFill>
                  <a:srgbClr val="FFFF00"/>
                </a:solidFill>
              </a:rPr>
              <a:t>bears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Adult </a:t>
            </a:r>
            <a:r>
              <a:rPr lang="sv-SE" dirty="0" err="1" smtClean="0"/>
              <a:t>brownbear</a:t>
            </a:r>
            <a:r>
              <a:rPr lang="sv-SE" dirty="0" smtClean="0"/>
              <a:t> in Dalarna</a:t>
            </a:r>
            <a:endParaRPr lang="en-US" dirty="0"/>
          </a:p>
        </p:txBody>
      </p:sp>
      <p:pic>
        <p:nvPicPr>
          <p:cNvPr id="1027" name="Picture 3" descr="L:\Bjornobsadult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6143625" cy="61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390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Brownbear</a:t>
            </a:r>
            <a:r>
              <a:rPr lang="sv-SE" dirty="0"/>
              <a:t> </a:t>
            </a:r>
            <a:r>
              <a:rPr lang="sv-SE" dirty="0" smtClean="0"/>
              <a:t>in Dalarna</a:t>
            </a:r>
            <a:endParaRPr lang="en-US" dirty="0"/>
          </a:p>
        </p:txBody>
      </p:sp>
      <p:pic>
        <p:nvPicPr>
          <p:cNvPr id="3074" name="Picture 2" descr="L:\Bjornobsalla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906463"/>
            <a:ext cx="6143625" cy="61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5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Juvenile </a:t>
            </a:r>
            <a:r>
              <a:rPr lang="sv-SE" dirty="0" err="1" smtClean="0"/>
              <a:t>brownbear</a:t>
            </a:r>
            <a:r>
              <a:rPr lang="sv-SE" dirty="0" smtClean="0"/>
              <a:t> in Dalarna</a:t>
            </a:r>
            <a:endParaRPr lang="en-US" dirty="0"/>
          </a:p>
        </p:txBody>
      </p:sp>
      <p:pic>
        <p:nvPicPr>
          <p:cNvPr id="2050" name="Picture 2" descr="L:\bjornobsjuvenil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612775"/>
            <a:ext cx="6143625" cy="61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5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</a:t>
            </a:r>
            <a:r>
              <a:rPr lang="sv-SE" dirty="0" err="1" smtClean="0"/>
              <a:t>next</a:t>
            </a:r>
            <a:r>
              <a:rPr lang="sv-SE" dirty="0" smtClean="0"/>
              <a:t>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know</a:t>
            </a:r>
            <a:r>
              <a:rPr lang="sv-SE" dirty="0" smtClean="0"/>
              <a:t> </a:t>
            </a:r>
            <a:r>
              <a:rPr lang="sv-SE" dirty="0" err="1" smtClean="0"/>
              <a:t>how</a:t>
            </a:r>
            <a:r>
              <a:rPr lang="sv-SE" dirty="0" smtClean="0"/>
              <a:t> </a:t>
            </a:r>
            <a:r>
              <a:rPr lang="sv-SE" dirty="0" err="1" smtClean="0"/>
              <a:t>many</a:t>
            </a:r>
            <a:r>
              <a:rPr lang="sv-SE" dirty="0" smtClean="0"/>
              <a:t> </a:t>
            </a:r>
            <a:r>
              <a:rPr lang="sv-SE" dirty="0" err="1" smtClean="0"/>
              <a:t>bears</a:t>
            </a:r>
            <a:r>
              <a:rPr lang="sv-SE" dirty="0" smtClean="0"/>
              <a:t> </a:t>
            </a:r>
            <a:r>
              <a:rPr lang="sv-SE" dirty="0" err="1" smtClean="0"/>
              <a:t>there</a:t>
            </a:r>
            <a:r>
              <a:rPr lang="sv-SE" dirty="0" smtClean="0"/>
              <a:t> </a:t>
            </a:r>
            <a:r>
              <a:rPr lang="sv-SE" dirty="0" err="1" smtClean="0"/>
              <a:t>were</a:t>
            </a:r>
            <a:r>
              <a:rPr lang="sv-SE" dirty="0" smtClean="0"/>
              <a:t> 2001 (286)</a:t>
            </a:r>
          </a:p>
          <a:p>
            <a:endParaRPr lang="sv-SE" dirty="0" smtClean="0"/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167466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</a:t>
            </a:r>
            <a:r>
              <a:rPr lang="sv-SE" dirty="0" err="1" smtClean="0"/>
              <a:t>next</a:t>
            </a:r>
            <a:r>
              <a:rPr lang="sv-SE" dirty="0" smtClean="0"/>
              <a:t>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know</a:t>
            </a:r>
            <a:r>
              <a:rPr lang="sv-SE" dirty="0" smtClean="0"/>
              <a:t> </a:t>
            </a:r>
            <a:r>
              <a:rPr lang="sv-SE" dirty="0" err="1" smtClean="0"/>
              <a:t>how</a:t>
            </a:r>
            <a:r>
              <a:rPr lang="sv-SE" dirty="0" smtClean="0"/>
              <a:t> </a:t>
            </a:r>
            <a:r>
              <a:rPr lang="sv-SE" dirty="0" err="1" smtClean="0"/>
              <a:t>many</a:t>
            </a:r>
            <a:r>
              <a:rPr lang="sv-SE" dirty="0" smtClean="0"/>
              <a:t> </a:t>
            </a:r>
            <a:r>
              <a:rPr lang="sv-SE" dirty="0" err="1" smtClean="0"/>
              <a:t>were</a:t>
            </a:r>
            <a:r>
              <a:rPr lang="sv-SE" dirty="0" smtClean="0"/>
              <a:t> </a:t>
            </a:r>
            <a:r>
              <a:rPr lang="sv-SE" dirty="0" err="1" smtClean="0"/>
              <a:t>shot</a:t>
            </a:r>
            <a:r>
              <a:rPr lang="sv-SE" dirty="0" smtClean="0"/>
              <a:t> </a:t>
            </a:r>
            <a:r>
              <a:rPr lang="sv-SE" dirty="0" err="1" smtClean="0"/>
              <a:t>each</a:t>
            </a:r>
            <a:r>
              <a:rPr lang="sv-SE" dirty="0" smtClean="0"/>
              <a:t> </a:t>
            </a:r>
            <a:r>
              <a:rPr lang="sv-SE" dirty="0" err="1" smtClean="0"/>
              <a:t>year</a:t>
            </a:r>
            <a:r>
              <a:rPr lang="sv-SE" dirty="0" smtClean="0"/>
              <a:t> (x, y, z </a:t>
            </a:r>
            <a:r>
              <a:rPr lang="sv-SE" dirty="0" err="1" smtClean="0"/>
              <a:t>etc</a:t>
            </a:r>
            <a:r>
              <a:rPr lang="sv-SE" dirty="0" smtClean="0"/>
              <a:t>)</a:t>
            </a:r>
          </a:p>
          <a:p>
            <a:pPr marL="0" indent="0">
              <a:buNone/>
            </a:pPr>
            <a:endParaRPr lang="sv-SE" dirty="0" smtClean="0"/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167466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</a:t>
            </a:r>
            <a:r>
              <a:rPr lang="sv-SE" dirty="0" err="1" smtClean="0"/>
              <a:t>next</a:t>
            </a:r>
            <a:r>
              <a:rPr lang="sv-SE" dirty="0" smtClean="0"/>
              <a:t>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can</a:t>
            </a:r>
            <a:r>
              <a:rPr lang="sv-SE" dirty="0" smtClean="0"/>
              <a:t> </a:t>
            </a:r>
            <a:r>
              <a:rPr lang="sv-SE" dirty="0" err="1" smtClean="0"/>
              <a:t>estimate</a:t>
            </a:r>
            <a:r>
              <a:rPr lang="sv-SE" dirty="0" smtClean="0"/>
              <a:t> </a:t>
            </a:r>
            <a:r>
              <a:rPr lang="sv-SE" dirty="0" err="1" smtClean="0"/>
              <a:t>each</a:t>
            </a:r>
            <a:r>
              <a:rPr lang="sv-SE" dirty="0" smtClean="0"/>
              <a:t> </a:t>
            </a:r>
            <a:r>
              <a:rPr lang="sv-SE" dirty="0" err="1" smtClean="0"/>
              <a:t>years</a:t>
            </a:r>
            <a:r>
              <a:rPr lang="sv-SE" dirty="0" smtClean="0"/>
              <a:t> population (P) </a:t>
            </a:r>
            <a:r>
              <a:rPr lang="sv-SE" dirty="0" err="1" smtClean="0"/>
              <a:t>with</a:t>
            </a:r>
            <a:r>
              <a:rPr lang="sv-SE" dirty="0" smtClean="0"/>
              <a:t> P2002=P2001*1.09-(</a:t>
            </a:r>
            <a:r>
              <a:rPr lang="sv-SE" dirty="0" err="1" smtClean="0"/>
              <a:t>x,y,z</a:t>
            </a:r>
            <a:r>
              <a:rPr lang="sv-SE" dirty="0" smtClean="0"/>
              <a:t> </a:t>
            </a:r>
            <a:r>
              <a:rPr lang="sv-SE" dirty="0" err="1" smtClean="0"/>
              <a:t>etc</a:t>
            </a:r>
            <a:r>
              <a:rPr lang="sv-SE" dirty="0" smtClean="0"/>
              <a:t>)</a:t>
            </a:r>
          </a:p>
          <a:p>
            <a:endParaRPr lang="sv-SE" dirty="0" smtClean="0"/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167466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</a:t>
            </a:r>
            <a:r>
              <a:rPr lang="sv-SE" dirty="0" err="1" smtClean="0"/>
              <a:t>next</a:t>
            </a:r>
            <a:r>
              <a:rPr lang="sv-SE" dirty="0" smtClean="0"/>
              <a:t>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Using</a:t>
            </a:r>
            <a:r>
              <a:rPr lang="sv-SE" dirty="0" smtClean="0"/>
              <a:t> </a:t>
            </a:r>
            <a:r>
              <a:rPr lang="sv-SE" dirty="0" err="1" smtClean="0"/>
              <a:t>this</a:t>
            </a:r>
            <a:r>
              <a:rPr lang="sv-SE" dirty="0" smtClean="0"/>
              <a:t> approach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made</a:t>
            </a:r>
            <a:r>
              <a:rPr lang="sv-SE" dirty="0" smtClean="0"/>
              <a:t> a </a:t>
            </a:r>
            <a:r>
              <a:rPr lang="sv-SE" dirty="0" err="1" smtClean="0"/>
              <a:t>growth</a:t>
            </a:r>
            <a:r>
              <a:rPr lang="sv-SE" dirty="0" smtClean="0"/>
              <a:t> </a:t>
            </a:r>
            <a:r>
              <a:rPr lang="sv-SE" dirty="0" err="1" smtClean="0"/>
              <a:t>model</a:t>
            </a:r>
            <a:r>
              <a:rPr lang="sv-SE" dirty="0" smtClean="0"/>
              <a:t>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fitted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the GAM as best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could</a:t>
            </a:r>
            <a:r>
              <a:rPr lang="sv-SE" dirty="0" smtClean="0"/>
              <a:t>, </a:t>
            </a:r>
            <a:r>
              <a:rPr lang="sv-SE" dirty="0" err="1" smtClean="0"/>
              <a:t>resulting</a:t>
            </a:r>
            <a:r>
              <a:rPr lang="sv-SE" dirty="0" smtClean="0"/>
              <a:t> in 450 </a:t>
            </a:r>
            <a:r>
              <a:rPr lang="sv-SE" dirty="0" err="1" smtClean="0"/>
              <a:t>bears</a:t>
            </a:r>
            <a:r>
              <a:rPr lang="sv-SE" dirty="0" smtClean="0"/>
              <a:t> (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huge</a:t>
            </a:r>
            <a:r>
              <a:rPr lang="sv-SE" dirty="0" smtClean="0"/>
              <a:t> </a:t>
            </a:r>
            <a:r>
              <a:rPr lang="sv-SE" dirty="0" err="1" smtClean="0"/>
              <a:t>margins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error</a:t>
            </a:r>
            <a:r>
              <a:rPr lang="sv-SE" dirty="0" smtClean="0"/>
              <a:t>) in 2012</a:t>
            </a:r>
          </a:p>
          <a:p>
            <a:endParaRPr lang="sv-SE" dirty="0" smtClean="0"/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167466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288</Words>
  <Application>Microsoft Office PowerPoint</Application>
  <PresentationFormat>On-screen Show (4:3)</PresentationFormat>
  <Paragraphs>45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Microsoft PowerPoint Presentation</vt:lpstr>
      <vt:lpstr>Using GAMs in Wildlife management</vt:lpstr>
      <vt:lpstr>PowerPoint Presentation</vt:lpstr>
      <vt:lpstr>Adult brownbear in Dalarna</vt:lpstr>
      <vt:lpstr>Brownbear in Dalarna</vt:lpstr>
      <vt:lpstr>Juvenile brownbear in Dalarna</vt:lpstr>
      <vt:lpstr>The next step</vt:lpstr>
      <vt:lpstr>The next step</vt:lpstr>
      <vt:lpstr>The next step</vt:lpstr>
      <vt:lpstr>The next step</vt:lpstr>
      <vt:lpstr>The next step</vt:lpstr>
      <vt:lpstr>The next step</vt:lpstr>
      <vt:lpstr>Analysing animal movement behaviour</vt:lpstr>
      <vt:lpstr>PowerPoint Presentation</vt:lpstr>
      <vt:lpstr>PowerPoint Presentation</vt:lpstr>
      <vt:lpstr>Analyses Conditional logistic regression, random effects and the two-step method</vt:lpstr>
    </vt:vector>
  </TitlesOfParts>
  <Company>SLU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heth</dc:creator>
  <cp:lastModifiedBy>Henrik Thurfjell</cp:lastModifiedBy>
  <cp:revision>4</cp:revision>
  <dcterms:created xsi:type="dcterms:W3CDTF">2016-08-23T07:19:03Z</dcterms:created>
  <dcterms:modified xsi:type="dcterms:W3CDTF">2016-08-23T08:46:29Z</dcterms:modified>
</cp:coreProperties>
</file>