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9"/>
  </p:notesMasterIdLst>
  <p:handoutMasterIdLst>
    <p:handoutMasterId r:id="rId10"/>
  </p:handoutMasterIdLst>
  <p:sldIdLst>
    <p:sldId id="256" r:id="rId3"/>
    <p:sldId id="260" r:id="rId4"/>
    <p:sldId id="259" r:id="rId5"/>
    <p:sldId id="263" r:id="rId6"/>
    <p:sldId id="258" r:id="rId7"/>
    <p:sldId id="262" r:id="rId8"/>
  </p:sldIdLst>
  <p:sldSz cx="9144000" cy="6858000" type="screen4x3"/>
  <p:notesSz cx="6794500" cy="99314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5" autoAdjust="0"/>
    <p:restoredTop sz="68009" autoAdjust="0"/>
  </p:normalViewPr>
  <p:slideViewPr>
    <p:cSldViewPr snapToGrid="0" snapToObjects="1">
      <p:cViewPr varScale="1">
        <p:scale>
          <a:sx n="75" d="100"/>
          <a:sy n="75" d="100"/>
        </p:scale>
        <p:origin x="111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68D7B-0FEE-3D42-BB18-A726FF1F6982}" type="datetimeFigureOut">
              <a:rPr lang="sv-SE" smtClean="0"/>
              <a:t>2018-01-15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12A33-8F61-124B-9879-1DD83E6016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4469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A399B-22D1-B84F-A867-60493D2C8C34}" type="datetimeFigureOut">
              <a:rPr lang="sv-SE" smtClean="0"/>
              <a:t>2018-01-15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2D18C-C638-3342-9A22-C3BF12367D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555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Dessa</a:t>
            </a:r>
            <a:r>
              <a:rPr lang="sv-SE" baseline="0" dirty="0" smtClean="0"/>
              <a:t> bilder hör till film och lärarhandledning som du hittar på </a:t>
            </a:r>
            <a:r>
              <a:rPr lang="sv-SE" baseline="0" dirty="0" err="1" smtClean="0"/>
              <a:t>Goodlas</a:t>
            </a:r>
            <a:r>
              <a:rPr lang="sv-SE" baseline="0" dirty="0" smtClean="0"/>
              <a:t> hemsida </a:t>
            </a:r>
            <a:r>
              <a:rPr lang="sv-SE" u="sng" baseline="0" dirty="0" smtClean="0">
                <a:solidFill>
                  <a:schemeClr val="tx2">
                    <a:lumMod val="75000"/>
                  </a:schemeClr>
                </a:solidFill>
              </a:rPr>
              <a:t>www.slu.se/</a:t>
            </a:r>
            <a:r>
              <a:rPr lang="sv-SE" u="sng" baseline="0" dirty="0" err="1" smtClean="0">
                <a:solidFill>
                  <a:schemeClr val="tx2">
                    <a:lumMod val="75000"/>
                  </a:schemeClr>
                </a:solidFill>
              </a:rPr>
              <a:t>Goodla</a:t>
            </a:r>
            <a:r>
              <a:rPr lang="sv-SE" baseline="0" dirty="0" smtClean="0"/>
              <a:t>/. Där finns </a:t>
            </a:r>
            <a:r>
              <a:rPr lang="sv-SE" baseline="0" smtClean="0"/>
              <a:t>mer information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2D18C-C638-3342-9A22-C3BF12367D5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9922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 1. De vilda bina är ensamlevande och bygger varje år sitt eget bo. Vi kan hjälpa dem genom att skapa boplatser. Honungsbin  är tamdjur som hålls i bikupor, där honungen produceras av bisamhället, skördas och ersätts med socker för binas vinteröverlevnad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2D18C-C638-3342-9A22-C3BF12367D5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4458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 2. För våra åkergrödor är humlor och tambin de viktigaste pollinerande insekterna. Honungsbin lever i stora samhällen och är igång tidigt på våren. Humledrottningen  bygger varje vår sitt samhälle i t ex ett ledigt </a:t>
            </a:r>
            <a:r>
              <a:rPr lang="sv-S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sorkhål</a:t>
            </a:r>
            <a:r>
              <a:rPr lang="sv-S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Humlor är tåliga och är specialiserade på att pollinera djupa blommor, t ex rödklöver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2D18C-C638-3342-9A22-C3BF12367D5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9602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 3. Vid vilken tid grödorna blommar och hur blomman ser ut avgör om det är honungsbiet eller humlor som är de viktigaste </a:t>
            </a:r>
            <a:r>
              <a:rPr lang="sv-S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pollinatörerna</a:t>
            </a:r>
            <a:r>
              <a:rPr lang="sv-S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Hos oljeväxter och åkerböna kan insektspollinering öka skörden men för rödklöver och frukt är de nödvändiga för att få en skörd. </a:t>
            </a:r>
          </a:p>
          <a:p>
            <a:r>
              <a:rPr lang="sv-S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Baserad på skriften ”Öka skörden –gynna honungsbin och vilda pollinerare” (Jordbruksinformation 14-2016).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2D18C-C638-3342-9A22-C3BF12367D5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7860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 4. Jordlöpare och nyckelpiga är två exempel på rovlevande skalbaggar och nyttoinsekter som kan bidra till att hålla nere trycket av bladlöss på grödorna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2D18C-C638-3342-9A22-C3BF12367D5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248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 5. En gräsbevuxen skyddszon ger skydd mot erosion under vintern. En fröblandning som  även innehåller t ex klöver, lusern, käringtand och cikoria skulle även kunna gynna pollinerare under sommaren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2D18C-C638-3342-9A22-C3BF12367D5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88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496938"/>
            <a:ext cx="6400800" cy="14415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3BF-D20E-0040-9CC0-1B7EFF08FD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026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3BF-D20E-0040-9CC0-1B7EFF08FD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764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3BF-D20E-0040-9CC0-1B7EFF08FD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49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3BF-D20E-0040-9CC0-1B7EFF08FD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70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3BF-D20E-0040-9CC0-1B7EFF08FD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7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476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3BF-D20E-0040-9CC0-1B7EFF08FD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101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09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Goodla_mark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6163"/>
            <a:ext cx="9144000" cy="748999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10" name="Bildobjekt 9" descr="Goodla_devis_rgb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61959"/>
            <a:ext cx="2991514" cy="365125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808600" y="6304864"/>
            <a:ext cx="878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57B3BF-D20E-0040-9CC0-1B7EFF08FDA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65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Baskerville"/>
          <a:ea typeface="+mn-ea"/>
          <a:cs typeface="Baskervill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Baskerville"/>
          <a:ea typeface="+mn-ea"/>
          <a:cs typeface="Baskervill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Baskerville"/>
          <a:ea typeface="+mn-ea"/>
          <a:cs typeface="Baskervill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Baskerville"/>
          <a:ea typeface="+mn-ea"/>
          <a:cs typeface="Baskervill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Baskerville"/>
          <a:ea typeface="+mn-ea"/>
          <a:cs typeface="Baskervill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oodla_mar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6163"/>
            <a:ext cx="9144000" cy="748999"/>
          </a:xfrm>
          <a:prstGeom prst="rect">
            <a:avLst/>
          </a:prstGeom>
        </p:spPr>
      </p:pic>
      <p:sp>
        <p:nvSpPr>
          <p:cNvPr id="8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739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Baskerville"/>
          <a:ea typeface="+mn-ea"/>
          <a:cs typeface="Baskervill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Baskerville"/>
          <a:ea typeface="+mn-ea"/>
          <a:cs typeface="Baskervill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Baskerville"/>
          <a:ea typeface="+mn-ea"/>
          <a:cs typeface="Baskervill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Baskerville"/>
          <a:ea typeface="+mn-ea"/>
          <a:cs typeface="Baskervill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Baskerville"/>
          <a:ea typeface="+mn-ea"/>
          <a:cs typeface="Baskervill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Logotyp_goodla_rgb_devis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90" y="957222"/>
            <a:ext cx="6389820" cy="1947826"/>
          </a:xfrm>
          <a:prstGeom prst="rect">
            <a:avLst/>
          </a:prstGeom>
        </p:spPr>
      </p:pic>
      <p:sp>
        <p:nvSpPr>
          <p:cNvPr id="3" name="Rubrik 1"/>
          <p:cNvSpPr txBox="1">
            <a:spLocks/>
          </p:cNvSpPr>
          <p:nvPr/>
        </p:nvSpPr>
        <p:spPr>
          <a:xfrm>
            <a:off x="0" y="3538276"/>
            <a:ext cx="8229600" cy="196276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Blommande fältkanter</a:t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140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7791" y="985684"/>
            <a:ext cx="3755571" cy="2816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0537" y="531999"/>
            <a:ext cx="3696189" cy="37398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00537" y="4485324"/>
            <a:ext cx="4314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Honungsbin  är tamdjur som </a:t>
            </a:r>
            <a:r>
              <a:rPr lang="sv-SE" sz="2400" dirty="0" smtClean="0"/>
              <a:t>hålls i </a:t>
            </a:r>
            <a:r>
              <a:rPr lang="sv-SE" sz="2400" dirty="0"/>
              <a:t>bikupor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48" y="4485324"/>
            <a:ext cx="3073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Ensamlevande tambi bygger </a:t>
            </a:r>
            <a:r>
              <a:rPr lang="sv-SE" sz="2400" dirty="0" smtClean="0"/>
              <a:t>gärna sitt </a:t>
            </a:r>
            <a:r>
              <a:rPr lang="sv-SE" sz="2400" dirty="0"/>
              <a:t>bo i små håligheter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77247" y="5685653"/>
            <a:ext cx="2392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Foto: Helena Aronsson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67658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:\HS Konsult AB\Verksamhetsområden\Naturvårdsrådgivning\PETTER\foto\växter\honungsört\Biet kom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1" y="857250"/>
            <a:ext cx="353734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 descr="M:\HS Konsult AB\Verksamhetsområden\Naturvårdsrådgivning\PETTER\foto\humlor\jordhumlor\jordhumla doftlupintill pollineringsppt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348" y="857250"/>
            <a:ext cx="332065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ruta 7"/>
          <p:cNvSpPr txBox="1">
            <a:spLocks noChangeArrowheads="1"/>
          </p:cNvSpPr>
          <p:nvPr/>
        </p:nvSpPr>
        <p:spPr bwMode="auto">
          <a:xfrm>
            <a:off x="1277542" y="2888457"/>
            <a:ext cx="2021002" cy="320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35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Tama honungsbin</a:t>
            </a:r>
          </a:p>
          <a:p>
            <a:endParaRPr lang="sv-SE" sz="135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v-SE" sz="135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50 000 bin/samhälle</a:t>
            </a:r>
          </a:p>
          <a:p>
            <a:endParaRPr lang="sv-SE" sz="135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v-SE" sz="135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Tidiga på säsongen</a:t>
            </a:r>
          </a:p>
          <a:p>
            <a:r>
              <a:rPr lang="sv-SE" sz="135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Många</a:t>
            </a:r>
          </a:p>
          <a:p>
            <a:r>
              <a:rPr lang="sv-SE" sz="135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Flyger långt</a:t>
            </a:r>
          </a:p>
          <a:p>
            <a:r>
              <a:rPr lang="sv-SE" sz="135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Generalister</a:t>
            </a:r>
          </a:p>
          <a:p>
            <a:endParaRPr lang="sv-SE" sz="135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v-SE" sz="135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Sårbara (sjukdomar)</a:t>
            </a:r>
          </a:p>
          <a:p>
            <a:r>
              <a:rPr lang="sv-SE" sz="135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Morgontrötta</a:t>
            </a:r>
          </a:p>
          <a:p>
            <a:r>
              <a:rPr lang="sv-SE" sz="135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Värmekrävande (15°C)</a:t>
            </a:r>
          </a:p>
          <a:p>
            <a:r>
              <a:rPr lang="sv-SE" sz="135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Korttungade</a:t>
            </a:r>
          </a:p>
          <a:p>
            <a:r>
              <a:rPr lang="sv-SE" sz="135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Flyger 8 km/h</a:t>
            </a:r>
          </a:p>
          <a:p>
            <a:r>
              <a:rPr lang="sv-SE" sz="135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Besöker 2 blommor/min</a:t>
            </a:r>
          </a:p>
        </p:txBody>
      </p:sp>
      <p:sp>
        <p:nvSpPr>
          <p:cNvPr id="7" name="textruta 8"/>
          <p:cNvSpPr txBox="1">
            <a:spLocks noChangeArrowheads="1"/>
          </p:cNvSpPr>
          <p:nvPr/>
        </p:nvSpPr>
        <p:spPr bwMode="auto">
          <a:xfrm>
            <a:off x="4733926" y="857251"/>
            <a:ext cx="2203847" cy="320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35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Vilda Humlor</a:t>
            </a:r>
          </a:p>
          <a:p>
            <a:endParaRPr lang="sv-SE" sz="135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v-SE" sz="135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Max 400 humlor/samhälle</a:t>
            </a:r>
          </a:p>
          <a:p>
            <a:endParaRPr lang="sv-SE" sz="135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v-SE" sz="135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Morgonpigga</a:t>
            </a:r>
          </a:p>
          <a:p>
            <a:r>
              <a:rPr lang="sv-SE" sz="135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Köldtåliga (10°C)</a:t>
            </a:r>
          </a:p>
          <a:p>
            <a:r>
              <a:rPr lang="sv-SE" sz="135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Långtungade (vissa)</a:t>
            </a:r>
          </a:p>
          <a:p>
            <a:r>
              <a:rPr lang="sv-SE" sz="135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Specialister</a:t>
            </a:r>
          </a:p>
          <a:p>
            <a:endParaRPr lang="sv-SE" sz="135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v-SE" sz="135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Mångfald ger stabilitet</a:t>
            </a:r>
          </a:p>
          <a:p>
            <a:r>
              <a:rPr lang="sv-SE" sz="135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Få</a:t>
            </a:r>
          </a:p>
          <a:p>
            <a:r>
              <a:rPr lang="sv-SE" sz="135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Flyger kort</a:t>
            </a:r>
          </a:p>
          <a:p>
            <a:r>
              <a:rPr lang="sv-SE" sz="135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Sena på säsongen</a:t>
            </a:r>
          </a:p>
          <a:p>
            <a:r>
              <a:rPr lang="sv-SE" sz="135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Flyger 15 km/h</a:t>
            </a:r>
          </a:p>
          <a:p>
            <a:r>
              <a:rPr lang="sv-SE" sz="135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Besöker 4-5 blommor/min</a:t>
            </a:r>
          </a:p>
        </p:txBody>
      </p:sp>
      <p:sp>
        <p:nvSpPr>
          <p:cNvPr id="8" name="textruta 9"/>
          <p:cNvSpPr txBox="1">
            <a:spLocks noChangeArrowheads="1"/>
          </p:cNvSpPr>
          <p:nvPr/>
        </p:nvSpPr>
        <p:spPr bwMode="auto">
          <a:xfrm>
            <a:off x="3113485" y="5211366"/>
            <a:ext cx="34852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Båda behövs – grödan avgör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916342" y="5643563"/>
            <a:ext cx="100700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900" dirty="0">
                <a:solidFill>
                  <a:schemeClr val="bg1"/>
                </a:solidFill>
                <a:latin typeface="Georgia" pitchFamily="18" charset="0"/>
              </a:rPr>
              <a:t>©Petter Haldén</a:t>
            </a:r>
          </a:p>
        </p:txBody>
      </p:sp>
    </p:spTree>
    <p:extLst>
      <p:ext uri="{BB962C8B-B14F-4D97-AF65-F5344CB8AC3E}">
        <p14:creationId xmlns:p14="http://schemas.microsoft.com/office/powerpoint/2010/main" val="184089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713401"/>
              </p:ext>
            </p:extLst>
          </p:nvPr>
        </p:nvGraphicFramePr>
        <p:xfrm>
          <a:off x="775607" y="542925"/>
          <a:ext cx="7556045" cy="466344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531721"/>
                <a:gridCol w="1651790"/>
                <a:gridCol w="1422491"/>
                <a:gridCol w="2950043"/>
              </a:tblGrid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 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Pollinering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Viktigaste pollineraren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Insektspollineringens betydelse för skörden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Spannmål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Bara vinden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-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-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1097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Höstoljeväxter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Vind och insekter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Honungsbin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5-15% högre skörd</a:t>
                      </a:r>
                      <a:r>
                        <a:rPr lang="sv-SE" sz="1800" u="none" dirty="0">
                          <a:effectLst/>
                        </a:rPr>
                        <a:t> hos linjesorter (ej hybridsorter)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2% Högre oljehalt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Jämnare mognad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Våroljeväxter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Vind och insekter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Honungsbin och humlor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20% högre skörd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2% Högre oljehalt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Jämnare mognad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Åkerböna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Vind och insekter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Humlor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Högre och jämnare skörd, fler bönor/balja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Vitklöver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Insekter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Honungsbin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Utan insekter ingen skörd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Rödklöver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Insekter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Humlor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Utan insekter ingen skörd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Äpple/päron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Insekter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Honungsbin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Utan insekter ingen skörd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Jordgubbar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Vind och insekter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Honungsbin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Bärens form och kvalitet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5607" y="5239022"/>
            <a:ext cx="74335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Baserad på skriften ”Öka skörden –gynna honungsbin och vilda pollinerare” (Jordbruksinformation 14-2016).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51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3BF-D20E-0040-9CC0-1B7EFF08FDAF}" type="slidenum">
              <a:rPr lang="sv-SE" smtClean="0"/>
              <a:t>5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371" y="1890951"/>
            <a:ext cx="4336643" cy="2794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200" y="1890951"/>
            <a:ext cx="3534507" cy="27947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8555" y="594716"/>
            <a:ext cx="7315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smtClean="0"/>
              <a:t>Jordlöpare och nyckelpiga är rovlevande skalbaggar och nyttoinsekter</a:t>
            </a:r>
            <a:endParaRPr lang="sv-SE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677247" y="5685653"/>
            <a:ext cx="2392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Foto: Pär Aronsson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36254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234847"/>
            <a:ext cx="9074603" cy="3234695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369277" y="478132"/>
            <a:ext cx="87053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500" b="1" dirty="0"/>
          </a:p>
          <a:p>
            <a:r>
              <a:rPr lang="sv-SE" sz="2800" dirty="0"/>
              <a:t>Gräsbevuxen skyddszon mot erosion av jord och fosfor</a:t>
            </a:r>
          </a:p>
          <a:p>
            <a:endParaRPr lang="sv-SE" sz="1500" b="1" dirty="0"/>
          </a:p>
          <a:p>
            <a:endParaRPr lang="sv-SE" sz="1500" b="1" dirty="0"/>
          </a:p>
          <a:p>
            <a:endParaRPr lang="sv-SE" sz="1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41245" y="5682852"/>
            <a:ext cx="1676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>
                <a:solidFill>
                  <a:schemeClr val="bg1"/>
                </a:solidFill>
              </a:rPr>
              <a:t>Kronvang et al., 2014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21526" y="5648902"/>
            <a:ext cx="2392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Foto: Pär Aronsson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39900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479</Words>
  <Application>Microsoft Macintosh PowerPoint</Application>
  <PresentationFormat>On-screen Show (4:3)</PresentationFormat>
  <Paragraphs>98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Baskerville</vt:lpstr>
      <vt:lpstr>Calibri</vt:lpstr>
      <vt:lpstr>Georgia</vt:lpstr>
      <vt:lpstr>Tahoma</vt:lpstr>
      <vt:lpstr>Times New Roman</vt:lpstr>
      <vt:lpstr>Office-tema</vt:lpstr>
      <vt:lpstr>Anpassad formgivning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Colloco Grafisk Form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Lena Granell</dc:creator>
  <cp:lastModifiedBy>Microsoft Office User</cp:lastModifiedBy>
  <cp:revision>19</cp:revision>
  <dcterms:created xsi:type="dcterms:W3CDTF">2017-12-18T08:42:58Z</dcterms:created>
  <dcterms:modified xsi:type="dcterms:W3CDTF">2018-01-15T12:28:21Z</dcterms:modified>
</cp:coreProperties>
</file>