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9"/>
  </p:notesMasterIdLst>
  <p:handoutMasterIdLst>
    <p:handoutMasterId r:id="rId10"/>
  </p:handoutMasterIdLst>
  <p:sldIdLst>
    <p:sldId id="256" r:id="rId3"/>
    <p:sldId id="260" r:id="rId4"/>
    <p:sldId id="263" r:id="rId5"/>
    <p:sldId id="270" r:id="rId6"/>
    <p:sldId id="267" r:id="rId7"/>
    <p:sldId id="269" r:id="rId8"/>
  </p:sldIdLst>
  <p:sldSz cx="9144000" cy="6858000" type="screen4x3"/>
  <p:notesSz cx="6794500" cy="99314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71657" autoAdjust="0"/>
  </p:normalViewPr>
  <p:slideViewPr>
    <p:cSldViewPr snapToGrid="0" snapToObjects="1">
      <p:cViewPr>
        <p:scale>
          <a:sx n="90" d="100"/>
          <a:sy n="90" d="100"/>
        </p:scale>
        <p:origin x="19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8D7B-0FEE-3D42-BB18-A726FF1F6982}" type="datetimeFigureOut">
              <a:rPr lang="sv-SE" smtClean="0"/>
              <a:t>2018-01-15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B12A33-8F61-124B-9879-1DD83E60167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4469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A399B-22D1-B84F-A867-60493D2C8C34}" type="datetimeFigureOut">
              <a:rPr lang="sv-SE" smtClean="0"/>
              <a:t>2018-01-15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D18C-C638-3342-9A22-C3BF12367D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5553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Dessa</a:t>
            </a:r>
            <a:r>
              <a:rPr lang="sv-SE" baseline="0" dirty="0" smtClean="0"/>
              <a:t> bilder hör till film och lärarhandledning som du hittar på </a:t>
            </a:r>
            <a:r>
              <a:rPr lang="sv-SE" baseline="0" dirty="0" err="1" smtClean="0"/>
              <a:t>Goodlas</a:t>
            </a:r>
            <a:r>
              <a:rPr lang="sv-SE" baseline="0" dirty="0" smtClean="0"/>
              <a:t> hemsida </a:t>
            </a:r>
            <a:r>
              <a:rPr lang="sv-SE" u="sng" baseline="0" dirty="0" smtClean="0">
                <a:solidFill>
                  <a:schemeClr val="tx2">
                    <a:lumMod val="75000"/>
                  </a:schemeClr>
                </a:solidFill>
              </a:rPr>
              <a:t>www.slu.se/</a:t>
            </a:r>
            <a:r>
              <a:rPr lang="sv-SE" u="sng" baseline="0" dirty="0" err="1" smtClean="0">
                <a:solidFill>
                  <a:schemeClr val="tx2">
                    <a:lumMod val="75000"/>
                  </a:schemeClr>
                </a:solidFill>
              </a:rPr>
              <a:t>Goodla</a:t>
            </a:r>
            <a:r>
              <a:rPr lang="sv-SE" baseline="0" dirty="0" smtClean="0"/>
              <a:t>/. Där finns mer information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992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Bild 1. Hästgödseln</a:t>
            </a:r>
            <a:r>
              <a:rPr lang="sv-SE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innehåller växtnäring som kan bli en resurs när den återförs till odlingen. På många hästgårdar finns inte odling inom gården. Då behöver man hitta annan odlingsmark där gödseln kan spridas</a:t>
            </a:r>
            <a:endParaRPr lang="sv-SE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4458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 2. Den blöta årstiden är ett problem för alla djur som går ute. Vegetationen kan skadas i hästtäta</a:t>
            </a:r>
            <a:r>
              <a:rPr lang="sv-SE" baseline="0" dirty="0" smtClean="0"/>
              <a:t> hagar och </a:t>
            </a:r>
            <a:r>
              <a:rPr lang="sv-SE" dirty="0" smtClean="0"/>
              <a:t>vattenmättad</a:t>
            </a:r>
            <a:r>
              <a:rPr lang="sv-SE" baseline="0" dirty="0" smtClean="0"/>
              <a:t> mark söndertrampas lätt. Jorderosion och </a:t>
            </a:r>
            <a:r>
              <a:rPr lang="sv-SE" baseline="0" dirty="0" err="1" smtClean="0"/>
              <a:t>ytavrinning</a:t>
            </a:r>
            <a:r>
              <a:rPr lang="sv-SE" baseline="0" dirty="0" smtClean="0"/>
              <a:t> kan leda till miljöbelastning, särskilt med fosfor, och otrevlig miljö för häst och skötare.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D7A40-4533-4649-8E6F-FE8BDFFEA83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6114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 3. Det finns flera</a:t>
            </a:r>
            <a:r>
              <a:rPr lang="sv-SE" baseline="0" dirty="0" smtClean="0"/>
              <a:t> anledningar att vårda rasthagen. </a:t>
            </a:r>
            <a:r>
              <a:rPr lang="sv-SE" dirty="0" smtClean="0"/>
              <a:t>Flera</a:t>
            </a:r>
            <a:r>
              <a:rPr lang="sv-SE" baseline="0" dirty="0" smtClean="0"/>
              <a:t> av åtgärderna som skyddar miljön är också viktiga för hästens hälsa och för att minska skaderisken. 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1795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 4. I den lilla rasthagen är det viktigt att förhindra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ytavrinning</a:t>
            </a:r>
            <a:r>
              <a:rPr lang="sv-SE" baseline="0" dirty="0" smtClean="0"/>
              <a:t> av jord och gödsel, och också onödig upplagring av fosfor i de delar där hästen gödslar och äter. Diken och vattendrag kan behöva skyddas med stängsel och gräsbeväxta skyddszoner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6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Bild 5. Hagen</a:t>
            </a:r>
            <a:r>
              <a:rPr lang="sv-SE" baseline="0" dirty="0" smtClean="0"/>
              <a:t> med sommarbete behöver skötas för att utnyttja betet på bästa sätt och för att minska trycket av inälvsparasiter som sprids med gödsel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2D18C-C638-3342-9A22-C3BF12367D5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82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660400"/>
            <a:ext cx="7772400" cy="1470025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496938"/>
            <a:ext cx="6400800" cy="14415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0265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764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700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7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476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10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0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2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 descr="Goodla_mark.pn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163"/>
            <a:ext cx="9144000" cy="748999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pic>
        <p:nvPicPr>
          <p:cNvPr id="10" name="Bildobjekt 9" descr="Goodla_devis_rgb.pn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261959"/>
            <a:ext cx="2991514" cy="365125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808600" y="6304864"/>
            <a:ext cx="878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6B57B3BF-D20E-0040-9CC0-1B7EFF08FDAF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6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Baskerville"/>
          <a:ea typeface="+mn-ea"/>
          <a:cs typeface="Baskervil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askerville"/>
          <a:ea typeface="+mn-ea"/>
          <a:cs typeface="Baskervil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Baskerville"/>
          <a:ea typeface="+mn-ea"/>
          <a:cs typeface="Baskervil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Goodla_mark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6163"/>
            <a:ext cx="9144000" cy="748999"/>
          </a:xfrm>
          <a:prstGeom prst="rect">
            <a:avLst/>
          </a:prstGeom>
        </p:spPr>
      </p:pic>
      <p:sp>
        <p:nvSpPr>
          <p:cNvPr id="8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7399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Baskerville"/>
          <a:ea typeface="+mn-ea"/>
          <a:cs typeface="Baskervill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Baskerville"/>
          <a:ea typeface="+mn-ea"/>
          <a:cs typeface="Baskervill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Baskerville"/>
          <a:ea typeface="+mn-ea"/>
          <a:cs typeface="Baskervill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Baskerville"/>
          <a:ea typeface="+mn-ea"/>
          <a:cs typeface="Baskervill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Logotyp_goodla_rgb_devis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890" y="957222"/>
            <a:ext cx="6389820" cy="1947826"/>
          </a:xfrm>
          <a:prstGeom prst="rect">
            <a:avLst/>
          </a:prstGeom>
        </p:spPr>
      </p:pic>
      <p:sp>
        <p:nvSpPr>
          <p:cNvPr id="3" name="Rubrik 1"/>
          <p:cNvSpPr txBox="1">
            <a:spLocks/>
          </p:cNvSpPr>
          <p:nvPr/>
        </p:nvSpPr>
        <p:spPr>
          <a:xfrm>
            <a:off x="0" y="3538276"/>
            <a:ext cx="8229600" cy="19627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 smtClean="0"/>
              <a:t>Bra hagar för hästen och miljön</a:t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514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014" y="1249018"/>
            <a:ext cx="3832221" cy="37299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3021" y="294911"/>
            <a:ext cx="8202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Med bra lagring och återförsel till odlingen blir hästgödseln en resurs istället för miljöproblem </a:t>
            </a:r>
            <a:endParaRPr lang="sv-SE" sz="2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912086"/>
              </p:ext>
            </p:extLst>
          </p:nvPr>
        </p:nvGraphicFramePr>
        <p:xfrm>
          <a:off x="4467128" y="3254749"/>
          <a:ext cx="4123979" cy="2286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65839"/>
                <a:gridCol w="893135"/>
                <a:gridCol w="839972"/>
                <a:gridCol w="925033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sv-SE" sz="2000" dirty="0" smtClean="0"/>
                        <a:t>Växtnäringsinnehåll i gödseln</a:t>
                      </a:r>
                      <a:r>
                        <a:rPr lang="sv-SE" sz="2000" baseline="0" dirty="0" smtClean="0"/>
                        <a:t> från en häst, kg/år</a:t>
                      </a:r>
                      <a:endParaRPr lang="sv-SE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Kväve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Fosfor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Kalium</a:t>
                      </a:r>
                      <a:endParaRPr lang="sv-S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Fritidshäst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48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9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58</a:t>
                      </a:r>
                      <a:endParaRPr lang="sv-S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baseline="0" dirty="0" smtClean="0"/>
                        <a:t>Tävlingshäst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61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11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67</a:t>
                      </a:r>
                      <a:endParaRPr lang="sv-SE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Ponny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33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6</a:t>
                      </a:r>
                      <a:endParaRPr lang="sv-S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2000" dirty="0" smtClean="0"/>
                        <a:t>42</a:t>
                      </a:r>
                      <a:endParaRPr lang="sv-SE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7840" y="5025149"/>
            <a:ext cx="29083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Från ”Hästgödsel –en naturlig resurs” Jordbruksinformation 7:2006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67658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472" y="493776"/>
            <a:ext cx="4716221" cy="2652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088751" y="1251345"/>
            <a:ext cx="5810322" cy="3563664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71" y="3291840"/>
            <a:ext cx="4716221" cy="26464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9024" y="6078068"/>
            <a:ext cx="260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Foto: Pär Aronsson och Markus Hoffmann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5423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4</a:t>
            </a:fld>
            <a:endParaRPr lang="sv-SE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760955"/>
              </p:ext>
            </p:extLst>
          </p:nvPr>
        </p:nvGraphicFramePr>
        <p:xfrm>
          <a:off x="298277" y="830875"/>
          <a:ext cx="8388522" cy="44856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615582"/>
                <a:gridCol w="2647507"/>
                <a:gridCol w="2041451"/>
                <a:gridCol w="2083982"/>
              </a:tblGrid>
              <a:tr h="370840">
                <a:tc>
                  <a:txBody>
                    <a:bodyPr/>
                    <a:lstStyle/>
                    <a:p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Bättre</a:t>
                      </a:r>
                      <a:r>
                        <a:rPr lang="sv-SE" sz="1800" baseline="0" dirty="0" smtClean="0"/>
                        <a:t> häst</a:t>
                      </a:r>
                      <a:r>
                        <a:rPr lang="sv-SE" sz="1800" dirty="0" smtClean="0"/>
                        <a:t>hälsa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Friskare</a:t>
                      </a:r>
                      <a:r>
                        <a:rPr lang="sv-SE" sz="1800" baseline="0" dirty="0" smtClean="0"/>
                        <a:t> m</a:t>
                      </a:r>
                      <a:r>
                        <a:rPr lang="sv-SE" sz="1800" dirty="0" smtClean="0"/>
                        <a:t>iljö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800" dirty="0" smtClean="0"/>
                        <a:t>Annat</a:t>
                      </a:r>
                      <a:r>
                        <a:rPr lang="sv-SE" sz="1800" baseline="0" dirty="0" smtClean="0"/>
                        <a:t> positivt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Anpassa</a:t>
                      </a:r>
                      <a:r>
                        <a:rPr lang="sv-SE" sz="1800" b="1" baseline="0" dirty="0" smtClean="0"/>
                        <a:t> foderstat efter hästens behov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Mindre risk för fetma, kolik och fång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Mindre</a:t>
                      </a:r>
                      <a:r>
                        <a:rPr lang="sv-SE" sz="1800" baseline="0" dirty="0" smtClean="0"/>
                        <a:t> näring i gödseln betyder mindre risk för läckage till miljön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Mindre kostnad för kraftfoder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1" baseline="0" dirty="0" smtClean="0"/>
                        <a:t>Motarbeta </a:t>
                      </a:r>
                      <a:r>
                        <a:rPr lang="sv-SE" sz="1800" b="1" baseline="0" dirty="0" err="1" smtClean="0"/>
                        <a:t>söndertramp</a:t>
                      </a:r>
                      <a:r>
                        <a:rPr lang="sv-SE" sz="1800" b="1" baseline="0" dirty="0" smtClean="0"/>
                        <a:t> och lervälling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Bättre</a:t>
                      </a:r>
                      <a:r>
                        <a:rPr lang="sv-SE" sz="1800" baseline="0" dirty="0" smtClean="0"/>
                        <a:t> hovhälsa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baseline="0" dirty="0" smtClean="0"/>
                        <a:t>Minde risk för vrickningar och </a:t>
                      </a:r>
                      <a:r>
                        <a:rPr lang="sv-SE" sz="1800" baseline="0" dirty="0" err="1" smtClean="0"/>
                        <a:t>halkskador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Mindre risk för </a:t>
                      </a:r>
                      <a:r>
                        <a:rPr lang="sv-SE" sz="1800" dirty="0" err="1" smtClean="0"/>
                        <a:t>ytavrinning</a:t>
                      </a:r>
                      <a:r>
                        <a:rPr lang="sv-SE" sz="1800" dirty="0" smtClean="0"/>
                        <a:t> och erosion</a:t>
                      </a:r>
                      <a:r>
                        <a:rPr lang="sv-SE" sz="1800" baseline="0" dirty="0" smtClean="0"/>
                        <a:t> av jord och gödsel 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Trevligare arbetsmiljö för häst och människa,</a:t>
                      </a:r>
                      <a:r>
                        <a:rPr lang="sv-SE" sz="1800" baseline="0" dirty="0" smtClean="0"/>
                        <a:t> renare hästar</a:t>
                      </a:r>
                      <a:endParaRPr lang="sv-SE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v-SE" sz="1800" b="1" dirty="0" smtClean="0"/>
                        <a:t>Mocka</a:t>
                      </a:r>
                      <a:r>
                        <a:rPr lang="sv-SE" sz="1800" b="1" baseline="0" dirty="0" smtClean="0"/>
                        <a:t> hagar och putsa beten</a:t>
                      </a:r>
                      <a:endParaRPr lang="sv-S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Mindre infektioner</a:t>
                      </a:r>
                      <a:r>
                        <a:rPr lang="sv-SE" sz="1800" baseline="0" dirty="0" smtClean="0"/>
                        <a:t> av inälvsparasiter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baseline="0" dirty="0" smtClean="0"/>
                        <a:t>Mindre behov av avmaskning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Mindre risk för fosforläckage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dirty="0" smtClean="0"/>
                        <a:t>Mindre risk att skada insekter i hagmarksmiljön</a:t>
                      </a:r>
                      <a:endParaRPr lang="sv-SE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sv-SE" sz="1800" baseline="0" dirty="0" smtClean="0"/>
                        <a:t>Parasiternas </a:t>
                      </a:r>
                      <a:r>
                        <a:rPr lang="sv-SE" sz="1800" baseline="0" dirty="0" err="1" smtClean="0"/>
                        <a:t>resistensut</a:t>
                      </a:r>
                      <a:r>
                        <a:rPr lang="sv-SE" sz="1800" baseline="0" dirty="0" smtClean="0"/>
                        <a:t>-veckling bromsas</a:t>
                      </a:r>
                      <a:endParaRPr lang="sv-SE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7151" y="170340"/>
            <a:ext cx="6796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Å</a:t>
            </a:r>
            <a:r>
              <a:rPr lang="sv-SE" sz="2400" b="1" dirty="0" smtClean="0"/>
              <a:t>tgärder för hästens hälsa skyddar också miljön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453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40" y="136078"/>
            <a:ext cx="4404084" cy="58721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54880" y="136078"/>
            <a:ext cx="4261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Råd för små och stora rasthagar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Dränera</a:t>
            </a:r>
          </a:p>
          <a:p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Mocka regelbundet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Städa undan foderspill</a:t>
            </a:r>
          </a:p>
          <a:p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Stängsla och lägg skyddszoner längs vattendrag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83177" y="5965763"/>
            <a:ext cx="2392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Foto: Helena Aronsson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3777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7B3BF-D20E-0040-9CC0-1B7EFF08FDAF}" type="slidenum">
              <a:rPr lang="sv-SE" smtClean="0"/>
              <a:t>6</a:t>
            </a:fld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4616657" y="107795"/>
            <a:ext cx="42611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/>
              <a:t>Råd för sommarbeteshagar</a:t>
            </a:r>
          </a:p>
          <a:p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Putsa </a:t>
            </a:r>
            <a:r>
              <a:rPr lang="sv-SE" sz="2400" dirty="0" err="1" smtClean="0"/>
              <a:t>rator</a:t>
            </a:r>
            <a:r>
              <a:rPr lang="sv-SE" sz="2400" dirty="0" smtClean="0"/>
              <a:t> </a:t>
            </a:r>
          </a:p>
          <a:p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Flytta grindöppning och foderplats under säsongen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Rotationsbete för att minska parasittrycket  och vårda betet</a:t>
            </a:r>
          </a:p>
          <a:p>
            <a:endParaRPr lang="sv-SE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4837"/>
            <a:ext cx="4508204" cy="59253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83177" y="5965763"/>
            <a:ext cx="2392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smtClean="0"/>
              <a:t>Foto: Pär Aronsson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1930407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414</Words>
  <Application>Microsoft Macintosh PowerPoint</Application>
  <PresentationFormat>On-screen Show (4:3)</PresentationFormat>
  <Paragraphs>71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Baskerville</vt:lpstr>
      <vt:lpstr>Calibri</vt:lpstr>
      <vt:lpstr>Office-tema</vt:lpstr>
      <vt:lpstr>Anpassad formgivning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Colloco Grafisk Form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Granell</dc:creator>
  <cp:lastModifiedBy>Microsoft Office User</cp:lastModifiedBy>
  <cp:revision>37</cp:revision>
  <dcterms:created xsi:type="dcterms:W3CDTF">2017-12-18T08:42:58Z</dcterms:created>
  <dcterms:modified xsi:type="dcterms:W3CDTF">2018-01-15T12:28:51Z</dcterms:modified>
</cp:coreProperties>
</file>