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Default Extension="jpg&amp;ehk=jV9l6VG9n2UYrxJi8p2E5w&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4" r:id="rId3"/>
  </p:sldMasterIdLst>
  <p:notesMasterIdLst>
    <p:notesMasterId r:id="rId20"/>
  </p:notesMasterIdLst>
  <p:handoutMasterIdLst>
    <p:handoutMasterId r:id="rId21"/>
  </p:handoutMasterIdLst>
  <p:sldIdLst>
    <p:sldId id="256" r:id="rId4"/>
    <p:sldId id="258" r:id="rId5"/>
    <p:sldId id="285" r:id="rId6"/>
    <p:sldId id="260" r:id="rId7"/>
    <p:sldId id="284" r:id="rId8"/>
    <p:sldId id="271" r:id="rId9"/>
    <p:sldId id="301" r:id="rId10"/>
    <p:sldId id="264" r:id="rId11"/>
    <p:sldId id="300" r:id="rId12"/>
    <p:sldId id="263" r:id="rId13"/>
    <p:sldId id="262" r:id="rId14"/>
    <p:sldId id="266" r:id="rId15"/>
    <p:sldId id="298" r:id="rId16"/>
    <p:sldId id="296" r:id="rId17"/>
    <p:sldId id="295" r:id="rId18"/>
    <p:sldId id="299" r:id="rId19"/>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1657" autoAdjust="0"/>
  </p:normalViewPr>
  <p:slideViewPr>
    <p:cSldViewPr snapToGrid="0" snapToObjects="1">
      <p:cViewPr varScale="1">
        <p:scale>
          <a:sx n="49" d="100"/>
          <a:sy n="49" d="100"/>
        </p:scale>
        <p:origin x="18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2C%20Projekt\SLI\diagram%20till%20rappo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73242684440975"/>
          <c:y val="3.3658442331513889E-2"/>
          <c:w val="0.81462655811895035"/>
          <c:h val="0.48212582883701982"/>
        </c:manualLayout>
      </c:layout>
      <c:barChart>
        <c:barDir val="col"/>
        <c:grouping val="stacked"/>
        <c:varyColors val="0"/>
        <c:ser>
          <c:idx val="0"/>
          <c:order val="0"/>
          <c:invertIfNegative val="0"/>
          <c:errBars>
            <c:errBarType val="both"/>
            <c:errValType val="cust"/>
            <c:noEndCap val="0"/>
            <c:plus>
              <c:numRef>
                <c:f>Foder!$G$4:$G$12</c:f>
                <c:numCache>
                  <c:formatCode>General</c:formatCode>
                  <c:ptCount val="9"/>
                  <c:pt idx="0">
                    <c:v>0.1</c:v>
                  </c:pt>
                  <c:pt idx="1">
                    <c:v>5.0000000000000065E-2</c:v>
                  </c:pt>
                  <c:pt idx="2">
                    <c:v>0</c:v>
                  </c:pt>
                  <c:pt idx="3">
                    <c:v>0</c:v>
                  </c:pt>
                  <c:pt idx="4">
                    <c:v>0.35000000000000031</c:v>
                  </c:pt>
                  <c:pt idx="5">
                    <c:v>0</c:v>
                  </c:pt>
                  <c:pt idx="6">
                    <c:v>0</c:v>
                  </c:pt>
                  <c:pt idx="7">
                    <c:v>0</c:v>
                  </c:pt>
                  <c:pt idx="8">
                    <c:v>8.000000000000014E-2</c:v>
                  </c:pt>
                </c:numCache>
              </c:numRef>
            </c:plus>
            <c:minus>
              <c:numRef>
                <c:f>Foder!$F$4:$F$12</c:f>
                <c:numCache>
                  <c:formatCode>General</c:formatCode>
                  <c:ptCount val="9"/>
                  <c:pt idx="0">
                    <c:v>2.0000000000000052E-2</c:v>
                  </c:pt>
                  <c:pt idx="1">
                    <c:v>4.0000000000000036E-2</c:v>
                  </c:pt>
                  <c:pt idx="2">
                    <c:v>0</c:v>
                  </c:pt>
                  <c:pt idx="3">
                    <c:v>0</c:v>
                  </c:pt>
                  <c:pt idx="4">
                    <c:v>2.0000000000000052E-2</c:v>
                  </c:pt>
                  <c:pt idx="5">
                    <c:v>0</c:v>
                  </c:pt>
                  <c:pt idx="6">
                    <c:v>0</c:v>
                  </c:pt>
                  <c:pt idx="7">
                    <c:v>0</c:v>
                  </c:pt>
                  <c:pt idx="8">
                    <c:v>0.25</c:v>
                  </c:pt>
                </c:numCache>
              </c:numRef>
            </c:minus>
          </c:errBars>
          <c:cat>
            <c:multiLvlStrRef>
              <c:f>Foder!$C$4:$D$12</c:f>
              <c:multiLvlStrCache>
                <c:ptCount val="9"/>
                <c:lvl>
                  <c:pt idx="0">
                    <c:v>Grovfoder</c:v>
                  </c:pt>
                  <c:pt idx="1">
                    <c:v>Spannmål</c:v>
                  </c:pt>
                  <c:pt idx="2">
                    <c:v>Ärt/Åkerböna</c:v>
                  </c:pt>
                  <c:pt idx="3">
                    <c:v>Rapsmjöl</c:v>
                  </c:pt>
                  <c:pt idx="4">
                    <c:v>Soja</c:v>
                  </c:pt>
                  <c:pt idx="5">
                    <c:v>Melass</c:v>
                  </c:pt>
                  <c:pt idx="6">
                    <c:v>Drank</c:v>
                  </c:pt>
                  <c:pt idx="7">
                    <c:v>Betfiber</c:v>
                  </c:pt>
                  <c:pt idx="8">
                    <c:v>Kraftfoder</c:v>
                  </c:pt>
                </c:lvl>
                <c:lvl>
                  <c:pt idx="1">
                    <c:v> </c:v>
                  </c:pt>
                  <c:pt idx="2">
                    <c:v>Proteinfoder</c:v>
                  </c:pt>
                  <c:pt idx="5">
                    <c:v>Restprodukter</c:v>
                  </c:pt>
                  <c:pt idx="8">
                    <c:v> </c:v>
                  </c:pt>
                </c:lvl>
              </c:multiLvlStrCache>
            </c:multiLvlStrRef>
          </c:cat>
          <c:val>
            <c:numRef>
              <c:f>Foder!$E$4:$E$12</c:f>
              <c:numCache>
                <c:formatCode>General</c:formatCode>
                <c:ptCount val="9"/>
                <c:pt idx="0">
                  <c:v>0.27</c:v>
                </c:pt>
                <c:pt idx="1">
                  <c:v>0.43000000000000038</c:v>
                </c:pt>
                <c:pt idx="2">
                  <c:v>0.24000000000000021</c:v>
                </c:pt>
                <c:pt idx="3">
                  <c:v>0.46</c:v>
                </c:pt>
                <c:pt idx="4">
                  <c:v>0.85000000000000064</c:v>
                </c:pt>
                <c:pt idx="5">
                  <c:v>0.14000000000000001</c:v>
                </c:pt>
                <c:pt idx="6">
                  <c:v>0.31000000000000122</c:v>
                </c:pt>
                <c:pt idx="7">
                  <c:v>0.56000000000000005</c:v>
                </c:pt>
                <c:pt idx="8">
                  <c:v>0.51</c:v>
                </c:pt>
              </c:numCache>
            </c:numRef>
          </c:val>
          <c:extLst>
            <c:ext xmlns:c16="http://schemas.microsoft.com/office/drawing/2014/chart" uri="{C3380CC4-5D6E-409C-BE32-E72D297353CC}">
              <c16:uniqueId val="{00000000-4906-460D-B601-C960F07F1ED8}"/>
            </c:ext>
          </c:extLst>
        </c:ser>
        <c:dLbls>
          <c:showLegendKey val="0"/>
          <c:showVal val="0"/>
          <c:showCatName val="0"/>
          <c:showSerName val="0"/>
          <c:showPercent val="0"/>
          <c:showBubbleSize val="0"/>
        </c:dLbls>
        <c:gapWidth val="63"/>
        <c:overlap val="100"/>
        <c:axId val="96407552"/>
        <c:axId val="96409088"/>
      </c:barChart>
      <c:catAx>
        <c:axId val="96407552"/>
        <c:scaling>
          <c:orientation val="minMax"/>
        </c:scaling>
        <c:delete val="0"/>
        <c:axPos val="b"/>
        <c:numFmt formatCode="General" sourceLinked="0"/>
        <c:majorTickMark val="out"/>
        <c:minorTickMark val="none"/>
        <c:tickLblPos val="nextTo"/>
        <c:txPr>
          <a:bodyPr/>
          <a:lstStyle/>
          <a:p>
            <a:pPr>
              <a:defRPr sz="1400"/>
            </a:pPr>
            <a:endParaRPr lang="sv-SE"/>
          </a:p>
        </c:txPr>
        <c:crossAx val="96409088"/>
        <c:crosses val="autoZero"/>
        <c:auto val="1"/>
        <c:lblAlgn val="ctr"/>
        <c:lblOffset val="100"/>
        <c:noMultiLvlLbl val="0"/>
      </c:catAx>
      <c:valAx>
        <c:axId val="96409088"/>
        <c:scaling>
          <c:orientation val="minMax"/>
          <c:max val="1"/>
        </c:scaling>
        <c:delete val="0"/>
        <c:axPos val="l"/>
        <c:majorGridlines/>
        <c:title>
          <c:tx>
            <c:rich>
              <a:bodyPr rot="-5400000" vert="horz"/>
              <a:lstStyle/>
              <a:p>
                <a:pPr>
                  <a:defRPr sz="1800" b="0"/>
                </a:pPr>
                <a:r>
                  <a:rPr lang="en-US" sz="1800" b="0"/>
                  <a:t>kg CO</a:t>
                </a:r>
                <a:r>
                  <a:rPr lang="en-US" sz="1800" b="0" baseline="-25000"/>
                  <a:t>2</a:t>
                </a:r>
                <a:r>
                  <a:rPr lang="en-US" sz="1800" b="0"/>
                  <a:t>-ekv/kg foder</a:t>
                </a:r>
              </a:p>
            </c:rich>
          </c:tx>
          <c:layout>
            <c:manualLayout>
              <c:xMode val="edge"/>
              <c:yMode val="edge"/>
              <c:x val="1.4964351850324431E-2"/>
              <c:y val="0.1461808158854164"/>
            </c:manualLayout>
          </c:layout>
          <c:overlay val="0"/>
        </c:title>
        <c:numFmt formatCode="General" sourceLinked="1"/>
        <c:majorTickMark val="out"/>
        <c:minorTickMark val="none"/>
        <c:tickLblPos val="nextTo"/>
        <c:txPr>
          <a:bodyPr/>
          <a:lstStyle/>
          <a:p>
            <a:pPr>
              <a:defRPr sz="1200"/>
            </a:pPr>
            <a:endParaRPr lang="sv-SE"/>
          </a:p>
        </c:txPr>
        <c:crossAx val="96407552"/>
        <c:crosses val="autoZero"/>
        <c:crossBetween val="between"/>
        <c:majorUnit val="0.2"/>
      </c:valAx>
    </c:plotArea>
    <c:plotVisOnly val="1"/>
    <c:dispBlanksAs val="gap"/>
    <c:showDLblsOverMax val="0"/>
  </c:chart>
  <c:spPr>
    <a:ln>
      <a:solidFill>
        <a:srgbClr val="808080">
          <a:lumMod val="60000"/>
          <a:lumOff val="40000"/>
        </a:srgbClr>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1C68D7B-0FEE-3D42-BB18-A726FF1F6982}" type="datetimeFigureOut">
              <a:rPr lang="sv-SE" smtClean="0"/>
              <a:t>2019-03-10</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DB12A33-8F61-124B-9879-1DD83E60167C}" type="slidenum">
              <a:rPr lang="sv-SE" smtClean="0"/>
              <a:t>‹#›</a:t>
            </a:fld>
            <a:endParaRPr lang="sv-SE"/>
          </a:p>
        </p:txBody>
      </p:sp>
    </p:spTree>
    <p:extLst>
      <p:ext uri="{BB962C8B-B14F-4D97-AF65-F5344CB8AC3E}">
        <p14:creationId xmlns:p14="http://schemas.microsoft.com/office/powerpoint/2010/main" val="1413446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63A399B-22D1-B84F-A867-60493D2C8C34}" type="datetimeFigureOut">
              <a:rPr lang="sv-SE" smtClean="0"/>
              <a:t>2019-03-10</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922D18C-C638-3342-9A22-C3BF12367D59}" type="slidenum">
              <a:rPr lang="sv-SE" smtClean="0"/>
              <a:t>‹#›</a:t>
            </a:fld>
            <a:endParaRPr lang="sv-SE"/>
          </a:p>
        </p:txBody>
      </p:sp>
    </p:spTree>
    <p:extLst>
      <p:ext uri="{BB962C8B-B14F-4D97-AF65-F5344CB8AC3E}">
        <p14:creationId xmlns:p14="http://schemas.microsoft.com/office/powerpoint/2010/main" val="542555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Dessa</a:t>
            </a:r>
            <a:r>
              <a:rPr lang="sv-SE" baseline="0" dirty="0"/>
              <a:t> bilder hör till film och lärarhandledning som du hittar på </a:t>
            </a:r>
            <a:r>
              <a:rPr lang="sv-SE" baseline="0" dirty="0" err="1"/>
              <a:t>Goodlas</a:t>
            </a:r>
            <a:r>
              <a:rPr lang="sv-SE" baseline="0" dirty="0"/>
              <a:t> hemsida </a:t>
            </a:r>
            <a:r>
              <a:rPr lang="sv-SE" u="sng" baseline="0" dirty="0">
                <a:solidFill>
                  <a:schemeClr val="tx2">
                    <a:lumMod val="75000"/>
                  </a:schemeClr>
                </a:solidFill>
              </a:rPr>
              <a:t>www.slu.se/</a:t>
            </a:r>
            <a:r>
              <a:rPr lang="sv-SE" u="sng" baseline="0" dirty="0" err="1">
                <a:solidFill>
                  <a:schemeClr val="tx2">
                    <a:lumMod val="75000"/>
                  </a:schemeClr>
                </a:solidFill>
              </a:rPr>
              <a:t>Goodla</a:t>
            </a:r>
            <a:r>
              <a:rPr lang="sv-SE" baseline="0" dirty="0"/>
              <a:t>/. Där finns mer information </a:t>
            </a:r>
            <a:endParaRPr lang="sv-SE" dirty="0"/>
          </a:p>
        </p:txBody>
      </p:sp>
      <p:sp>
        <p:nvSpPr>
          <p:cNvPr id="4" name="Slide Number Placeholder 3"/>
          <p:cNvSpPr>
            <a:spLocks noGrp="1"/>
          </p:cNvSpPr>
          <p:nvPr>
            <p:ph type="sldNum" sz="quarter" idx="10"/>
          </p:nvPr>
        </p:nvSpPr>
        <p:spPr/>
        <p:txBody>
          <a:bodyPr/>
          <a:lstStyle/>
          <a:p>
            <a:fld id="{E922D18C-C638-3342-9A22-C3BF12367D59}" type="slidenum">
              <a:rPr lang="sv-SE" smtClean="0"/>
              <a:t>1</a:t>
            </a:fld>
            <a:endParaRPr lang="sv-SE"/>
          </a:p>
        </p:txBody>
      </p:sp>
    </p:spTree>
    <p:extLst>
      <p:ext uri="{BB962C8B-B14F-4D97-AF65-F5344CB8AC3E}">
        <p14:creationId xmlns:p14="http://schemas.microsoft.com/office/powerpoint/2010/main" val="261992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pPr eaLnBrk="1" hangingPunct="1">
              <a:spcBef>
                <a:spcPct val="0"/>
              </a:spcBef>
            </a:pPr>
            <a:r>
              <a:rPr lang="sv-SE" dirty="0"/>
              <a:t>I klimatsammanhang handlar det ofta om koldioxid från fossila bränslen. Jordbrukets klimatpåverkan är dock inte som andra samhällssektorers klimatpåverkan. Dels är det andra växthusgaser, nämligen metan och lustgas, som bidrar till det mesta av jordbrukets klimatpåverkan. Dels kommer mycket av utsläppen från olika biologiska processer, det är alltså inte de tekniska systemen som bidrar till de mesta växthusgasutsläppen i jordbruket. Just att mycket av utsläppen uppstår i olika biologiska processer medför att vi kan ha en rätt stor variation i utsläpp mellan fält eller djur och mellan år beroende på lokala förutsättningar och årsmånsvariationer, men även att det är svårare att verifiera hur stora utsläppen verkligen är. </a:t>
            </a:r>
          </a:p>
          <a:p>
            <a:pPr eaLnBrk="1" hangingPunct="1">
              <a:spcBef>
                <a:spcPct val="0"/>
              </a:spcBef>
            </a:pPr>
            <a:endParaRPr lang="sv-SE" dirty="0"/>
          </a:p>
          <a:p>
            <a:pPr eaLnBrk="1" hangingPunct="1">
              <a:spcBef>
                <a:spcPct val="0"/>
              </a:spcBef>
            </a:pPr>
            <a:r>
              <a:rPr lang="sv-SE" dirty="0"/>
              <a:t>Man kan säga att </a:t>
            </a:r>
            <a:r>
              <a:rPr lang="sv-SE" b="1" dirty="0"/>
              <a:t>metan</a:t>
            </a:r>
            <a:r>
              <a:rPr lang="sv-SE" dirty="0"/>
              <a:t> är djurhållningens växthusgas. Metan bildas när organiskt material bryts ner i en helt syrefri miljö, t ex i vommen hos kor eller i flytgödsellager. Metan kan även bildas i sumpmarker/våtmarker. Det mesta av metan från jordbruket bildas i vommen hos idisslare. </a:t>
            </a:r>
          </a:p>
          <a:p>
            <a:pPr eaLnBrk="1" hangingPunct="1">
              <a:spcBef>
                <a:spcPct val="0"/>
              </a:spcBef>
            </a:pPr>
            <a:endParaRPr lang="sv-SE" dirty="0"/>
          </a:p>
          <a:p>
            <a:pPr eaLnBrk="1" hangingPunct="1">
              <a:spcBef>
                <a:spcPct val="0"/>
              </a:spcBef>
            </a:pPr>
            <a:r>
              <a:rPr lang="sv-SE" b="1" dirty="0"/>
              <a:t>Lustgas</a:t>
            </a:r>
            <a:r>
              <a:rPr lang="sv-SE" dirty="0"/>
              <a:t>/Dikväveoxid är en form av kväve (N2O), så där det finns kväve finns det även risk för att lustgas bildas. Det mesta av lustgasen från svenskt jordbruk bildas när kväve omsätts i marken, men det bildas även en del lustgas vid lagring av stallgödsel.</a:t>
            </a:r>
          </a:p>
          <a:p>
            <a:pPr eaLnBrk="1" hangingPunct="1">
              <a:spcBef>
                <a:spcPct val="0"/>
              </a:spcBef>
            </a:pPr>
            <a:endParaRPr lang="sv-SE" dirty="0"/>
          </a:p>
          <a:p>
            <a:pPr eaLnBrk="1" hangingPunct="1">
              <a:spcBef>
                <a:spcPct val="0"/>
              </a:spcBef>
            </a:pPr>
            <a:r>
              <a:rPr lang="sv-SE" b="1" dirty="0"/>
              <a:t>Markens kolförråd </a:t>
            </a:r>
            <a:r>
              <a:rPr lang="sv-SE" dirty="0"/>
              <a:t>kan både öka (inlagring av kol, marken blir en kolsänka) och minska (avgång av koldioxid). Förändringarna varierar dock mycket mellan olika jordar. Koldioxidavgången kan vara mycket hög från mulljordar (ökad syretillgång efter dränering ger hög mineralisering), medan t ex naturbetesmarker kan vara kolsänkor.</a:t>
            </a:r>
          </a:p>
          <a:p>
            <a:pPr eaLnBrk="1" hangingPunct="1">
              <a:spcBef>
                <a:spcPct val="0"/>
              </a:spcBef>
            </a:pPr>
            <a:endParaRPr lang="sv-SE" dirty="0"/>
          </a:p>
          <a:p>
            <a:pPr eaLnBrk="1" hangingPunct="1">
              <a:spcBef>
                <a:spcPct val="0"/>
              </a:spcBef>
            </a:pPr>
            <a:r>
              <a:rPr lang="sv-SE" b="1" dirty="0"/>
              <a:t>Koldioxid från fossil energi </a:t>
            </a:r>
            <a:r>
              <a:rPr lang="sv-SE" dirty="0"/>
              <a:t>(diesel, olja), men oftast en mindre del jämfört med andra utsläppskällor i jordbruket.</a:t>
            </a:r>
          </a:p>
          <a:p>
            <a:pPr eaLnBrk="1" hangingPunct="1">
              <a:spcBef>
                <a:spcPct val="0"/>
              </a:spcBef>
            </a:pPr>
            <a:endParaRPr lang="sv-SE" dirty="0"/>
          </a:p>
          <a:p>
            <a:pPr eaLnBrk="1" hangingPunct="1">
              <a:spcBef>
                <a:spcPct val="0"/>
              </a:spcBef>
            </a:pPr>
            <a:r>
              <a:rPr lang="sv-SE" b="1" dirty="0"/>
              <a:t>Produktion av insatsvaror </a:t>
            </a:r>
            <a:r>
              <a:rPr lang="sv-SE" dirty="0"/>
              <a:t>kan bidra med bytande växthusgasutsläpp, då framförallt från produktion av mineralgödselkväve och odling, transport, </a:t>
            </a:r>
            <a:r>
              <a:rPr lang="sv-SE" dirty="0" err="1"/>
              <a:t>processning</a:t>
            </a:r>
            <a:r>
              <a:rPr lang="sv-SE" dirty="0"/>
              <a:t> av inköpt foder.</a:t>
            </a:r>
          </a:p>
          <a:p>
            <a:endParaRPr lang="sv-SE" dirty="0"/>
          </a:p>
        </p:txBody>
      </p:sp>
      <p:sp>
        <p:nvSpPr>
          <p:cNvPr id="4" name="Platshållare för bildnummer 3"/>
          <p:cNvSpPr>
            <a:spLocks noGrp="1"/>
          </p:cNvSpPr>
          <p:nvPr>
            <p:ph type="sldNum" sz="quarter" idx="5"/>
          </p:nvPr>
        </p:nvSpPr>
        <p:spPr/>
        <p:txBody>
          <a:bodyPr/>
          <a:lstStyle/>
          <a:p>
            <a:fld id="{6C54AA69-4B3D-4E32-AF09-5B5A66E254B5}" type="slidenum">
              <a:rPr lang="sv-SE" smtClean="0"/>
              <a:t>2</a:t>
            </a:fld>
            <a:endParaRPr lang="sv-SE"/>
          </a:p>
        </p:txBody>
      </p:sp>
    </p:spTree>
    <p:extLst>
      <p:ext uri="{BB962C8B-B14F-4D97-AF65-F5344CB8AC3E}">
        <p14:creationId xmlns:p14="http://schemas.microsoft.com/office/powerpoint/2010/main" val="170817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CFF2C6-883E-40DE-896C-282270875F40}" type="slidenum">
              <a:rPr lang="sv-SE"/>
              <a:pPr/>
              <a:t>3</a:t>
            </a:fld>
            <a:endParaRPr lang="sv-SE"/>
          </a:p>
        </p:txBody>
      </p:sp>
      <p:sp>
        <p:nvSpPr>
          <p:cNvPr id="64514" name="Platshållare för bildobjekt 1"/>
          <p:cNvSpPr>
            <a:spLocks noGrp="1" noRot="1" noChangeAspect="1" noTextEdit="1"/>
          </p:cNvSpPr>
          <p:nvPr>
            <p:ph type="sldImg"/>
          </p:nvPr>
        </p:nvSpPr>
        <p:spPr>
          <a:xfrm>
            <a:off x="1371600" y="1143000"/>
            <a:ext cx="4114800" cy="3086100"/>
          </a:xfrm>
          <a:ln/>
        </p:spPr>
      </p:sp>
      <p:sp>
        <p:nvSpPr>
          <p:cNvPr id="64515" name="Platshållare för anteckningar 2"/>
          <p:cNvSpPr>
            <a:spLocks noGrp="1"/>
          </p:cNvSpPr>
          <p:nvPr>
            <p:ph type="body" idx="1"/>
          </p:nvPr>
        </p:nvSpPr>
        <p:spPr>
          <a:xfrm>
            <a:off x="688761" y="5204037"/>
            <a:ext cx="5510089" cy="4930140"/>
          </a:xfrm>
        </p:spPr>
        <p:txBody>
          <a:bodyPr/>
          <a:lstStyle/>
          <a:p>
            <a:pPr>
              <a:spcBef>
                <a:spcPct val="0"/>
              </a:spcBef>
            </a:pPr>
            <a:r>
              <a:rPr lang="sv-SE" dirty="0"/>
              <a:t>Diskussion om vilka fodermedel som påverkar klimatavtrycket uppkommer alltid och här vore det möjligt att </a:t>
            </a:r>
            <a:r>
              <a:rPr lang="sv-SE" dirty="0" err="1"/>
              <a:t>kunnagöra</a:t>
            </a:r>
            <a:r>
              <a:rPr lang="sv-SE" dirty="0"/>
              <a:t> jämförelser, förutsatt att tex energi och protein är likvärdigt.</a:t>
            </a:r>
          </a:p>
          <a:p>
            <a:pPr>
              <a:spcBef>
                <a:spcPct val="0"/>
              </a:spcBef>
            </a:pPr>
            <a:endParaRPr lang="sv-SE" dirty="0"/>
          </a:p>
          <a:p>
            <a:pPr>
              <a:spcBef>
                <a:spcPct val="0"/>
              </a:spcBef>
            </a:pPr>
            <a:r>
              <a:rPr lang="sv-SE" dirty="0"/>
              <a:t>Data från Siks fodermedelsdatabas, beräknat enligt LCA-metod, gödsling, avkastning, energiåtgång och för sojans del är avskogning till viss del inräknad.</a:t>
            </a:r>
          </a:p>
        </p:txBody>
      </p:sp>
      <p:sp>
        <p:nvSpPr>
          <p:cNvPr id="64516" name="Platshållare för bildnummer 3"/>
          <p:cNvSpPr txBox="1">
            <a:spLocks noGrp="1"/>
          </p:cNvSpPr>
          <p:nvPr/>
        </p:nvSpPr>
        <p:spPr bwMode="auto">
          <a:xfrm>
            <a:off x="3901390" y="10406173"/>
            <a:ext cx="2984631" cy="54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AF4F68A7-F26F-4103-9DBD-AC68264262FE}" type="slidenum">
              <a:rPr lang="sv-SE" sz="1200">
                <a:latin typeface="Calibri" pitchFamily="34" charset="0"/>
              </a:rPr>
              <a:pPr algn="r"/>
              <a:t>3</a:t>
            </a:fld>
            <a:endParaRPr lang="sv-SE" sz="1200">
              <a:latin typeface="Calibri" pitchFamily="34" charset="0"/>
            </a:endParaRPr>
          </a:p>
        </p:txBody>
      </p:sp>
    </p:spTree>
    <p:extLst>
      <p:ext uri="{BB962C8B-B14F-4D97-AF65-F5344CB8AC3E}">
        <p14:creationId xmlns:p14="http://schemas.microsoft.com/office/powerpoint/2010/main" val="400056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pPr>
              <a:lnSpc>
                <a:spcPct val="80000"/>
              </a:lnSpc>
              <a:buFontTx/>
              <a:buNone/>
            </a:pPr>
            <a:r>
              <a:rPr lang="sv-SE" dirty="0"/>
              <a:t>Till skillnad från hästen som har sin grovfoderjäsning i grovtarmen kan idisslaren utnyttja grovfodret bättre. Idisslaren är mycket speciell.  Fodret hamnar först i vommen där det finns miljarder mikroorganismer som bryter ner fodret.  Tack vare mikroorganismerna kan idisslaren bryta ner cellulosa och hemicellulosa till flyktiga fettsyror som sedan används både som näring till mikroorganismerna och till vävnader. Varför bildar</a:t>
            </a:r>
            <a:r>
              <a:rPr lang="sv-SE" baseline="0" dirty="0"/>
              <a:t> idisslare metan? </a:t>
            </a:r>
            <a:r>
              <a:rPr lang="sv-SE" dirty="0"/>
              <a:t>Kolhydraterna i fodret bryts ner av mikroorganismerna till enklare sockerarter som sedan omvandlas till fettsyror:</a:t>
            </a:r>
          </a:p>
          <a:p>
            <a:pPr>
              <a:lnSpc>
                <a:spcPct val="80000"/>
              </a:lnSpc>
            </a:pPr>
            <a:r>
              <a:rPr lang="sv-SE" sz="1400" dirty="0"/>
              <a:t>Ättiksyra</a:t>
            </a:r>
          </a:p>
          <a:p>
            <a:pPr>
              <a:lnSpc>
                <a:spcPct val="80000"/>
              </a:lnSpc>
            </a:pPr>
            <a:r>
              <a:rPr lang="sv-SE" sz="1400" dirty="0" err="1"/>
              <a:t>Propionsyra</a:t>
            </a:r>
            <a:endParaRPr lang="sv-SE" sz="1400" dirty="0"/>
          </a:p>
          <a:p>
            <a:pPr>
              <a:lnSpc>
                <a:spcPct val="80000"/>
              </a:lnSpc>
            </a:pPr>
            <a:r>
              <a:rPr lang="sv-SE" sz="1400" dirty="0"/>
              <a:t>Smörsyra.</a:t>
            </a:r>
          </a:p>
          <a:p>
            <a:pPr>
              <a:buFontTx/>
              <a:buNone/>
            </a:pPr>
            <a:r>
              <a:rPr lang="sv-SE" sz="1400" dirty="0"/>
              <a:t>När ättiksyra och smörsyra bildas, bildas samtidigt koldioxid och väte. Metan bildas för att ta hand om vätet som annars skulle ansamlas i vommen. De </a:t>
            </a:r>
            <a:r>
              <a:rPr lang="sv-SE" sz="1400" dirty="0" err="1"/>
              <a:t>metanogena</a:t>
            </a:r>
            <a:r>
              <a:rPr lang="sv-SE" sz="1400" dirty="0"/>
              <a:t> bakterierna är dessutom duktiga cellulosanedbrytare. Cellulosa tex kan endast brytas ner av mikroorganismer. Du hittar inget glukos i kons vom, mikroorganismerna tar blixtsnabbt hand om det och förjäser det till fettsyror VFA.</a:t>
            </a:r>
          </a:p>
        </p:txBody>
      </p:sp>
      <p:sp>
        <p:nvSpPr>
          <p:cNvPr id="4" name="Platshållare för bildnummer 3"/>
          <p:cNvSpPr>
            <a:spLocks noGrp="1"/>
          </p:cNvSpPr>
          <p:nvPr>
            <p:ph type="sldNum" sz="quarter" idx="10"/>
          </p:nvPr>
        </p:nvSpPr>
        <p:spPr/>
        <p:txBody>
          <a:bodyPr/>
          <a:lstStyle/>
          <a:p>
            <a:pPr>
              <a:defRPr/>
            </a:pPr>
            <a:fld id="{3C20979E-8440-4B44-81BC-929554163003}" type="slidenum">
              <a:rPr lang="sv-SE" smtClean="0"/>
              <a:pPr>
                <a:defRPr/>
              </a:pPr>
              <a:t>5</a:t>
            </a:fld>
            <a:endParaRPr lang="sv-SE"/>
          </a:p>
        </p:txBody>
      </p:sp>
    </p:spTree>
    <p:extLst>
      <p:ext uri="{BB962C8B-B14F-4D97-AF65-F5344CB8AC3E}">
        <p14:creationId xmlns:p14="http://schemas.microsoft.com/office/powerpoint/2010/main" val="404450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bwMode="auto">
          <a:xfrm>
            <a:off x="674688" y="8096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sv-SE" dirty="0"/>
              <a:t>Kg metan och CO2 </a:t>
            </a:r>
            <a:r>
              <a:rPr lang="sv-SE" dirty="0" err="1"/>
              <a:t>ekv</a:t>
            </a:r>
            <a:r>
              <a:rPr lang="sv-SE" dirty="0"/>
              <a:t>. under 1 år för olika djurslag.  Häst ligger förresten på runt 15 kg metan.</a:t>
            </a:r>
          </a:p>
          <a:p>
            <a:pPr eaLnBrk="1" hangingPunct="1">
              <a:spcBef>
                <a:spcPct val="0"/>
              </a:spcBef>
            </a:pPr>
            <a:endParaRPr lang="sv-SE" dirty="0"/>
          </a:p>
        </p:txBody>
      </p:sp>
      <p:sp>
        <p:nvSpPr>
          <p:cNvPr id="54276" name="Platshållare för sidhuvud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sv-SE" sz="1200"/>
          </a:p>
        </p:txBody>
      </p:sp>
      <p:sp>
        <p:nvSpPr>
          <p:cNvPr id="54277" name="Platshållare för datum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sv-SE" sz="1200"/>
          </a:p>
        </p:txBody>
      </p:sp>
      <p:sp>
        <p:nvSpPr>
          <p:cNvPr id="54278" name="Platshållare för bildnumm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75F0D7-6530-452F-86E3-65BBCE7BC550}" type="slidenum">
              <a:rPr lang="sv-SE" sz="1200" smtClean="0"/>
              <a:pPr eaLnBrk="1" hangingPunct="1"/>
              <a:t>6</a:t>
            </a:fld>
            <a:endParaRPr lang="sv-SE" sz="1200"/>
          </a:p>
        </p:txBody>
      </p:sp>
    </p:spTree>
    <p:extLst>
      <p:ext uri="{BB962C8B-B14F-4D97-AF65-F5344CB8AC3E}">
        <p14:creationId xmlns:p14="http://schemas.microsoft.com/office/powerpoint/2010/main" val="76233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  Jag räknar när jag kontrollräknar att en ko med rekrytering  ”släpper ut cirka 10 ton” Människa idag cirka 10-14 ton och skall ner till 2 ton 2050. </a:t>
            </a:r>
          </a:p>
        </p:txBody>
      </p:sp>
      <p:sp>
        <p:nvSpPr>
          <p:cNvPr id="4" name="Platshållare för bildnummer 3"/>
          <p:cNvSpPr>
            <a:spLocks noGrp="1"/>
          </p:cNvSpPr>
          <p:nvPr>
            <p:ph type="sldNum" sz="quarter" idx="10"/>
          </p:nvPr>
        </p:nvSpPr>
        <p:spPr/>
        <p:txBody>
          <a:bodyPr/>
          <a:lstStyle/>
          <a:p>
            <a:fld id="{A13DEA51-A317-487F-8942-7D1F818852CD}" type="slidenum">
              <a:rPr lang="sv-SE" smtClean="0"/>
              <a:t>11</a:t>
            </a:fld>
            <a:endParaRPr lang="sv-SE"/>
          </a:p>
        </p:txBody>
      </p:sp>
    </p:spTree>
    <p:extLst>
      <p:ext uri="{BB962C8B-B14F-4D97-AF65-F5344CB8AC3E}">
        <p14:creationId xmlns:p14="http://schemas.microsoft.com/office/powerpoint/2010/main" val="91798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Fördelningen av klimatavtryck från svenska mjölkgårdar år 2005</a:t>
            </a:r>
          </a:p>
        </p:txBody>
      </p:sp>
      <p:sp>
        <p:nvSpPr>
          <p:cNvPr id="4" name="Platshållare för bildnummer 3"/>
          <p:cNvSpPr>
            <a:spLocks noGrp="1"/>
          </p:cNvSpPr>
          <p:nvPr>
            <p:ph type="sldNum" sz="quarter" idx="5"/>
          </p:nvPr>
        </p:nvSpPr>
        <p:spPr/>
        <p:txBody>
          <a:bodyPr/>
          <a:lstStyle/>
          <a:p>
            <a:fld id="{6C54AA69-4B3D-4E32-AF09-5B5A66E254B5}" type="slidenum">
              <a:rPr lang="sv-SE" smtClean="0"/>
              <a:t>12</a:t>
            </a:fld>
            <a:endParaRPr lang="sv-SE"/>
          </a:p>
        </p:txBody>
      </p:sp>
    </p:spTree>
    <p:extLst>
      <p:ext uri="{BB962C8B-B14F-4D97-AF65-F5344CB8AC3E}">
        <p14:creationId xmlns:p14="http://schemas.microsoft.com/office/powerpoint/2010/main" val="120036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Den här bilden visar utsläpp av växthusgaser från EU-länder. Utsläpp från Eus produktion är 40 % av det globala snittet. Inom EU ligger svensk produktion på den lägre halvan. Importen kommer från länder som har större utsläpp. </a:t>
            </a:r>
          </a:p>
          <a:p>
            <a:r>
              <a:rPr lang="sv-SE" dirty="0"/>
              <a:t>De allra flesta forskare, myndigheter och miljöorganisationer håller med om att svensk produktion ligger bra till.</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D4045-AD0A-4EA3-88C4-EB30387E521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65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600" b="1" dirty="0"/>
              <a:t>Dränering, energikoll, biogas </a:t>
            </a:r>
            <a:r>
              <a:rPr lang="sv-SE" dirty="0"/>
              <a:t>mm. De flesta åtgärderna kan du diskutera och få kunskap ifrån rådgivningar i Greppa Näringen.</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DA8CB-C724-427B-A5A0-EA364FFB59C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94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660400"/>
            <a:ext cx="7772400" cy="1470025"/>
          </a:xfrm>
        </p:spPr>
        <p:txBody>
          <a:bodyPr/>
          <a:lstStyle/>
          <a:p>
            <a:r>
              <a:rPr lang="sv-SE"/>
              <a:t>Klicka här för att ändra mall för rubrikformat</a:t>
            </a:r>
            <a:endParaRPr lang="sv-SE" dirty="0"/>
          </a:p>
        </p:txBody>
      </p:sp>
      <p:sp>
        <p:nvSpPr>
          <p:cNvPr id="3" name="Underrubrik 2"/>
          <p:cNvSpPr>
            <a:spLocks noGrp="1"/>
          </p:cNvSpPr>
          <p:nvPr>
            <p:ph type="subTitle" idx="1"/>
          </p:nvPr>
        </p:nvSpPr>
        <p:spPr>
          <a:xfrm>
            <a:off x="1371600" y="2496938"/>
            <a:ext cx="6400800" cy="14415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6" name="Platshållare för bildnummer 5"/>
          <p:cNvSpPr>
            <a:spLocks noGrp="1"/>
          </p:cNvSpPr>
          <p:nvPr>
            <p:ph type="sldNum" sz="quarter" idx="12"/>
          </p:nvPr>
        </p:nvSpPr>
        <p:spPr/>
        <p:txBody>
          <a:bodyPr/>
          <a:lstStyle/>
          <a:p>
            <a:fld id="{6B57B3BF-D20E-0040-9CC0-1B7EFF08FDAF}" type="slidenum">
              <a:rPr lang="sv-SE" smtClean="0"/>
              <a:t>‹#›</a:t>
            </a:fld>
            <a:endParaRPr lang="sv-SE"/>
          </a:p>
        </p:txBody>
      </p:sp>
    </p:spTree>
    <p:extLst>
      <p:ext uri="{BB962C8B-B14F-4D97-AF65-F5344CB8AC3E}">
        <p14:creationId xmlns:p14="http://schemas.microsoft.com/office/powerpoint/2010/main" val="294026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34B9422D-D2F0-4EF5-978F-F80AB7BFBF20}"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1725075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B9422D-D2F0-4EF5-978F-F80AB7BFBF20}"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3233911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34B9422D-D2F0-4EF5-978F-F80AB7BFBF20}"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1542191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34B9422D-D2F0-4EF5-978F-F80AB7BFBF20}" type="datetimeFigureOut">
              <a:rPr lang="sv-SE" smtClean="0"/>
              <a:t>2019-03-10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54078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34B9422D-D2F0-4EF5-978F-F80AB7BFBF20}" type="datetimeFigureOut">
              <a:rPr lang="sv-SE" smtClean="0"/>
              <a:t>2019-03-10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178942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34B9422D-D2F0-4EF5-978F-F80AB7BFBF20}" type="datetimeFigureOut">
              <a:rPr lang="sv-SE" smtClean="0"/>
              <a:t>2019-03-10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33329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9422D-D2F0-4EF5-978F-F80AB7BFBF20}" type="datetimeFigureOut">
              <a:rPr lang="sv-SE" smtClean="0"/>
              <a:t>2019-03-10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3595281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34B9422D-D2F0-4EF5-978F-F80AB7BFBF20}" type="datetimeFigureOut">
              <a:rPr lang="sv-SE" smtClean="0"/>
              <a:t>2019-03-10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26145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34B9422D-D2F0-4EF5-978F-F80AB7BFBF20}" type="datetimeFigureOut">
              <a:rPr lang="sv-SE" smtClean="0"/>
              <a:t>2019-03-10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147045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p:txBody>
          <a:bodyPr/>
          <a:lstStyle/>
          <a:p>
            <a:fld id="{6B57B3BF-D20E-0040-9CC0-1B7EFF08FDAF}" type="slidenum">
              <a:rPr lang="sv-SE" smtClean="0"/>
              <a:t>‹#›</a:t>
            </a:fld>
            <a:endParaRPr lang="sv-SE"/>
          </a:p>
        </p:txBody>
      </p:sp>
    </p:spTree>
    <p:extLst>
      <p:ext uri="{BB962C8B-B14F-4D97-AF65-F5344CB8AC3E}">
        <p14:creationId xmlns:p14="http://schemas.microsoft.com/office/powerpoint/2010/main" val="2037648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B9422D-D2F0-4EF5-978F-F80AB7BFBF20}"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2143252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4B9422D-D2F0-4EF5-978F-F80AB7BFBF20}" type="datetimeFigureOut">
              <a:rPr lang="sv-SE" smtClean="0"/>
              <a:t>2019-03-10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1417541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om sida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944000" y="360000"/>
            <a:ext cx="6660000" cy="540000"/>
          </a:xfrm>
          <a:prstGeom prst="rect">
            <a:avLst/>
          </a:prstGeom>
        </p:spPr>
        <p:txBody>
          <a:bodyPr anchor="ctr">
            <a:normAutofit/>
          </a:bodyPr>
          <a:lstStyle>
            <a:lvl1pPr>
              <a:defRPr lang="sv-SE" sz="2100" b="1"/>
            </a:lvl1pPr>
          </a:lstStyle>
          <a:p>
            <a:pPr lvl="0" algn="r"/>
            <a:r>
              <a:rPr lang="sv-SE"/>
              <a:t>Klicka här för att ändra format</a:t>
            </a:r>
            <a:endParaRPr lang="sv-SE" dirty="0"/>
          </a:p>
        </p:txBody>
      </p:sp>
    </p:spTree>
    <p:extLst>
      <p:ext uri="{BB962C8B-B14F-4D97-AF65-F5344CB8AC3E}">
        <p14:creationId xmlns:p14="http://schemas.microsoft.com/office/powerpoint/2010/main" val="944489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och två innehållsdelar (jämförelse)">
    <p:spTree>
      <p:nvGrpSpPr>
        <p:cNvPr id="1" name=""/>
        <p:cNvGrpSpPr/>
        <p:nvPr/>
      </p:nvGrpSpPr>
      <p:grpSpPr>
        <a:xfrm>
          <a:off x="0" y="0"/>
          <a:ext cx="0" cy="0"/>
          <a:chOff x="0" y="0"/>
          <a:chExt cx="0" cy="0"/>
        </a:xfrm>
      </p:grpSpPr>
      <p:sp>
        <p:nvSpPr>
          <p:cNvPr id="10" name="Rubrik 1"/>
          <p:cNvSpPr>
            <a:spLocks noGrp="1"/>
          </p:cNvSpPr>
          <p:nvPr>
            <p:ph type="title"/>
          </p:nvPr>
        </p:nvSpPr>
        <p:spPr>
          <a:xfrm>
            <a:off x="1944000" y="360000"/>
            <a:ext cx="6660000" cy="540000"/>
          </a:xfrm>
          <a:prstGeom prst="rect">
            <a:avLst/>
          </a:prstGeom>
        </p:spPr>
        <p:txBody>
          <a:bodyPr anchor="ctr">
            <a:normAutofit/>
          </a:bodyPr>
          <a:lstStyle>
            <a:lvl1pPr>
              <a:defRPr lang="sv-SE" sz="2100" b="1" dirty="0"/>
            </a:lvl1pPr>
          </a:lstStyle>
          <a:p>
            <a:pPr lvl="0" algn="r"/>
            <a:r>
              <a:rPr lang="sv-SE"/>
              <a:t>Klicka här för att ändra format</a:t>
            </a:r>
            <a:endParaRPr lang="sv-SE" dirty="0"/>
          </a:p>
        </p:txBody>
      </p:sp>
      <p:sp>
        <p:nvSpPr>
          <p:cNvPr id="11" name="Platshållare för innehåll 2"/>
          <p:cNvSpPr>
            <a:spLocks noGrp="1"/>
          </p:cNvSpPr>
          <p:nvPr>
            <p:ph idx="1"/>
          </p:nvPr>
        </p:nvSpPr>
        <p:spPr>
          <a:xfrm>
            <a:off x="540000" y="1260000"/>
            <a:ext cx="3924000" cy="5040000"/>
          </a:xfrm>
          <a:prstGeom prst="rect">
            <a:avLst/>
          </a:prstGeom>
        </p:spPr>
        <p:txBody>
          <a:bodyPr/>
          <a:lstStyle>
            <a:lvl1pPr>
              <a:buFontTx/>
              <a:buBlip>
                <a:blip r:embed="rId2"/>
              </a:buBlip>
              <a:defRPr sz="1500">
                <a:solidFill>
                  <a:schemeClr val="tx2"/>
                </a:solidFill>
                <a:latin typeface="Helvetica" pitchFamily="34" charset="0"/>
              </a:defRPr>
            </a:lvl1pPr>
            <a:lvl2pPr>
              <a:buFontTx/>
              <a:buBlip>
                <a:blip r:embed="rId3"/>
              </a:buBlip>
              <a:defRPr sz="1350">
                <a:solidFill>
                  <a:schemeClr val="tx2"/>
                </a:solidFill>
                <a:latin typeface="Helvetica" pitchFamily="34" charset="0"/>
              </a:defRPr>
            </a:lvl2pPr>
            <a:lvl3pPr>
              <a:buFontTx/>
              <a:buBlip>
                <a:blip r:embed="rId4"/>
              </a:buBlip>
              <a:defRPr sz="1200">
                <a:solidFill>
                  <a:schemeClr val="tx2"/>
                </a:solidFill>
                <a:latin typeface="Helvetica" pitchFamily="34" charset="0"/>
              </a:defRPr>
            </a:lvl3pPr>
            <a:lvl4pPr>
              <a:buFontTx/>
              <a:buBlip>
                <a:blip r:embed="rId5"/>
              </a:buBlip>
              <a:defRPr sz="1050">
                <a:solidFill>
                  <a:schemeClr val="tx2"/>
                </a:solidFill>
                <a:latin typeface="Helvetica" pitchFamily="34" charset="0"/>
              </a:defRPr>
            </a:lvl4pPr>
            <a:lvl5pPr>
              <a:buFontTx/>
              <a:buBlip>
                <a:blip r:embed="rId6"/>
              </a:buBlip>
              <a:defRPr sz="9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datum 3"/>
          <p:cNvSpPr>
            <a:spLocks noGrp="1"/>
          </p:cNvSpPr>
          <p:nvPr>
            <p:ph type="dt" sz="half" idx="10"/>
          </p:nvPr>
        </p:nvSpPr>
        <p:spPr>
          <a:xfrm>
            <a:off x="539552" y="6428184"/>
            <a:ext cx="1905000" cy="313184"/>
          </a:xfrm>
          <a:prstGeom prst="rect">
            <a:avLst/>
          </a:prstGeom>
        </p:spPr>
        <p:txBody>
          <a:bodyPr/>
          <a:lstStyle>
            <a:lvl1pPr>
              <a:defRPr sz="750">
                <a:latin typeface="Helvetica" pitchFamily="34" charset="0"/>
              </a:defRPr>
            </a:lvl1pPr>
          </a:lstStyle>
          <a:p>
            <a:endParaRPr lang="sv-SE" dirty="0"/>
          </a:p>
        </p:txBody>
      </p:sp>
      <p:sp>
        <p:nvSpPr>
          <p:cNvPr id="13" name="Platshållare för sidfot 4"/>
          <p:cNvSpPr>
            <a:spLocks noGrp="1"/>
          </p:cNvSpPr>
          <p:nvPr>
            <p:ph type="ftr" sz="quarter" idx="11"/>
          </p:nvPr>
        </p:nvSpPr>
        <p:spPr>
          <a:xfrm>
            <a:off x="3124200" y="6428184"/>
            <a:ext cx="2895600" cy="313184"/>
          </a:xfrm>
          <a:prstGeom prst="rect">
            <a:avLst/>
          </a:prstGeom>
        </p:spPr>
        <p:txBody>
          <a:bodyPr/>
          <a:lstStyle>
            <a:lvl1pPr>
              <a:defRPr sz="750">
                <a:latin typeface="Helvetica" pitchFamily="34" charset="0"/>
              </a:defRPr>
            </a:lvl1pPr>
          </a:lstStyle>
          <a:p>
            <a:endParaRPr lang="sv-SE" dirty="0"/>
          </a:p>
        </p:txBody>
      </p:sp>
      <p:sp>
        <p:nvSpPr>
          <p:cNvPr id="14" name="Platshållare för bildnummer 5"/>
          <p:cNvSpPr>
            <a:spLocks noGrp="1"/>
          </p:cNvSpPr>
          <p:nvPr>
            <p:ph type="sldNum" sz="quarter" idx="12"/>
          </p:nvPr>
        </p:nvSpPr>
        <p:spPr>
          <a:xfrm>
            <a:off x="6699448" y="6428184"/>
            <a:ext cx="1905000" cy="313184"/>
          </a:xfrm>
          <a:prstGeom prst="rect">
            <a:avLst/>
          </a:prstGeom>
        </p:spPr>
        <p:txBody>
          <a:bodyPr/>
          <a:lstStyle>
            <a:lvl1pPr algn="r">
              <a:defRPr lang="sv-SE" sz="750" smtClean="0">
                <a:latin typeface="Helvetica" pitchFamily="34" charset="0"/>
              </a:defRPr>
            </a:lvl1pPr>
          </a:lstStyle>
          <a:p>
            <a:fld id="{6DC88163-593E-453A-B985-E568C8D1A600}" type="slidenum">
              <a:rPr lang="sv-SE" smtClean="0"/>
              <a:pPr/>
              <a:t>‹#›</a:t>
            </a:fld>
            <a:endParaRPr lang="sv-SE" dirty="0"/>
          </a:p>
        </p:txBody>
      </p:sp>
      <p:sp>
        <p:nvSpPr>
          <p:cNvPr id="15" name="Platshållare för innehåll 2"/>
          <p:cNvSpPr>
            <a:spLocks noGrp="1"/>
          </p:cNvSpPr>
          <p:nvPr>
            <p:ph idx="13"/>
          </p:nvPr>
        </p:nvSpPr>
        <p:spPr>
          <a:xfrm>
            <a:off x="4680000" y="1260000"/>
            <a:ext cx="3924000" cy="5040000"/>
          </a:xfrm>
          <a:prstGeom prst="rect">
            <a:avLst/>
          </a:prstGeom>
        </p:spPr>
        <p:txBody>
          <a:bodyPr/>
          <a:lstStyle>
            <a:lvl1pPr>
              <a:buFontTx/>
              <a:buBlip>
                <a:blip r:embed="rId2"/>
              </a:buBlip>
              <a:defRPr sz="1500">
                <a:solidFill>
                  <a:schemeClr val="tx2"/>
                </a:solidFill>
                <a:latin typeface="Helvetica" pitchFamily="34" charset="0"/>
              </a:defRPr>
            </a:lvl1pPr>
            <a:lvl2pPr>
              <a:buFontTx/>
              <a:buBlip>
                <a:blip r:embed="rId3"/>
              </a:buBlip>
              <a:defRPr sz="1350">
                <a:solidFill>
                  <a:schemeClr val="tx2"/>
                </a:solidFill>
                <a:latin typeface="Helvetica" pitchFamily="34" charset="0"/>
              </a:defRPr>
            </a:lvl2pPr>
            <a:lvl3pPr>
              <a:buFontTx/>
              <a:buBlip>
                <a:blip r:embed="rId4"/>
              </a:buBlip>
              <a:defRPr sz="1200">
                <a:solidFill>
                  <a:schemeClr val="tx2"/>
                </a:solidFill>
                <a:latin typeface="Helvetica" pitchFamily="34" charset="0"/>
              </a:defRPr>
            </a:lvl3pPr>
            <a:lvl4pPr>
              <a:buFontTx/>
              <a:buBlip>
                <a:blip r:embed="rId5"/>
              </a:buBlip>
              <a:defRPr sz="1050">
                <a:solidFill>
                  <a:schemeClr val="tx2"/>
                </a:solidFill>
                <a:latin typeface="Helvetica" pitchFamily="34" charset="0"/>
              </a:defRPr>
            </a:lvl4pPr>
            <a:lvl5pPr>
              <a:buFontTx/>
              <a:buBlip>
                <a:blip r:embed="rId6"/>
              </a:buBlip>
              <a:defRPr sz="9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83519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 + brödtext">
    <p:spTree>
      <p:nvGrpSpPr>
        <p:cNvPr id="1" name=""/>
        <p:cNvGrpSpPr/>
        <p:nvPr/>
      </p:nvGrpSpPr>
      <p:grpSpPr>
        <a:xfrm>
          <a:off x="0" y="0"/>
          <a:ext cx="0" cy="0"/>
          <a:chOff x="0" y="0"/>
          <a:chExt cx="0" cy="0"/>
        </a:xfrm>
      </p:grpSpPr>
      <p:sp>
        <p:nvSpPr>
          <p:cNvPr id="2" name="Rubrik 1"/>
          <p:cNvSpPr>
            <a:spLocks noGrp="1"/>
          </p:cNvSpPr>
          <p:nvPr>
            <p:ph type="title"/>
          </p:nvPr>
        </p:nvSpPr>
        <p:spPr>
          <a:xfrm>
            <a:off x="2029242" y="1611588"/>
            <a:ext cx="6465472" cy="651651"/>
          </a:xfrm>
        </p:spPr>
        <p:txBody>
          <a:bodyPr anchor="t">
            <a:normAutofit/>
          </a:bodyPr>
          <a:lstStyle>
            <a:lvl1pPr algn="l">
              <a:defRPr sz="2100" b="0" cap="none"/>
            </a:lvl1pPr>
          </a:lstStyle>
          <a:p>
            <a:r>
              <a:rPr lang="sv-SE"/>
              <a:t>Klicka här för att ändra format</a:t>
            </a:r>
            <a:endParaRPr lang="sv-SE" dirty="0"/>
          </a:p>
        </p:txBody>
      </p:sp>
      <p:sp>
        <p:nvSpPr>
          <p:cNvPr id="4" name="Platshållare för innehåll 2"/>
          <p:cNvSpPr>
            <a:spLocks noGrp="1"/>
          </p:cNvSpPr>
          <p:nvPr>
            <p:ph idx="1"/>
          </p:nvPr>
        </p:nvSpPr>
        <p:spPr>
          <a:xfrm>
            <a:off x="2029242" y="2263239"/>
            <a:ext cx="6465472" cy="3426783"/>
          </a:xfrm>
        </p:spPr>
        <p:txBody>
          <a:bodyPr/>
          <a:lstStyle>
            <a:lvl1pPr marL="0" indent="0">
              <a:buNone/>
              <a:defRPr sz="1350"/>
            </a:lvl1pPr>
            <a:lvl2pPr marL="324000" indent="-162000">
              <a:defRPr sz="1350"/>
            </a:lvl2pPr>
            <a:lvl3pPr marL="486000" indent="-162000">
              <a:defRPr sz="1350"/>
            </a:lvl3pPr>
            <a:lvl4pPr marL="648000" indent="-162000">
              <a:defRPr sz="1350"/>
            </a:lvl4pPr>
            <a:lvl5pPr marL="810000" indent="-162000">
              <a:defRPr sz="1350"/>
            </a:lvl5pPr>
          </a:lstStyle>
          <a:p>
            <a:pPr lvl="0"/>
            <a:r>
              <a:rPr lang="sv-SE"/>
              <a:t>Klicka här för att ändra format på bakgrundstexten</a:t>
            </a:r>
          </a:p>
        </p:txBody>
      </p:sp>
    </p:spTree>
    <p:extLst>
      <p:ext uri="{BB962C8B-B14F-4D97-AF65-F5344CB8AC3E}">
        <p14:creationId xmlns:p14="http://schemas.microsoft.com/office/powerpoint/2010/main" val="420639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6B57B3BF-D20E-0040-9CC0-1B7EFF08FDAF}" type="slidenum">
              <a:rPr lang="sv-SE" smtClean="0"/>
              <a:t>‹#›</a:t>
            </a:fld>
            <a:endParaRPr lang="sv-SE"/>
          </a:p>
        </p:txBody>
      </p:sp>
    </p:spTree>
    <p:extLst>
      <p:ext uri="{BB962C8B-B14F-4D97-AF65-F5344CB8AC3E}">
        <p14:creationId xmlns:p14="http://schemas.microsoft.com/office/powerpoint/2010/main" val="36049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6B57B3BF-D20E-0040-9CC0-1B7EFF08FDAF}" type="slidenum">
              <a:rPr lang="sv-SE" smtClean="0"/>
              <a:t>‹#›</a:t>
            </a:fld>
            <a:endParaRPr lang="sv-SE"/>
          </a:p>
        </p:txBody>
      </p:sp>
    </p:spTree>
    <p:extLst>
      <p:ext uri="{BB962C8B-B14F-4D97-AF65-F5344CB8AC3E}">
        <p14:creationId xmlns:p14="http://schemas.microsoft.com/office/powerpoint/2010/main" val="33370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7" name="Platshållare för bildnummer 6"/>
          <p:cNvSpPr>
            <a:spLocks noGrp="1"/>
          </p:cNvSpPr>
          <p:nvPr>
            <p:ph type="sldNum" sz="quarter" idx="12"/>
          </p:nvPr>
        </p:nvSpPr>
        <p:spPr/>
        <p:txBody>
          <a:bodyPr/>
          <a:lstStyle/>
          <a:p>
            <a:fld id="{6B57B3BF-D20E-0040-9CC0-1B7EFF08FDAF}" type="slidenum">
              <a:rPr lang="sv-SE" smtClean="0"/>
              <a:t>‹#›</a:t>
            </a:fld>
            <a:endParaRPr lang="sv-SE"/>
          </a:p>
        </p:txBody>
      </p:sp>
    </p:spTree>
    <p:extLst>
      <p:ext uri="{BB962C8B-B14F-4D97-AF65-F5344CB8AC3E}">
        <p14:creationId xmlns:p14="http://schemas.microsoft.com/office/powerpoint/2010/main" val="35927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6476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7" name="Platshållare för bildnummer 6"/>
          <p:cNvSpPr>
            <a:spLocks noGrp="1"/>
          </p:cNvSpPr>
          <p:nvPr>
            <p:ph type="sldNum" sz="quarter" idx="12"/>
          </p:nvPr>
        </p:nvSpPr>
        <p:spPr/>
        <p:txBody>
          <a:bodyPr/>
          <a:lstStyle/>
          <a:p>
            <a:fld id="{6B57B3BF-D20E-0040-9CC0-1B7EFF08FDAF}" type="slidenum">
              <a:rPr lang="sv-SE" smtClean="0"/>
              <a:t>‹#›</a:t>
            </a:fld>
            <a:endParaRPr lang="sv-SE"/>
          </a:p>
        </p:txBody>
      </p:sp>
    </p:spTree>
    <p:extLst>
      <p:ext uri="{BB962C8B-B14F-4D97-AF65-F5344CB8AC3E}">
        <p14:creationId xmlns:p14="http://schemas.microsoft.com/office/powerpoint/2010/main" val="309101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m sida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944000" y="360000"/>
            <a:ext cx="6660000" cy="540000"/>
          </a:xfrm>
          <a:prstGeom prst="rect">
            <a:avLst/>
          </a:prstGeom>
        </p:spPr>
        <p:txBody>
          <a:bodyPr anchor="ctr">
            <a:normAutofit/>
          </a:bodyPr>
          <a:lstStyle>
            <a:lvl1pPr>
              <a:defRPr lang="sv-SE" sz="2100" b="1"/>
            </a:lvl1pPr>
          </a:lstStyle>
          <a:p>
            <a:pPr lvl="0" algn="r"/>
            <a:r>
              <a:rPr lang="sv-SE"/>
              <a:t>Klicka här för att ändra format</a:t>
            </a:r>
            <a:endParaRPr lang="sv-SE" dirty="0"/>
          </a:p>
        </p:txBody>
      </p:sp>
    </p:spTree>
    <p:extLst>
      <p:ext uri="{BB962C8B-B14F-4D97-AF65-F5344CB8AC3E}">
        <p14:creationId xmlns:p14="http://schemas.microsoft.com/office/powerpoint/2010/main" val="66136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ubrik och två innehållsdelar (jämförelse)">
    <p:spTree>
      <p:nvGrpSpPr>
        <p:cNvPr id="1" name=""/>
        <p:cNvGrpSpPr/>
        <p:nvPr/>
      </p:nvGrpSpPr>
      <p:grpSpPr>
        <a:xfrm>
          <a:off x="0" y="0"/>
          <a:ext cx="0" cy="0"/>
          <a:chOff x="0" y="0"/>
          <a:chExt cx="0" cy="0"/>
        </a:xfrm>
      </p:grpSpPr>
      <p:sp>
        <p:nvSpPr>
          <p:cNvPr id="10" name="Rubrik 1"/>
          <p:cNvSpPr>
            <a:spLocks noGrp="1"/>
          </p:cNvSpPr>
          <p:nvPr>
            <p:ph type="title"/>
          </p:nvPr>
        </p:nvSpPr>
        <p:spPr>
          <a:xfrm>
            <a:off x="1944000" y="360000"/>
            <a:ext cx="6660000" cy="540000"/>
          </a:xfrm>
          <a:prstGeom prst="rect">
            <a:avLst/>
          </a:prstGeom>
        </p:spPr>
        <p:txBody>
          <a:bodyPr anchor="ctr">
            <a:normAutofit/>
          </a:bodyPr>
          <a:lstStyle>
            <a:lvl1pPr>
              <a:defRPr lang="sv-SE" sz="2100" b="1" dirty="0"/>
            </a:lvl1pPr>
          </a:lstStyle>
          <a:p>
            <a:pPr lvl="0" algn="r"/>
            <a:r>
              <a:rPr lang="sv-SE"/>
              <a:t>Klicka här för att ändra format</a:t>
            </a:r>
            <a:endParaRPr lang="sv-SE" dirty="0"/>
          </a:p>
        </p:txBody>
      </p:sp>
      <p:sp>
        <p:nvSpPr>
          <p:cNvPr id="11" name="Platshållare för innehåll 2"/>
          <p:cNvSpPr>
            <a:spLocks noGrp="1"/>
          </p:cNvSpPr>
          <p:nvPr>
            <p:ph idx="1"/>
          </p:nvPr>
        </p:nvSpPr>
        <p:spPr>
          <a:xfrm>
            <a:off x="540000" y="1260000"/>
            <a:ext cx="3924000" cy="5040000"/>
          </a:xfrm>
          <a:prstGeom prst="rect">
            <a:avLst/>
          </a:prstGeom>
        </p:spPr>
        <p:txBody>
          <a:bodyPr/>
          <a:lstStyle>
            <a:lvl1pPr>
              <a:buFontTx/>
              <a:buBlip>
                <a:blip r:embed="rId2"/>
              </a:buBlip>
              <a:defRPr sz="1500">
                <a:solidFill>
                  <a:schemeClr val="tx2"/>
                </a:solidFill>
                <a:latin typeface="Helvetica" pitchFamily="34" charset="0"/>
              </a:defRPr>
            </a:lvl1pPr>
            <a:lvl2pPr>
              <a:buFontTx/>
              <a:buBlip>
                <a:blip r:embed="rId3"/>
              </a:buBlip>
              <a:defRPr sz="1350">
                <a:solidFill>
                  <a:schemeClr val="tx2"/>
                </a:solidFill>
                <a:latin typeface="Helvetica" pitchFamily="34" charset="0"/>
              </a:defRPr>
            </a:lvl2pPr>
            <a:lvl3pPr>
              <a:buFontTx/>
              <a:buBlip>
                <a:blip r:embed="rId4"/>
              </a:buBlip>
              <a:defRPr sz="1200">
                <a:solidFill>
                  <a:schemeClr val="tx2"/>
                </a:solidFill>
                <a:latin typeface="Helvetica" pitchFamily="34" charset="0"/>
              </a:defRPr>
            </a:lvl3pPr>
            <a:lvl4pPr>
              <a:buFontTx/>
              <a:buBlip>
                <a:blip r:embed="rId5"/>
              </a:buBlip>
              <a:defRPr sz="1050">
                <a:solidFill>
                  <a:schemeClr val="tx2"/>
                </a:solidFill>
                <a:latin typeface="Helvetica" pitchFamily="34" charset="0"/>
              </a:defRPr>
            </a:lvl4pPr>
            <a:lvl5pPr>
              <a:buFontTx/>
              <a:buBlip>
                <a:blip r:embed="rId6"/>
              </a:buBlip>
              <a:defRPr sz="9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datum 3"/>
          <p:cNvSpPr>
            <a:spLocks noGrp="1"/>
          </p:cNvSpPr>
          <p:nvPr>
            <p:ph type="dt" sz="half" idx="10"/>
          </p:nvPr>
        </p:nvSpPr>
        <p:spPr>
          <a:xfrm>
            <a:off x="539552" y="6428184"/>
            <a:ext cx="1905000" cy="313184"/>
          </a:xfrm>
          <a:prstGeom prst="rect">
            <a:avLst/>
          </a:prstGeom>
        </p:spPr>
        <p:txBody>
          <a:bodyPr/>
          <a:lstStyle>
            <a:lvl1pPr>
              <a:defRPr sz="750">
                <a:latin typeface="Helvetica" pitchFamily="34" charset="0"/>
              </a:defRPr>
            </a:lvl1pPr>
          </a:lstStyle>
          <a:p>
            <a:endParaRPr lang="sv-SE" dirty="0"/>
          </a:p>
        </p:txBody>
      </p:sp>
      <p:sp>
        <p:nvSpPr>
          <p:cNvPr id="13" name="Platshållare för sidfot 4"/>
          <p:cNvSpPr>
            <a:spLocks noGrp="1"/>
          </p:cNvSpPr>
          <p:nvPr>
            <p:ph type="ftr" sz="quarter" idx="11"/>
          </p:nvPr>
        </p:nvSpPr>
        <p:spPr>
          <a:xfrm>
            <a:off x="3124200" y="6428184"/>
            <a:ext cx="2895600" cy="313184"/>
          </a:xfrm>
          <a:prstGeom prst="rect">
            <a:avLst/>
          </a:prstGeom>
        </p:spPr>
        <p:txBody>
          <a:bodyPr/>
          <a:lstStyle>
            <a:lvl1pPr>
              <a:defRPr sz="750">
                <a:latin typeface="Helvetica" pitchFamily="34" charset="0"/>
              </a:defRPr>
            </a:lvl1pPr>
          </a:lstStyle>
          <a:p>
            <a:endParaRPr lang="sv-SE" dirty="0"/>
          </a:p>
        </p:txBody>
      </p:sp>
      <p:sp>
        <p:nvSpPr>
          <p:cNvPr id="14" name="Platshållare för bildnummer 5"/>
          <p:cNvSpPr>
            <a:spLocks noGrp="1"/>
          </p:cNvSpPr>
          <p:nvPr>
            <p:ph type="sldNum" sz="quarter" idx="12"/>
          </p:nvPr>
        </p:nvSpPr>
        <p:spPr>
          <a:xfrm>
            <a:off x="6699448" y="6428184"/>
            <a:ext cx="1905000" cy="313184"/>
          </a:xfrm>
          <a:prstGeom prst="rect">
            <a:avLst/>
          </a:prstGeom>
        </p:spPr>
        <p:txBody>
          <a:bodyPr/>
          <a:lstStyle>
            <a:lvl1pPr algn="r">
              <a:defRPr lang="sv-SE" sz="750" smtClean="0">
                <a:latin typeface="Helvetica" pitchFamily="34" charset="0"/>
              </a:defRPr>
            </a:lvl1pPr>
          </a:lstStyle>
          <a:p>
            <a:fld id="{6DC88163-593E-453A-B985-E568C8D1A600}" type="slidenum">
              <a:rPr lang="sv-SE" smtClean="0"/>
              <a:pPr/>
              <a:t>‹#›</a:t>
            </a:fld>
            <a:endParaRPr lang="sv-SE" dirty="0"/>
          </a:p>
        </p:txBody>
      </p:sp>
      <p:sp>
        <p:nvSpPr>
          <p:cNvPr id="15" name="Platshållare för innehåll 2"/>
          <p:cNvSpPr>
            <a:spLocks noGrp="1"/>
          </p:cNvSpPr>
          <p:nvPr>
            <p:ph idx="13"/>
          </p:nvPr>
        </p:nvSpPr>
        <p:spPr>
          <a:xfrm>
            <a:off x="4680000" y="1260000"/>
            <a:ext cx="3924000" cy="5040000"/>
          </a:xfrm>
          <a:prstGeom prst="rect">
            <a:avLst/>
          </a:prstGeom>
        </p:spPr>
        <p:txBody>
          <a:bodyPr/>
          <a:lstStyle>
            <a:lvl1pPr>
              <a:buFontTx/>
              <a:buBlip>
                <a:blip r:embed="rId2"/>
              </a:buBlip>
              <a:defRPr sz="1500">
                <a:solidFill>
                  <a:schemeClr val="tx2"/>
                </a:solidFill>
                <a:latin typeface="Helvetica" pitchFamily="34" charset="0"/>
              </a:defRPr>
            </a:lvl1pPr>
            <a:lvl2pPr>
              <a:buFontTx/>
              <a:buBlip>
                <a:blip r:embed="rId3"/>
              </a:buBlip>
              <a:defRPr sz="1350">
                <a:solidFill>
                  <a:schemeClr val="tx2"/>
                </a:solidFill>
                <a:latin typeface="Helvetica" pitchFamily="34" charset="0"/>
              </a:defRPr>
            </a:lvl2pPr>
            <a:lvl3pPr>
              <a:buFontTx/>
              <a:buBlip>
                <a:blip r:embed="rId4"/>
              </a:buBlip>
              <a:defRPr sz="1200">
                <a:solidFill>
                  <a:schemeClr val="tx2"/>
                </a:solidFill>
                <a:latin typeface="Helvetica" pitchFamily="34" charset="0"/>
              </a:defRPr>
            </a:lvl3pPr>
            <a:lvl4pPr>
              <a:buFontTx/>
              <a:buBlip>
                <a:blip r:embed="rId5"/>
              </a:buBlip>
              <a:defRPr sz="1050">
                <a:solidFill>
                  <a:schemeClr val="tx2"/>
                </a:solidFill>
                <a:latin typeface="Helvetica" pitchFamily="34" charset="0"/>
              </a:defRPr>
            </a:lvl4pPr>
            <a:lvl5pPr>
              <a:buFontTx/>
              <a:buBlip>
                <a:blip r:embed="rId6"/>
              </a:buBlip>
              <a:defRPr sz="9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5983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34B9422D-D2F0-4EF5-978F-F80AB7BFBF20}" type="datetimeFigureOut">
              <a:rPr lang="sv-SE" smtClean="0"/>
              <a:t>2019-03-10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3CB6233-7AB1-4406-9B56-4083C4961BDC}" type="slidenum">
              <a:rPr lang="sv-SE" smtClean="0"/>
              <a:t>‹#›</a:t>
            </a:fld>
            <a:endParaRPr lang="sv-SE"/>
          </a:p>
        </p:txBody>
      </p:sp>
    </p:spTree>
    <p:extLst>
      <p:ext uri="{BB962C8B-B14F-4D97-AF65-F5344CB8AC3E}">
        <p14:creationId xmlns:p14="http://schemas.microsoft.com/office/powerpoint/2010/main" val="167983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Bildobjekt 13" descr="Goodla_mar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6126163"/>
            <a:ext cx="9144000" cy="748999"/>
          </a:xfrm>
          <a:prstGeom prst="rect">
            <a:avLst/>
          </a:prstGeom>
        </p:spPr>
      </p:pic>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Goodla_devis_rgb.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57200" y="6261959"/>
            <a:ext cx="2991514" cy="365125"/>
          </a:xfrm>
          <a:prstGeom prst="rect">
            <a:avLst/>
          </a:prstGeom>
        </p:spPr>
      </p:pic>
      <p:sp>
        <p:nvSpPr>
          <p:cNvPr id="6" name="Platshållare för bildnummer 5"/>
          <p:cNvSpPr>
            <a:spLocks noGrp="1"/>
          </p:cNvSpPr>
          <p:nvPr>
            <p:ph type="sldNum" sz="quarter" idx="4"/>
          </p:nvPr>
        </p:nvSpPr>
        <p:spPr>
          <a:xfrm>
            <a:off x="7808600" y="6304864"/>
            <a:ext cx="878199" cy="365125"/>
          </a:xfrm>
          <a:prstGeom prst="rect">
            <a:avLst/>
          </a:prstGeom>
        </p:spPr>
        <p:txBody>
          <a:bodyPr vert="horz" lIns="91440" tIns="45720" rIns="91440" bIns="45720" rtlCol="0" anchor="ctr"/>
          <a:lstStyle>
            <a:lvl1pPr algn="r">
              <a:defRPr sz="1200" b="1">
                <a:solidFill>
                  <a:schemeClr val="tx1"/>
                </a:solidFill>
              </a:defRPr>
            </a:lvl1pPr>
          </a:lstStyle>
          <a:p>
            <a:fld id="{6B57B3BF-D20E-0040-9CC0-1B7EFF08FDAF}" type="slidenum">
              <a:rPr lang="sv-SE" smtClean="0"/>
              <a:pPr/>
              <a:t>‹#›</a:t>
            </a:fld>
            <a:endParaRPr lang="sv-SE" dirty="0"/>
          </a:p>
        </p:txBody>
      </p:sp>
    </p:spTree>
    <p:extLst>
      <p:ext uri="{BB962C8B-B14F-4D97-AF65-F5344CB8AC3E}">
        <p14:creationId xmlns:p14="http://schemas.microsoft.com/office/powerpoint/2010/main" val="41365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61" r:id="rId7"/>
    <p:sldLayoutId id="2147483662" r:id="rId8"/>
    <p:sldLayoutId id="2147483663" r:id="rId9"/>
  </p:sldLayoutIdLst>
  <p:hf hdr="0" ftr="0" dt="0"/>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Baskerville"/>
          <a:ea typeface="+mn-ea"/>
          <a:cs typeface="Baskerville"/>
        </a:defRPr>
      </a:lvl1pPr>
      <a:lvl2pPr marL="742950" indent="-285750" algn="l" defTabSz="457200" rtl="0" eaLnBrk="1" latinLnBrk="0" hangingPunct="1">
        <a:spcBef>
          <a:spcPct val="20000"/>
        </a:spcBef>
        <a:buFont typeface="Arial"/>
        <a:buChar char="–"/>
        <a:defRPr sz="2800" b="0" i="0" kern="1200">
          <a:solidFill>
            <a:schemeClr val="tx1"/>
          </a:solidFill>
          <a:latin typeface="Baskerville"/>
          <a:ea typeface="+mn-ea"/>
          <a:cs typeface="Baskerville"/>
        </a:defRPr>
      </a:lvl2pPr>
      <a:lvl3pPr marL="1143000" indent="-228600" algn="l" defTabSz="457200" rtl="0" eaLnBrk="1" latinLnBrk="0" hangingPunct="1">
        <a:spcBef>
          <a:spcPct val="20000"/>
        </a:spcBef>
        <a:buFont typeface="Arial"/>
        <a:buChar char="•"/>
        <a:defRPr sz="2400" b="0" i="0" kern="1200">
          <a:solidFill>
            <a:schemeClr val="tx1"/>
          </a:solidFill>
          <a:latin typeface="Baskerville"/>
          <a:ea typeface="+mn-ea"/>
          <a:cs typeface="Baskerville"/>
        </a:defRPr>
      </a:lvl3pPr>
      <a:lvl4pPr marL="1600200" indent="-228600" algn="l" defTabSz="457200" rtl="0" eaLnBrk="1" latinLnBrk="0" hangingPunct="1">
        <a:spcBef>
          <a:spcPct val="20000"/>
        </a:spcBef>
        <a:buFont typeface="Arial"/>
        <a:buChar char="–"/>
        <a:defRPr sz="2000" b="0" i="0" kern="1200">
          <a:solidFill>
            <a:schemeClr val="tx1"/>
          </a:solidFill>
          <a:latin typeface="Baskerville"/>
          <a:ea typeface="+mn-ea"/>
          <a:cs typeface="Baskerville"/>
        </a:defRPr>
      </a:lvl4pPr>
      <a:lvl5pPr marL="2057400" indent="-228600" algn="l" defTabSz="457200" rtl="0" eaLnBrk="1" latinLnBrk="0" hangingPunct="1">
        <a:spcBef>
          <a:spcPct val="20000"/>
        </a:spcBef>
        <a:buFont typeface="Arial"/>
        <a:buChar char="»"/>
        <a:defRPr sz="2000" b="0" i="0" kern="1200">
          <a:solidFill>
            <a:schemeClr val="tx1"/>
          </a:solidFill>
          <a:latin typeface="Baskerville"/>
          <a:ea typeface="+mn-ea"/>
          <a:cs typeface="Baskervil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descr="Goodla_mar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26163"/>
            <a:ext cx="9144000" cy="748999"/>
          </a:xfrm>
          <a:prstGeom prst="rect">
            <a:avLst/>
          </a:prstGeom>
        </p:spPr>
      </p:pic>
      <p:sp>
        <p:nvSpPr>
          <p:cNvPr id="8"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9"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07399699"/>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Baskerville"/>
          <a:ea typeface="+mn-ea"/>
          <a:cs typeface="Baskerville"/>
        </a:defRPr>
      </a:lvl1pPr>
      <a:lvl2pPr marL="742950" indent="-285750" algn="l" defTabSz="457200" rtl="0" eaLnBrk="1" latinLnBrk="0" hangingPunct="1">
        <a:spcBef>
          <a:spcPct val="20000"/>
        </a:spcBef>
        <a:buFont typeface="Arial"/>
        <a:buChar char="–"/>
        <a:defRPr sz="2800" b="0" i="0" kern="1200">
          <a:solidFill>
            <a:schemeClr val="tx1"/>
          </a:solidFill>
          <a:latin typeface="Baskerville"/>
          <a:ea typeface="+mn-ea"/>
          <a:cs typeface="Baskerville"/>
        </a:defRPr>
      </a:lvl2pPr>
      <a:lvl3pPr marL="1143000" indent="-228600" algn="l" defTabSz="457200" rtl="0" eaLnBrk="1" latinLnBrk="0" hangingPunct="1">
        <a:spcBef>
          <a:spcPct val="20000"/>
        </a:spcBef>
        <a:buFont typeface="Arial"/>
        <a:buChar char="•"/>
        <a:defRPr sz="2400" b="0" i="0" kern="1200">
          <a:solidFill>
            <a:schemeClr val="tx1"/>
          </a:solidFill>
          <a:latin typeface="Baskerville"/>
          <a:ea typeface="+mn-ea"/>
          <a:cs typeface="Baskerville"/>
        </a:defRPr>
      </a:lvl3pPr>
      <a:lvl4pPr marL="1600200" indent="-228600" algn="l" defTabSz="457200" rtl="0" eaLnBrk="1" latinLnBrk="0" hangingPunct="1">
        <a:spcBef>
          <a:spcPct val="20000"/>
        </a:spcBef>
        <a:buFont typeface="Arial"/>
        <a:buChar char="–"/>
        <a:defRPr sz="2000" b="0" i="0" kern="1200">
          <a:solidFill>
            <a:schemeClr val="tx1"/>
          </a:solidFill>
          <a:latin typeface="Baskerville"/>
          <a:ea typeface="+mn-ea"/>
          <a:cs typeface="Baskerville"/>
        </a:defRPr>
      </a:lvl4pPr>
      <a:lvl5pPr marL="2057400" indent="-228600" algn="l" defTabSz="457200" rtl="0" eaLnBrk="1" latinLnBrk="0" hangingPunct="1">
        <a:spcBef>
          <a:spcPct val="20000"/>
        </a:spcBef>
        <a:buFont typeface="Arial"/>
        <a:buChar char="»"/>
        <a:defRPr sz="2000" b="0" i="0" kern="1200">
          <a:solidFill>
            <a:schemeClr val="tx1"/>
          </a:solidFill>
          <a:latin typeface="Baskerville"/>
          <a:ea typeface="+mn-ea"/>
          <a:cs typeface="Baskervil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9422D-D2F0-4EF5-978F-F80AB7BFBF20}" type="datetimeFigureOut">
              <a:rPr lang="sv-SE" smtClean="0"/>
              <a:t>2019-03-10</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6233-7AB1-4406-9B56-4083C4961BDC}" type="slidenum">
              <a:rPr lang="sv-SE" smtClean="0"/>
              <a:t>‹#›</a:t>
            </a:fld>
            <a:endParaRPr lang="sv-SE"/>
          </a:p>
        </p:txBody>
      </p:sp>
    </p:spTree>
    <p:extLst>
      <p:ext uri="{BB962C8B-B14F-4D97-AF65-F5344CB8AC3E}">
        <p14:creationId xmlns:p14="http://schemas.microsoft.com/office/powerpoint/2010/main" val="16222301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amp;ehk=jV9l6VG9n2UYrxJi8p2E5w&amp;r=0&amp;pid=OfficeInsert"/><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Logotyp_goodla_rgb_devis.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890" y="957222"/>
            <a:ext cx="6389820" cy="1947826"/>
          </a:xfrm>
          <a:prstGeom prst="rect">
            <a:avLst/>
          </a:prstGeom>
        </p:spPr>
      </p:pic>
      <p:sp>
        <p:nvSpPr>
          <p:cNvPr id="3" name="Rubrik 1"/>
          <p:cNvSpPr txBox="1">
            <a:spLocks/>
          </p:cNvSpPr>
          <p:nvPr/>
        </p:nvSpPr>
        <p:spPr>
          <a:xfrm>
            <a:off x="0" y="3538276"/>
            <a:ext cx="8229600" cy="1962761"/>
          </a:xfrm>
          <a:prstGeom prst="rect">
            <a:avLst/>
          </a:prstGeom>
        </p:spPr>
        <p:txBody>
          <a:bodyPr>
            <a:normAutofit/>
          </a:bodyPr>
          <a:lstStyle>
            <a:lvl1pPr algn="ctr" defTabSz="457200" rtl="0" eaLnBrk="1" latinLnBrk="0" hangingPunct="1">
              <a:spcBef>
                <a:spcPct val="0"/>
              </a:spcBef>
              <a:buNone/>
              <a:defRPr sz="4000" b="1" kern="1200">
                <a:solidFill>
                  <a:schemeClr val="tx1"/>
                </a:solidFill>
                <a:latin typeface="+mj-lt"/>
                <a:ea typeface="+mj-ea"/>
                <a:cs typeface="+mj-cs"/>
              </a:defRPr>
            </a:lvl1pPr>
          </a:lstStyle>
          <a:p>
            <a:r>
              <a:rPr lang="sv-SE" dirty="0"/>
              <a:t>Miljösmart utfodring utav mjölkkor</a:t>
            </a:r>
            <a:br>
              <a:rPr lang="sv-SE" dirty="0"/>
            </a:br>
            <a:endParaRPr lang="sv-SE" dirty="0"/>
          </a:p>
        </p:txBody>
      </p:sp>
    </p:spTree>
    <p:extLst>
      <p:ext uri="{BB962C8B-B14F-4D97-AF65-F5344CB8AC3E}">
        <p14:creationId xmlns:p14="http://schemas.microsoft.com/office/powerpoint/2010/main" val="245140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BC7AC750-D67D-49F6-A334-0F807165ADC0}"/>
              </a:ext>
            </a:extLst>
          </p:cNvPr>
          <p:cNvGraphicFramePr>
            <a:graphicFrameLocks noGrp="1"/>
          </p:cNvGraphicFramePr>
          <p:nvPr>
            <p:extLst>
              <p:ext uri="{D42A27DB-BD31-4B8C-83A1-F6EECF244321}">
                <p14:modId xmlns:p14="http://schemas.microsoft.com/office/powerpoint/2010/main" val="3174579986"/>
              </p:ext>
            </p:extLst>
          </p:nvPr>
        </p:nvGraphicFramePr>
        <p:xfrm>
          <a:off x="457200" y="1891431"/>
          <a:ext cx="7759875" cy="3639022"/>
        </p:xfrm>
        <a:graphic>
          <a:graphicData uri="http://schemas.openxmlformats.org/drawingml/2006/table">
            <a:tbl>
              <a:tblPr firstRow="1" firstCol="1" bandRow="1">
                <a:tableStyleId>{5C22544A-7EE6-4342-B048-85BDC9FD1C3A}</a:tableStyleId>
              </a:tblPr>
              <a:tblGrid>
                <a:gridCol w="1137650">
                  <a:extLst>
                    <a:ext uri="{9D8B030D-6E8A-4147-A177-3AD203B41FA5}">
                      <a16:colId xmlns:a16="http://schemas.microsoft.com/office/drawing/2014/main" val="335291133"/>
                    </a:ext>
                  </a:extLst>
                </a:gridCol>
                <a:gridCol w="1385682">
                  <a:extLst>
                    <a:ext uri="{9D8B030D-6E8A-4147-A177-3AD203B41FA5}">
                      <a16:colId xmlns:a16="http://schemas.microsoft.com/office/drawing/2014/main" val="4211560342"/>
                    </a:ext>
                  </a:extLst>
                </a:gridCol>
                <a:gridCol w="1785954">
                  <a:extLst>
                    <a:ext uri="{9D8B030D-6E8A-4147-A177-3AD203B41FA5}">
                      <a16:colId xmlns:a16="http://schemas.microsoft.com/office/drawing/2014/main" val="1106808457"/>
                    </a:ext>
                  </a:extLst>
                </a:gridCol>
                <a:gridCol w="1785954">
                  <a:extLst>
                    <a:ext uri="{9D8B030D-6E8A-4147-A177-3AD203B41FA5}">
                      <a16:colId xmlns:a16="http://schemas.microsoft.com/office/drawing/2014/main" val="2827897586"/>
                    </a:ext>
                  </a:extLst>
                </a:gridCol>
                <a:gridCol w="1664635">
                  <a:extLst>
                    <a:ext uri="{9D8B030D-6E8A-4147-A177-3AD203B41FA5}">
                      <a16:colId xmlns:a16="http://schemas.microsoft.com/office/drawing/2014/main" val="4209340672"/>
                    </a:ext>
                  </a:extLst>
                </a:gridCol>
              </a:tblGrid>
              <a:tr h="2518643">
                <a:tc>
                  <a:txBody>
                    <a:bodyPr/>
                    <a:lstStyle/>
                    <a:p>
                      <a:pPr>
                        <a:lnSpc>
                          <a:spcPct val="115000"/>
                        </a:lnSpc>
                        <a:spcAft>
                          <a:spcPts val="0"/>
                        </a:spcAft>
                      </a:pPr>
                      <a:r>
                        <a:rPr lang="sv-SE" sz="1800" dirty="0">
                          <a:effectLst/>
                        </a:rPr>
                        <a:t>Kg CO</a:t>
                      </a:r>
                      <a:r>
                        <a:rPr lang="sv-SE" sz="1800" baseline="-25000" dirty="0">
                          <a:effectLst/>
                        </a:rPr>
                        <a:t>2</a:t>
                      </a:r>
                      <a:r>
                        <a:rPr lang="sv-SE" sz="1800" dirty="0">
                          <a:effectLst/>
                        </a:rPr>
                        <a:t>-e totalt</a:t>
                      </a:r>
                    </a:p>
                    <a:p>
                      <a:pPr>
                        <a:lnSpc>
                          <a:spcPct val="115000"/>
                        </a:lnSpc>
                        <a:spcAft>
                          <a:spcPts val="0"/>
                        </a:spcAft>
                      </a:pPr>
                      <a:r>
                        <a:rPr lang="sv-SE" sz="1800" dirty="0">
                          <a:effectLst/>
                        </a:rPr>
                        <a:t>Utan grisar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1800" dirty="0">
                          <a:effectLst/>
                        </a:rPr>
                        <a:t>Kg levererat kött levande vikt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1800" dirty="0">
                          <a:effectLst/>
                        </a:rPr>
                        <a:t>Kg CO2-e från</a:t>
                      </a:r>
                    </a:p>
                    <a:p>
                      <a:pPr>
                        <a:lnSpc>
                          <a:spcPct val="115000"/>
                        </a:lnSpc>
                        <a:spcAft>
                          <a:spcPts val="0"/>
                        </a:spcAft>
                      </a:pPr>
                      <a:r>
                        <a:rPr lang="sv-SE" sz="1800" dirty="0">
                          <a:effectLst/>
                        </a:rPr>
                        <a:t>Försålda grödor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1800" dirty="0">
                          <a:effectLst/>
                        </a:rPr>
                        <a:t>Kg CO</a:t>
                      </a:r>
                      <a:r>
                        <a:rPr lang="sv-SE" sz="1800" baseline="-25000" dirty="0">
                          <a:effectLst/>
                        </a:rPr>
                        <a:t>2</a:t>
                      </a:r>
                      <a:r>
                        <a:rPr lang="sv-SE" sz="1800" dirty="0">
                          <a:effectLst/>
                        </a:rPr>
                        <a:t>-e per kg kött slaktad vikt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1800" dirty="0">
                          <a:effectLst/>
                        </a:rPr>
                        <a:t>Kg CO2-e per kg levererad ECM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67564076"/>
                  </a:ext>
                </a:extLst>
              </a:tr>
              <a:tr h="1120379">
                <a:tc>
                  <a:txBody>
                    <a:bodyPr/>
                    <a:lstStyle/>
                    <a:p>
                      <a:pPr>
                        <a:lnSpc>
                          <a:spcPct val="115000"/>
                        </a:lnSpc>
                        <a:spcAft>
                          <a:spcPts val="0"/>
                        </a:spcAft>
                      </a:pPr>
                      <a:r>
                        <a:rPr lang="sv-SE" sz="2000" dirty="0">
                          <a:effectLst/>
                        </a:rPr>
                        <a:t>1018000</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2000" dirty="0">
                          <a:effectLst/>
                        </a:rPr>
                        <a:t>24746 </a:t>
                      </a:r>
                    </a:p>
                    <a:p>
                      <a:pPr>
                        <a:lnSpc>
                          <a:spcPct val="115000"/>
                        </a:lnSpc>
                        <a:spcAft>
                          <a:spcPts val="0"/>
                        </a:spcAft>
                      </a:pPr>
                      <a:r>
                        <a:rPr lang="sv-SE" sz="2000" dirty="0">
                          <a:effectLst/>
                        </a:rPr>
                        <a:t>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2000" dirty="0">
                          <a:effectLst/>
                        </a:rPr>
                        <a:t>61184</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2000" dirty="0">
                          <a:effectLst/>
                        </a:rPr>
                        <a:t>12</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sv-SE" sz="2000" dirty="0">
                          <a:effectLst/>
                        </a:rPr>
                        <a:t>0,9</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4022563"/>
                  </a:ext>
                </a:extLst>
              </a:tr>
            </a:tbl>
          </a:graphicData>
        </a:graphic>
      </p:graphicFrame>
      <p:sp>
        <p:nvSpPr>
          <p:cNvPr id="3" name="Rubrik 2">
            <a:extLst>
              <a:ext uri="{FF2B5EF4-FFF2-40B4-BE49-F238E27FC236}">
                <a16:creationId xmlns:a16="http://schemas.microsoft.com/office/drawing/2014/main" id="{5F643262-A4AF-49F4-8259-484BC2CE3085}"/>
              </a:ext>
            </a:extLst>
          </p:cNvPr>
          <p:cNvSpPr>
            <a:spLocks noGrp="1"/>
          </p:cNvSpPr>
          <p:nvPr>
            <p:ph type="title"/>
          </p:nvPr>
        </p:nvSpPr>
        <p:spPr/>
        <p:txBody>
          <a:bodyPr>
            <a:normAutofit fontScale="90000"/>
          </a:bodyPr>
          <a:lstStyle/>
          <a:p>
            <a:r>
              <a:rPr lang="sv-SE" dirty="0"/>
              <a:t>Klimatpåverkan </a:t>
            </a:r>
            <a:r>
              <a:rPr lang="sv-SE" dirty="0" err="1"/>
              <a:t>Munkagårdsgymnasiet</a:t>
            </a:r>
            <a:r>
              <a:rPr lang="sv-SE" dirty="0"/>
              <a:t> utan grisar men med 85 kor och cirka 200 hektar</a:t>
            </a:r>
          </a:p>
        </p:txBody>
      </p:sp>
    </p:spTree>
    <p:extLst>
      <p:ext uri="{BB962C8B-B14F-4D97-AF65-F5344CB8AC3E}">
        <p14:creationId xmlns:p14="http://schemas.microsoft.com/office/powerpoint/2010/main" val="271213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775317-0A76-4CD9-A8BF-8610598DA08A}"/>
              </a:ext>
            </a:extLst>
          </p:cNvPr>
          <p:cNvSpPr>
            <a:spLocks noGrp="1"/>
          </p:cNvSpPr>
          <p:nvPr>
            <p:ph type="title"/>
          </p:nvPr>
        </p:nvSpPr>
        <p:spPr>
          <a:xfrm>
            <a:off x="1523557" y="873836"/>
            <a:ext cx="6046142" cy="404813"/>
          </a:xfrm>
        </p:spPr>
        <p:txBody>
          <a:bodyPr>
            <a:noAutofit/>
          </a:bodyPr>
          <a:lstStyle/>
          <a:p>
            <a:r>
              <a:rPr lang="sv-SE" sz="3200" dirty="0"/>
              <a:t>Hur stora är växthusgasutsläppen från en mjölkgård med 100 mjölkkor?</a:t>
            </a:r>
          </a:p>
        </p:txBody>
      </p:sp>
      <p:sp>
        <p:nvSpPr>
          <p:cNvPr id="3" name="Platshållare för innehåll 2">
            <a:extLst>
              <a:ext uri="{FF2B5EF4-FFF2-40B4-BE49-F238E27FC236}">
                <a16:creationId xmlns:a16="http://schemas.microsoft.com/office/drawing/2014/main" id="{10887202-F14A-40EE-990F-18846AE4B25E}"/>
              </a:ext>
            </a:extLst>
          </p:cNvPr>
          <p:cNvSpPr>
            <a:spLocks noGrp="1"/>
          </p:cNvSpPr>
          <p:nvPr>
            <p:ph idx="1"/>
          </p:nvPr>
        </p:nvSpPr>
        <p:spPr>
          <a:xfrm>
            <a:off x="1254057" y="1851949"/>
            <a:ext cx="6790348" cy="4357170"/>
          </a:xfrm>
        </p:spPr>
        <p:txBody>
          <a:bodyPr>
            <a:normAutofit/>
          </a:bodyPr>
          <a:lstStyle/>
          <a:p>
            <a:r>
              <a:rPr lang="sv-SE" sz="2400" dirty="0"/>
              <a:t>Ton koldioxidekvivalenter?</a:t>
            </a:r>
          </a:p>
          <a:p>
            <a:pPr marL="0" indent="0">
              <a:buNone/>
            </a:pPr>
            <a:r>
              <a:rPr lang="sv-SE" sz="2400" dirty="0"/>
              <a:t>			</a:t>
            </a:r>
          </a:p>
          <a:p>
            <a:endParaRPr lang="sv-SE" sz="2400" dirty="0"/>
          </a:p>
          <a:p>
            <a:pPr marL="0" indent="0">
              <a:buNone/>
            </a:pPr>
            <a:r>
              <a:rPr lang="sv-SE" sz="2400" dirty="0"/>
              <a:t>				</a:t>
            </a:r>
          </a:p>
        </p:txBody>
      </p:sp>
      <p:sp>
        <p:nvSpPr>
          <p:cNvPr id="4" name="Platshållare för sidfot 3">
            <a:extLst>
              <a:ext uri="{FF2B5EF4-FFF2-40B4-BE49-F238E27FC236}">
                <a16:creationId xmlns:a16="http://schemas.microsoft.com/office/drawing/2014/main" id="{C6FAA26D-D95E-43BB-8D2C-ACED3B45B5BB}"/>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Platshållare för bildnummer 16">
            <a:extLst>
              <a:ext uri="{FF2B5EF4-FFF2-40B4-BE49-F238E27FC236}">
                <a16:creationId xmlns:a16="http://schemas.microsoft.com/office/drawing/2014/main" id="{68C828D0-E2FC-4299-A53C-B973BF9E68DD}"/>
              </a:ext>
            </a:extLst>
          </p:cNvPr>
          <p:cNvSpPr>
            <a:spLocks noGrp="1"/>
          </p:cNvSpPr>
          <p:nvPr>
            <p:ph type="sldNum" sz="quarter" idx="12"/>
          </p:nvPr>
        </p:nvSpPr>
        <p:spPr/>
        <p:txBody>
          <a:bodyPr/>
          <a:lstStyle/>
          <a:p>
            <a:fld id="{6113E31D-E2AB-40D1-8B51-AFA5AFEF393A}" type="slidenum">
              <a:rPr lang="en-US" smtClean="0"/>
              <a:t>11</a:t>
            </a:fld>
            <a:endParaRPr lang="en-US" dirty="0"/>
          </a:p>
        </p:txBody>
      </p:sp>
      <p:pic>
        <p:nvPicPr>
          <p:cNvPr id="5" name="Bildobjekt 4">
            <a:extLst>
              <a:ext uri="{FF2B5EF4-FFF2-40B4-BE49-F238E27FC236}">
                <a16:creationId xmlns:a16="http://schemas.microsoft.com/office/drawing/2014/main" id="{E536E727-15F2-4827-8325-30D6F8C11D87}"/>
              </a:ext>
            </a:extLst>
          </p:cNvPr>
          <p:cNvPicPr>
            <a:picLocks noChangeAspect="1"/>
          </p:cNvPicPr>
          <p:nvPr/>
        </p:nvPicPr>
        <p:blipFill>
          <a:blip r:embed="rId3"/>
          <a:stretch>
            <a:fillRect/>
          </a:stretch>
        </p:blipFill>
        <p:spPr>
          <a:xfrm>
            <a:off x="3519737" y="2177989"/>
            <a:ext cx="2074357" cy="1947917"/>
          </a:xfrm>
          <a:prstGeom prst="rect">
            <a:avLst/>
          </a:prstGeom>
        </p:spPr>
      </p:pic>
      <p:pic>
        <p:nvPicPr>
          <p:cNvPr id="6" name="Bildobjekt 5">
            <a:extLst>
              <a:ext uri="{FF2B5EF4-FFF2-40B4-BE49-F238E27FC236}">
                <a16:creationId xmlns:a16="http://schemas.microsoft.com/office/drawing/2014/main" id="{539DBD41-6BAF-4D03-9F2A-BDD045F98129}"/>
              </a:ext>
            </a:extLst>
          </p:cNvPr>
          <p:cNvPicPr>
            <a:picLocks noChangeAspect="1"/>
          </p:cNvPicPr>
          <p:nvPr/>
        </p:nvPicPr>
        <p:blipFill>
          <a:blip r:embed="rId4"/>
          <a:stretch>
            <a:fillRect/>
          </a:stretch>
        </p:blipFill>
        <p:spPr>
          <a:xfrm>
            <a:off x="1311110" y="3594680"/>
            <a:ext cx="1377997" cy="1889067"/>
          </a:xfrm>
          <a:prstGeom prst="rect">
            <a:avLst/>
          </a:prstGeom>
        </p:spPr>
      </p:pic>
      <p:pic>
        <p:nvPicPr>
          <p:cNvPr id="7" name="Bildobjekt 6">
            <a:extLst>
              <a:ext uri="{FF2B5EF4-FFF2-40B4-BE49-F238E27FC236}">
                <a16:creationId xmlns:a16="http://schemas.microsoft.com/office/drawing/2014/main" id="{16790FBF-5AB6-4D73-B812-2EB4F4C8C47D}"/>
              </a:ext>
            </a:extLst>
          </p:cNvPr>
          <p:cNvPicPr>
            <a:picLocks noChangeAspect="1"/>
          </p:cNvPicPr>
          <p:nvPr/>
        </p:nvPicPr>
        <p:blipFill>
          <a:blip r:embed="rId4"/>
          <a:stretch>
            <a:fillRect/>
          </a:stretch>
        </p:blipFill>
        <p:spPr>
          <a:xfrm>
            <a:off x="1754499" y="2619143"/>
            <a:ext cx="899636" cy="1233293"/>
          </a:xfrm>
          <a:prstGeom prst="rect">
            <a:avLst/>
          </a:prstGeom>
        </p:spPr>
      </p:pic>
      <p:pic>
        <p:nvPicPr>
          <p:cNvPr id="8" name="Bildobjekt 7">
            <a:extLst>
              <a:ext uri="{FF2B5EF4-FFF2-40B4-BE49-F238E27FC236}">
                <a16:creationId xmlns:a16="http://schemas.microsoft.com/office/drawing/2014/main" id="{EBAD85D4-6D6A-40F5-90D3-C032EA0E579A}"/>
              </a:ext>
            </a:extLst>
          </p:cNvPr>
          <p:cNvPicPr>
            <a:picLocks noChangeAspect="1"/>
          </p:cNvPicPr>
          <p:nvPr/>
        </p:nvPicPr>
        <p:blipFill>
          <a:blip r:embed="rId4"/>
          <a:stretch>
            <a:fillRect/>
          </a:stretch>
        </p:blipFill>
        <p:spPr>
          <a:xfrm>
            <a:off x="2630387" y="2239356"/>
            <a:ext cx="1050641" cy="1440302"/>
          </a:xfrm>
          <a:prstGeom prst="rect">
            <a:avLst/>
          </a:prstGeom>
        </p:spPr>
      </p:pic>
      <p:pic>
        <p:nvPicPr>
          <p:cNvPr id="9" name="Bildobjekt 8">
            <a:extLst>
              <a:ext uri="{FF2B5EF4-FFF2-40B4-BE49-F238E27FC236}">
                <a16:creationId xmlns:a16="http://schemas.microsoft.com/office/drawing/2014/main" id="{68F3CB3D-F9F3-42FE-BEDE-2274A4DD9B0B}"/>
              </a:ext>
            </a:extLst>
          </p:cNvPr>
          <p:cNvPicPr>
            <a:picLocks noChangeAspect="1"/>
          </p:cNvPicPr>
          <p:nvPr/>
        </p:nvPicPr>
        <p:blipFill>
          <a:blip r:embed="rId4"/>
          <a:stretch>
            <a:fillRect/>
          </a:stretch>
        </p:blipFill>
        <p:spPr>
          <a:xfrm>
            <a:off x="2636815" y="3841373"/>
            <a:ext cx="1863929" cy="1734440"/>
          </a:xfrm>
          <a:prstGeom prst="rect">
            <a:avLst/>
          </a:prstGeom>
        </p:spPr>
      </p:pic>
      <p:sp>
        <p:nvSpPr>
          <p:cNvPr id="10" name="textruta 9">
            <a:extLst>
              <a:ext uri="{FF2B5EF4-FFF2-40B4-BE49-F238E27FC236}">
                <a16:creationId xmlns:a16="http://schemas.microsoft.com/office/drawing/2014/main" id="{DE00B9E5-9601-4846-B2BF-80D392FF9439}"/>
              </a:ext>
            </a:extLst>
          </p:cNvPr>
          <p:cNvSpPr txBox="1"/>
          <p:nvPr/>
        </p:nvSpPr>
        <p:spPr>
          <a:xfrm>
            <a:off x="1978429" y="2997307"/>
            <a:ext cx="574712" cy="300082"/>
          </a:xfrm>
          <a:prstGeom prst="rect">
            <a:avLst/>
          </a:prstGeom>
          <a:noFill/>
        </p:spPr>
        <p:txBody>
          <a:bodyPr wrap="square" rtlCol="0">
            <a:spAutoFit/>
          </a:bodyPr>
          <a:lstStyle/>
          <a:p>
            <a:r>
              <a:rPr lang="sv-SE" sz="1350" dirty="0"/>
              <a:t>50</a:t>
            </a:r>
          </a:p>
        </p:txBody>
      </p:sp>
      <p:sp>
        <p:nvSpPr>
          <p:cNvPr id="11" name="textruta 10">
            <a:extLst>
              <a:ext uri="{FF2B5EF4-FFF2-40B4-BE49-F238E27FC236}">
                <a16:creationId xmlns:a16="http://schemas.microsoft.com/office/drawing/2014/main" id="{04793202-C54F-4211-B26C-5FA89CE8B298}"/>
              </a:ext>
            </a:extLst>
          </p:cNvPr>
          <p:cNvSpPr txBox="1"/>
          <p:nvPr/>
        </p:nvSpPr>
        <p:spPr>
          <a:xfrm>
            <a:off x="2932652" y="2720308"/>
            <a:ext cx="499277" cy="300082"/>
          </a:xfrm>
          <a:prstGeom prst="rect">
            <a:avLst/>
          </a:prstGeom>
          <a:noFill/>
        </p:spPr>
        <p:txBody>
          <a:bodyPr wrap="square" rtlCol="0">
            <a:spAutoFit/>
          </a:bodyPr>
          <a:lstStyle/>
          <a:p>
            <a:r>
              <a:rPr lang="sv-SE" sz="1350" dirty="0"/>
              <a:t>100</a:t>
            </a:r>
          </a:p>
        </p:txBody>
      </p:sp>
      <p:sp>
        <p:nvSpPr>
          <p:cNvPr id="12" name="textruta 11">
            <a:extLst>
              <a:ext uri="{FF2B5EF4-FFF2-40B4-BE49-F238E27FC236}">
                <a16:creationId xmlns:a16="http://schemas.microsoft.com/office/drawing/2014/main" id="{705D2779-0023-4FA1-949B-CEB0B8B01A8D}"/>
              </a:ext>
            </a:extLst>
          </p:cNvPr>
          <p:cNvSpPr txBox="1"/>
          <p:nvPr/>
        </p:nvSpPr>
        <p:spPr>
          <a:xfrm>
            <a:off x="1888336" y="4217592"/>
            <a:ext cx="485781" cy="300082"/>
          </a:xfrm>
          <a:prstGeom prst="rect">
            <a:avLst/>
          </a:prstGeom>
          <a:noFill/>
        </p:spPr>
        <p:txBody>
          <a:bodyPr wrap="square" rtlCol="0">
            <a:spAutoFit/>
          </a:bodyPr>
          <a:lstStyle/>
          <a:p>
            <a:r>
              <a:rPr lang="sv-SE" sz="1350" dirty="0"/>
              <a:t>200</a:t>
            </a:r>
          </a:p>
        </p:txBody>
      </p:sp>
      <p:sp>
        <p:nvSpPr>
          <p:cNvPr id="13" name="textruta 12">
            <a:extLst>
              <a:ext uri="{FF2B5EF4-FFF2-40B4-BE49-F238E27FC236}">
                <a16:creationId xmlns:a16="http://schemas.microsoft.com/office/drawing/2014/main" id="{83AF5456-144B-471B-9BA2-040E0E9EDE11}"/>
              </a:ext>
            </a:extLst>
          </p:cNvPr>
          <p:cNvSpPr txBox="1"/>
          <p:nvPr/>
        </p:nvSpPr>
        <p:spPr>
          <a:xfrm>
            <a:off x="3266668" y="4494701"/>
            <a:ext cx="748145" cy="300082"/>
          </a:xfrm>
          <a:prstGeom prst="rect">
            <a:avLst/>
          </a:prstGeom>
          <a:noFill/>
        </p:spPr>
        <p:txBody>
          <a:bodyPr wrap="square" rtlCol="0">
            <a:spAutoFit/>
          </a:bodyPr>
          <a:lstStyle/>
          <a:p>
            <a:r>
              <a:rPr lang="sv-SE" sz="1350" dirty="0"/>
              <a:t>500</a:t>
            </a:r>
          </a:p>
        </p:txBody>
      </p:sp>
      <p:sp>
        <p:nvSpPr>
          <p:cNvPr id="14" name="textruta 13">
            <a:extLst>
              <a:ext uri="{FF2B5EF4-FFF2-40B4-BE49-F238E27FC236}">
                <a16:creationId xmlns:a16="http://schemas.microsoft.com/office/drawing/2014/main" id="{B8A3200D-7EDB-4AEE-9DD0-B8893E542884}"/>
              </a:ext>
            </a:extLst>
          </p:cNvPr>
          <p:cNvSpPr txBox="1"/>
          <p:nvPr/>
        </p:nvSpPr>
        <p:spPr>
          <a:xfrm>
            <a:off x="4199248" y="2682506"/>
            <a:ext cx="694760" cy="300082"/>
          </a:xfrm>
          <a:prstGeom prst="rect">
            <a:avLst/>
          </a:prstGeom>
          <a:noFill/>
        </p:spPr>
        <p:txBody>
          <a:bodyPr wrap="square" rtlCol="0">
            <a:spAutoFit/>
          </a:bodyPr>
          <a:lstStyle/>
          <a:p>
            <a:r>
              <a:rPr lang="sv-SE" sz="1350" dirty="0"/>
              <a:t>1000</a:t>
            </a:r>
          </a:p>
        </p:txBody>
      </p:sp>
      <p:pic>
        <p:nvPicPr>
          <p:cNvPr id="15" name="Bildobjekt 14">
            <a:extLst>
              <a:ext uri="{FF2B5EF4-FFF2-40B4-BE49-F238E27FC236}">
                <a16:creationId xmlns:a16="http://schemas.microsoft.com/office/drawing/2014/main" id="{C2C5E0EB-A7F1-465C-A178-D6C0C1A5C995}"/>
              </a:ext>
            </a:extLst>
          </p:cNvPr>
          <p:cNvPicPr>
            <a:picLocks noChangeAspect="1"/>
          </p:cNvPicPr>
          <p:nvPr/>
        </p:nvPicPr>
        <p:blipFill>
          <a:blip r:embed="rId4"/>
          <a:stretch>
            <a:fillRect/>
          </a:stretch>
        </p:blipFill>
        <p:spPr>
          <a:xfrm>
            <a:off x="5441215" y="2032714"/>
            <a:ext cx="2271168" cy="3293887"/>
          </a:xfrm>
          <a:prstGeom prst="rect">
            <a:avLst/>
          </a:prstGeom>
        </p:spPr>
      </p:pic>
      <p:sp>
        <p:nvSpPr>
          <p:cNvPr id="16" name="textruta 15">
            <a:extLst>
              <a:ext uri="{FF2B5EF4-FFF2-40B4-BE49-F238E27FC236}">
                <a16:creationId xmlns:a16="http://schemas.microsoft.com/office/drawing/2014/main" id="{E20FE05A-0C67-4EC2-A9C4-B2278DD13EC1}"/>
              </a:ext>
            </a:extLst>
          </p:cNvPr>
          <p:cNvSpPr txBox="1"/>
          <p:nvPr/>
        </p:nvSpPr>
        <p:spPr>
          <a:xfrm>
            <a:off x="6170497" y="3235789"/>
            <a:ext cx="966272" cy="300082"/>
          </a:xfrm>
          <a:prstGeom prst="rect">
            <a:avLst/>
          </a:prstGeom>
          <a:noFill/>
        </p:spPr>
        <p:txBody>
          <a:bodyPr wrap="square" rtlCol="0">
            <a:spAutoFit/>
          </a:bodyPr>
          <a:lstStyle/>
          <a:p>
            <a:r>
              <a:rPr lang="sv-SE" sz="1350" dirty="0"/>
              <a:t>3000</a:t>
            </a:r>
          </a:p>
        </p:txBody>
      </p:sp>
      <p:pic>
        <p:nvPicPr>
          <p:cNvPr id="18" name="Bildobjekt 17">
            <a:extLst>
              <a:ext uri="{FF2B5EF4-FFF2-40B4-BE49-F238E27FC236}">
                <a16:creationId xmlns:a16="http://schemas.microsoft.com/office/drawing/2014/main" id="{1695F623-90E1-41E8-9D6E-99F54D603FDD}"/>
              </a:ext>
            </a:extLst>
          </p:cNvPr>
          <p:cNvPicPr>
            <a:picLocks noChangeAspect="1"/>
          </p:cNvPicPr>
          <p:nvPr/>
        </p:nvPicPr>
        <p:blipFill>
          <a:blip r:embed="rId3"/>
          <a:stretch>
            <a:fillRect/>
          </a:stretch>
        </p:blipFill>
        <p:spPr>
          <a:xfrm>
            <a:off x="4251556" y="3998000"/>
            <a:ext cx="1693954" cy="1590701"/>
          </a:xfrm>
          <a:prstGeom prst="rect">
            <a:avLst/>
          </a:prstGeom>
        </p:spPr>
      </p:pic>
      <p:sp>
        <p:nvSpPr>
          <p:cNvPr id="19" name="textruta 18">
            <a:extLst>
              <a:ext uri="{FF2B5EF4-FFF2-40B4-BE49-F238E27FC236}">
                <a16:creationId xmlns:a16="http://schemas.microsoft.com/office/drawing/2014/main" id="{29622885-E35A-41AF-B678-D88AE8FD2420}"/>
              </a:ext>
            </a:extLst>
          </p:cNvPr>
          <p:cNvSpPr txBox="1"/>
          <p:nvPr/>
        </p:nvSpPr>
        <p:spPr>
          <a:xfrm>
            <a:off x="4894009" y="4617132"/>
            <a:ext cx="489053" cy="300082"/>
          </a:xfrm>
          <a:prstGeom prst="rect">
            <a:avLst/>
          </a:prstGeom>
          <a:noFill/>
        </p:spPr>
        <p:txBody>
          <a:bodyPr wrap="square" rtlCol="0">
            <a:spAutoFit/>
          </a:bodyPr>
          <a:lstStyle/>
          <a:p>
            <a:r>
              <a:rPr lang="sv-SE" sz="1350" dirty="0"/>
              <a:t>800</a:t>
            </a:r>
          </a:p>
        </p:txBody>
      </p:sp>
    </p:spTree>
    <p:extLst>
      <p:ext uri="{BB962C8B-B14F-4D97-AF65-F5344CB8AC3E}">
        <p14:creationId xmlns:p14="http://schemas.microsoft.com/office/powerpoint/2010/main" val="788718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800" dirty="0"/>
              <a:t>Från  Maria Henrikssons doktorsavhandling:</a:t>
            </a:r>
            <a:r>
              <a:rPr lang="sv-SE" sz="2400" dirty="0"/>
              <a:t> </a:t>
            </a:r>
            <a:r>
              <a:rPr lang="en-US" sz="2800" dirty="0" err="1"/>
              <a:t>Växthusgasutsläpp</a:t>
            </a:r>
            <a:r>
              <a:rPr lang="en-US" sz="2800" dirty="0"/>
              <a:t> I </a:t>
            </a:r>
            <a:r>
              <a:rPr lang="en-US" sz="2800" dirty="0" err="1"/>
              <a:t>Svensk</a:t>
            </a:r>
            <a:r>
              <a:rPr lang="en-US" sz="2800" dirty="0"/>
              <a:t> </a:t>
            </a:r>
            <a:r>
              <a:rPr lang="en-US" sz="2800" dirty="0" err="1"/>
              <a:t>Mjölkproduktion</a:t>
            </a:r>
            <a:r>
              <a:rPr lang="en-US" sz="2800" dirty="0"/>
              <a:t>.</a:t>
            </a:r>
            <a:br>
              <a:rPr lang="en-US" sz="2800" dirty="0"/>
            </a:br>
            <a:endParaRPr lang="sv-SE" sz="2800" dirty="0"/>
          </a:p>
        </p:txBody>
      </p:sp>
      <p:pic>
        <p:nvPicPr>
          <p:cNvPr id="4" name="Platshållare för innehåll 3"/>
          <p:cNvPicPr>
            <a:picLocks noGrp="1" noChangeAspect="1"/>
          </p:cNvPicPr>
          <p:nvPr>
            <p:ph idx="1"/>
          </p:nvPr>
        </p:nvPicPr>
        <p:blipFill>
          <a:blip r:embed="rId3"/>
          <a:stretch>
            <a:fillRect/>
          </a:stretch>
        </p:blipFill>
        <p:spPr>
          <a:xfrm>
            <a:off x="44038" y="1393686"/>
            <a:ext cx="8230301" cy="4475620"/>
          </a:xfrm>
          <a:prstGeom prst="rect">
            <a:avLst/>
          </a:prstGeom>
        </p:spPr>
      </p:pic>
      <p:sp>
        <p:nvSpPr>
          <p:cNvPr id="5" name="Rektangel 4"/>
          <p:cNvSpPr/>
          <p:nvPr/>
        </p:nvSpPr>
        <p:spPr>
          <a:xfrm>
            <a:off x="2497914" y="1403499"/>
            <a:ext cx="4036758" cy="954107"/>
          </a:xfrm>
          <a:prstGeom prst="rect">
            <a:avLst/>
          </a:prstGeom>
        </p:spPr>
        <p:txBody>
          <a:bodyPr wrap="square">
            <a:spAutoFit/>
          </a:bodyPr>
          <a:lstStyle/>
          <a:p>
            <a:r>
              <a:rPr lang="en-US" sz="1400" dirty="0" err="1"/>
              <a:t>Från</a:t>
            </a:r>
            <a:r>
              <a:rPr lang="en-US" sz="1400" dirty="0"/>
              <a:t> </a:t>
            </a:r>
            <a:r>
              <a:rPr lang="en-US" sz="1400" dirty="0" err="1"/>
              <a:t>artikeln</a:t>
            </a:r>
            <a:r>
              <a:rPr lang="en-US" sz="1400" dirty="0"/>
              <a:t> ”Variation in carbon footprint of milk dues to management of differences between Swedish dairy farms. </a:t>
            </a:r>
            <a:r>
              <a:rPr lang="en-US" sz="1400" dirty="0" err="1"/>
              <a:t>Henriksson,M</a:t>
            </a:r>
            <a:r>
              <a:rPr lang="en-US" sz="1400" dirty="0"/>
              <a:t>., </a:t>
            </a:r>
            <a:r>
              <a:rPr lang="en-US" sz="1400" dirty="0" err="1"/>
              <a:t>Flysjö</a:t>
            </a:r>
            <a:r>
              <a:rPr lang="en-US" sz="1400" dirty="0"/>
              <a:t>, A. </a:t>
            </a:r>
            <a:r>
              <a:rPr lang="en-US" sz="1400" dirty="0" err="1"/>
              <a:t>Swensson</a:t>
            </a:r>
            <a:r>
              <a:rPr lang="en-US" sz="1400" dirty="0"/>
              <a:t>, C. 2011</a:t>
            </a:r>
          </a:p>
        </p:txBody>
      </p:sp>
      <p:sp>
        <p:nvSpPr>
          <p:cNvPr id="3" name="textruta 2">
            <a:extLst>
              <a:ext uri="{FF2B5EF4-FFF2-40B4-BE49-F238E27FC236}">
                <a16:creationId xmlns:a16="http://schemas.microsoft.com/office/drawing/2014/main" id="{BD5A87B5-10AC-45F7-BA90-DB1A2B65C300}"/>
              </a:ext>
            </a:extLst>
          </p:cNvPr>
          <p:cNvSpPr txBox="1"/>
          <p:nvPr/>
        </p:nvSpPr>
        <p:spPr>
          <a:xfrm>
            <a:off x="7178100" y="3258541"/>
            <a:ext cx="1100138" cy="507831"/>
          </a:xfrm>
          <a:prstGeom prst="rect">
            <a:avLst/>
          </a:prstGeom>
          <a:noFill/>
        </p:spPr>
        <p:txBody>
          <a:bodyPr wrap="square" rtlCol="0">
            <a:spAutoFit/>
          </a:bodyPr>
          <a:lstStyle/>
          <a:p>
            <a:r>
              <a:rPr lang="sv-SE" sz="1350" dirty="0"/>
              <a:t>Medel 1,13 kg Co2-e</a:t>
            </a:r>
          </a:p>
        </p:txBody>
      </p:sp>
      <p:sp>
        <p:nvSpPr>
          <p:cNvPr id="6" name="textruta 5">
            <a:extLst>
              <a:ext uri="{FF2B5EF4-FFF2-40B4-BE49-F238E27FC236}">
                <a16:creationId xmlns:a16="http://schemas.microsoft.com/office/drawing/2014/main" id="{BD032FEB-69D7-4668-8209-53F550B16759}"/>
              </a:ext>
            </a:extLst>
          </p:cNvPr>
          <p:cNvSpPr txBox="1"/>
          <p:nvPr/>
        </p:nvSpPr>
        <p:spPr>
          <a:xfrm>
            <a:off x="4875879" y="4692754"/>
            <a:ext cx="1921669" cy="507831"/>
          </a:xfrm>
          <a:prstGeom prst="rect">
            <a:avLst/>
          </a:prstGeom>
          <a:noFill/>
        </p:spPr>
        <p:txBody>
          <a:bodyPr wrap="square" rtlCol="0">
            <a:spAutoFit/>
          </a:bodyPr>
          <a:lstStyle/>
          <a:p>
            <a:r>
              <a:rPr lang="sv-SE" sz="1350" dirty="0"/>
              <a:t> Kg koldioxidekvivalenter</a:t>
            </a:r>
          </a:p>
          <a:p>
            <a:endParaRPr lang="sv-SE" sz="1350" dirty="0"/>
          </a:p>
        </p:txBody>
      </p:sp>
      <p:sp>
        <p:nvSpPr>
          <p:cNvPr id="7" name="textruta 6">
            <a:extLst>
              <a:ext uri="{FF2B5EF4-FFF2-40B4-BE49-F238E27FC236}">
                <a16:creationId xmlns:a16="http://schemas.microsoft.com/office/drawing/2014/main" id="{8E2DD59E-8E26-449B-94DA-6B319E63F885}"/>
              </a:ext>
            </a:extLst>
          </p:cNvPr>
          <p:cNvSpPr txBox="1"/>
          <p:nvPr/>
        </p:nvSpPr>
        <p:spPr>
          <a:xfrm>
            <a:off x="5432171" y="2465202"/>
            <a:ext cx="2771775" cy="300082"/>
          </a:xfrm>
          <a:prstGeom prst="rect">
            <a:avLst/>
          </a:prstGeom>
          <a:noFill/>
        </p:spPr>
        <p:txBody>
          <a:bodyPr wrap="square" rtlCol="0">
            <a:spAutoFit/>
          </a:bodyPr>
          <a:lstStyle/>
          <a:p>
            <a:r>
              <a:rPr lang="sv-SE" sz="1350" dirty="0"/>
              <a:t>Variation i klimatavtryck från mjölk</a:t>
            </a:r>
          </a:p>
        </p:txBody>
      </p:sp>
    </p:spTree>
    <p:extLst>
      <p:ext uri="{BB962C8B-B14F-4D97-AF65-F5344CB8AC3E}">
        <p14:creationId xmlns:p14="http://schemas.microsoft.com/office/powerpoint/2010/main" val="205384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endParaRPr lang="sv-SE"/>
          </a:p>
        </p:txBody>
      </p:sp>
      <p:sp>
        <p:nvSpPr>
          <p:cNvPr id="8" name="Platshållare för innehåll 7"/>
          <p:cNvSpPr>
            <a:spLocks noGrp="1"/>
          </p:cNvSpPr>
          <p:nvPr>
            <p:ph idx="1"/>
          </p:nvPr>
        </p:nvSpPr>
        <p:spPr/>
        <p:txBody>
          <a:bodyPr/>
          <a:lstStyle/>
          <a:p>
            <a:endParaRPr lang="sv-SE"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64" y="75684"/>
            <a:ext cx="5956910" cy="591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Ned 3"/>
          <p:cNvSpPr>
            <a:spLocks noChangeArrowheads="1"/>
          </p:cNvSpPr>
          <p:nvPr/>
        </p:nvSpPr>
        <p:spPr bwMode="auto">
          <a:xfrm>
            <a:off x="1649017" y="1652588"/>
            <a:ext cx="116681" cy="248841"/>
          </a:xfrm>
          <a:prstGeom prst="downArrow">
            <a:avLst>
              <a:gd name="adj1" fmla="val 50000"/>
              <a:gd name="adj2" fmla="val 50009"/>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sv-SE" altLang="sv-SE" sz="1350">
              <a:solidFill>
                <a:srgbClr val="000000"/>
              </a:solidFill>
            </a:endParaRPr>
          </a:p>
        </p:txBody>
      </p:sp>
      <p:sp>
        <p:nvSpPr>
          <p:cNvPr id="19462" name="Ned 5"/>
          <p:cNvSpPr>
            <a:spLocks noChangeArrowheads="1"/>
          </p:cNvSpPr>
          <p:nvPr/>
        </p:nvSpPr>
        <p:spPr bwMode="auto">
          <a:xfrm>
            <a:off x="4079083" y="1702594"/>
            <a:ext cx="116681" cy="247650"/>
          </a:xfrm>
          <a:prstGeom prst="downArrow">
            <a:avLst>
              <a:gd name="adj1" fmla="val 50000"/>
              <a:gd name="adj2" fmla="val 49769"/>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sv-SE" altLang="sv-SE" sz="1350">
              <a:solidFill>
                <a:srgbClr val="000000"/>
              </a:solidFill>
            </a:endParaRPr>
          </a:p>
        </p:txBody>
      </p:sp>
      <p:sp>
        <p:nvSpPr>
          <p:cNvPr id="19463" name="Ned 6"/>
          <p:cNvSpPr>
            <a:spLocks noChangeArrowheads="1"/>
          </p:cNvSpPr>
          <p:nvPr/>
        </p:nvSpPr>
        <p:spPr bwMode="auto">
          <a:xfrm>
            <a:off x="1952626" y="3392092"/>
            <a:ext cx="116681" cy="248840"/>
          </a:xfrm>
          <a:prstGeom prst="downArrow">
            <a:avLst>
              <a:gd name="adj1" fmla="val 50000"/>
              <a:gd name="adj2" fmla="val 50009"/>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sv-SE" altLang="sv-SE" sz="1350">
              <a:solidFill>
                <a:srgbClr val="000000"/>
              </a:solidFill>
            </a:endParaRPr>
          </a:p>
        </p:txBody>
      </p:sp>
      <p:sp>
        <p:nvSpPr>
          <p:cNvPr id="19464" name="Ned 7"/>
          <p:cNvSpPr>
            <a:spLocks noChangeArrowheads="1"/>
          </p:cNvSpPr>
          <p:nvPr/>
        </p:nvSpPr>
        <p:spPr bwMode="auto">
          <a:xfrm>
            <a:off x="4616055" y="3552825"/>
            <a:ext cx="116681" cy="247650"/>
          </a:xfrm>
          <a:prstGeom prst="downArrow">
            <a:avLst>
              <a:gd name="adj1" fmla="val 50000"/>
              <a:gd name="adj2" fmla="val 49769"/>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sv-SE" altLang="sv-SE" sz="1350">
              <a:solidFill>
                <a:srgbClr val="000000"/>
              </a:solidFill>
            </a:endParaRPr>
          </a:p>
        </p:txBody>
      </p:sp>
      <p:sp>
        <p:nvSpPr>
          <p:cNvPr id="19465" name="Ned 8"/>
          <p:cNvSpPr>
            <a:spLocks noChangeArrowheads="1"/>
          </p:cNvSpPr>
          <p:nvPr/>
        </p:nvSpPr>
        <p:spPr bwMode="auto">
          <a:xfrm>
            <a:off x="1590676" y="5384006"/>
            <a:ext cx="116681" cy="248841"/>
          </a:xfrm>
          <a:prstGeom prst="downArrow">
            <a:avLst>
              <a:gd name="adj1" fmla="val 50000"/>
              <a:gd name="adj2" fmla="val 50009"/>
            </a:avLst>
          </a:prstGeom>
          <a:solidFill>
            <a:srgbClr val="FF0000"/>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sv-SE" altLang="sv-SE" sz="1350">
              <a:solidFill>
                <a:srgbClr val="000000"/>
              </a:solidFill>
            </a:endParaRPr>
          </a:p>
        </p:txBody>
      </p:sp>
      <p:pic>
        <p:nvPicPr>
          <p:cNvPr id="194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83" y="5288627"/>
            <a:ext cx="4118372" cy="22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4523705" y="4335871"/>
            <a:ext cx="4052794" cy="646331"/>
          </a:xfrm>
          <a:prstGeom prst="rect">
            <a:avLst/>
          </a:prstGeom>
          <a:noFill/>
        </p:spPr>
        <p:txBody>
          <a:bodyPr wrap="square" rtlCol="0">
            <a:spAutoFit/>
          </a:bodyPr>
          <a:lstStyle/>
          <a:p>
            <a:pPr>
              <a:defRPr/>
            </a:pPr>
            <a:r>
              <a:rPr lang="sv-SE" dirty="0">
                <a:solidFill>
                  <a:srgbClr val="000000"/>
                </a:solidFill>
                <a:latin typeface="Arial"/>
              </a:rPr>
              <a:t>Utsläpp av klimatgaser i EU-länder. CO2e/kg produkt</a:t>
            </a:r>
          </a:p>
        </p:txBody>
      </p:sp>
      <p:sp>
        <p:nvSpPr>
          <p:cNvPr id="3" name="textruta 2">
            <a:extLst>
              <a:ext uri="{FF2B5EF4-FFF2-40B4-BE49-F238E27FC236}">
                <a16:creationId xmlns:a16="http://schemas.microsoft.com/office/drawing/2014/main" id="{1C18CF76-4335-4180-9BD6-5CCDB83F5A99}"/>
              </a:ext>
            </a:extLst>
          </p:cNvPr>
          <p:cNvSpPr txBox="1"/>
          <p:nvPr/>
        </p:nvSpPr>
        <p:spPr>
          <a:xfrm>
            <a:off x="2732542" y="363582"/>
            <a:ext cx="583814" cy="300082"/>
          </a:xfrm>
          <a:prstGeom prst="rect">
            <a:avLst/>
          </a:prstGeom>
          <a:noFill/>
        </p:spPr>
        <p:txBody>
          <a:bodyPr wrap="none" rtlCol="0">
            <a:spAutoFit/>
          </a:bodyPr>
          <a:lstStyle/>
          <a:p>
            <a:r>
              <a:rPr lang="sv-SE" sz="1350" dirty="0"/>
              <a:t>Mjölk</a:t>
            </a:r>
          </a:p>
        </p:txBody>
      </p:sp>
      <p:sp>
        <p:nvSpPr>
          <p:cNvPr id="4" name="textruta 3">
            <a:extLst>
              <a:ext uri="{FF2B5EF4-FFF2-40B4-BE49-F238E27FC236}">
                <a16:creationId xmlns:a16="http://schemas.microsoft.com/office/drawing/2014/main" id="{D63D3599-125B-4AB3-B854-3D5F6CB03A72}"/>
              </a:ext>
            </a:extLst>
          </p:cNvPr>
          <p:cNvSpPr txBox="1"/>
          <p:nvPr/>
        </p:nvSpPr>
        <p:spPr>
          <a:xfrm>
            <a:off x="5250656" y="384412"/>
            <a:ext cx="723018" cy="300082"/>
          </a:xfrm>
          <a:prstGeom prst="rect">
            <a:avLst/>
          </a:prstGeom>
          <a:noFill/>
        </p:spPr>
        <p:txBody>
          <a:bodyPr wrap="none" rtlCol="0">
            <a:spAutoFit/>
          </a:bodyPr>
          <a:lstStyle/>
          <a:p>
            <a:r>
              <a:rPr lang="sv-SE" sz="1350" dirty="0"/>
              <a:t>Nötkött</a:t>
            </a:r>
          </a:p>
        </p:txBody>
      </p:sp>
      <p:sp>
        <p:nvSpPr>
          <p:cNvPr id="5" name="textruta 4">
            <a:extLst>
              <a:ext uri="{FF2B5EF4-FFF2-40B4-BE49-F238E27FC236}">
                <a16:creationId xmlns:a16="http://schemas.microsoft.com/office/drawing/2014/main" id="{059BB7DD-9BF2-4286-9933-08CB489C45AB}"/>
              </a:ext>
            </a:extLst>
          </p:cNvPr>
          <p:cNvSpPr txBox="1"/>
          <p:nvPr/>
        </p:nvSpPr>
        <p:spPr>
          <a:xfrm>
            <a:off x="2497670" y="2363182"/>
            <a:ext cx="739048" cy="300082"/>
          </a:xfrm>
          <a:prstGeom prst="rect">
            <a:avLst/>
          </a:prstGeom>
          <a:noFill/>
        </p:spPr>
        <p:txBody>
          <a:bodyPr wrap="none" rtlCol="0">
            <a:spAutoFit/>
          </a:bodyPr>
          <a:lstStyle/>
          <a:p>
            <a:r>
              <a:rPr lang="sv-SE" sz="1350" dirty="0"/>
              <a:t>Griskött</a:t>
            </a:r>
          </a:p>
        </p:txBody>
      </p:sp>
      <p:sp>
        <p:nvSpPr>
          <p:cNvPr id="6" name="textruta 5">
            <a:extLst>
              <a:ext uri="{FF2B5EF4-FFF2-40B4-BE49-F238E27FC236}">
                <a16:creationId xmlns:a16="http://schemas.microsoft.com/office/drawing/2014/main" id="{81FA48CF-33E7-40C5-8AB7-CF88A07F10DF}"/>
              </a:ext>
            </a:extLst>
          </p:cNvPr>
          <p:cNvSpPr txBox="1"/>
          <p:nvPr/>
        </p:nvSpPr>
        <p:spPr>
          <a:xfrm>
            <a:off x="4979194" y="2399631"/>
            <a:ext cx="749179" cy="300082"/>
          </a:xfrm>
          <a:prstGeom prst="rect">
            <a:avLst/>
          </a:prstGeom>
          <a:noFill/>
        </p:spPr>
        <p:txBody>
          <a:bodyPr wrap="none" rtlCol="0">
            <a:spAutoFit/>
          </a:bodyPr>
          <a:lstStyle/>
          <a:p>
            <a:r>
              <a:rPr lang="sv-SE" sz="1350" dirty="0"/>
              <a:t>Kyckling</a:t>
            </a:r>
          </a:p>
        </p:txBody>
      </p:sp>
      <p:sp>
        <p:nvSpPr>
          <p:cNvPr id="10" name="textruta 9">
            <a:extLst>
              <a:ext uri="{FF2B5EF4-FFF2-40B4-BE49-F238E27FC236}">
                <a16:creationId xmlns:a16="http://schemas.microsoft.com/office/drawing/2014/main" id="{C873D473-1E04-474B-98F2-DF01851EB87E}"/>
              </a:ext>
            </a:extLst>
          </p:cNvPr>
          <p:cNvSpPr txBox="1"/>
          <p:nvPr/>
        </p:nvSpPr>
        <p:spPr>
          <a:xfrm>
            <a:off x="2867194" y="4291975"/>
            <a:ext cx="449162" cy="300082"/>
          </a:xfrm>
          <a:prstGeom prst="rect">
            <a:avLst/>
          </a:prstGeom>
          <a:noFill/>
        </p:spPr>
        <p:txBody>
          <a:bodyPr wrap="none" rtlCol="0">
            <a:spAutoFit/>
          </a:bodyPr>
          <a:lstStyle/>
          <a:p>
            <a:r>
              <a:rPr lang="sv-SE" sz="1350" dirty="0"/>
              <a:t>Ägg</a:t>
            </a:r>
          </a:p>
        </p:txBody>
      </p:sp>
    </p:spTree>
    <p:extLst>
      <p:ext uri="{BB962C8B-B14F-4D97-AF65-F5344CB8AC3E}">
        <p14:creationId xmlns:p14="http://schemas.microsoft.com/office/powerpoint/2010/main" val="391705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3DB98FE-633B-4CC1-8CFF-708A9FE44C66}"/>
              </a:ext>
            </a:extLst>
          </p:cNvPr>
          <p:cNvSpPr>
            <a:spLocks noGrp="1"/>
          </p:cNvSpPr>
          <p:nvPr>
            <p:ph type="title"/>
          </p:nvPr>
        </p:nvSpPr>
        <p:spPr>
          <a:xfrm>
            <a:off x="371084" y="484823"/>
            <a:ext cx="3985902" cy="994172"/>
          </a:xfrm>
          <a:noFill/>
        </p:spPr>
        <p:txBody>
          <a:bodyPr>
            <a:normAutofit fontScale="90000"/>
          </a:bodyPr>
          <a:lstStyle/>
          <a:p>
            <a:r>
              <a:rPr lang="sv-SE" dirty="0">
                <a:solidFill>
                  <a:schemeClr val="bg1"/>
                </a:solidFill>
              </a:rPr>
              <a:t>Åtgärdsförslag från Klimatkollen?</a:t>
            </a:r>
          </a:p>
        </p:txBody>
      </p:sp>
      <p:sp>
        <p:nvSpPr>
          <p:cNvPr id="10" name="Platshållare för innehåll 9">
            <a:extLst>
              <a:ext uri="{FF2B5EF4-FFF2-40B4-BE49-F238E27FC236}">
                <a16:creationId xmlns:a16="http://schemas.microsoft.com/office/drawing/2014/main" id="{8ECED9C1-64CA-4CFD-99F0-E851BCE6B28A}"/>
              </a:ext>
            </a:extLst>
          </p:cNvPr>
          <p:cNvSpPr>
            <a:spLocks noGrp="1"/>
          </p:cNvSpPr>
          <p:nvPr>
            <p:ph idx="1"/>
          </p:nvPr>
        </p:nvSpPr>
        <p:spPr>
          <a:xfrm>
            <a:off x="603053" y="1602009"/>
            <a:ext cx="3985907" cy="2531940"/>
          </a:xfrm>
          <a:noFill/>
          <a:ln>
            <a:noFill/>
          </a:ln>
        </p:spPr>
        <p:txBody>
          <a:bodyPr anchor="t">
            <a:normAutofit fontScale="25000" lnSpcReduction="20000"/>
          </a:bodyPr>
          <a:lstStyle/>
          <a:p>
            <a:pPr marL="0" indent="0">
              <a:buNone/>
            </a:pPr>
            <a:r>
              <a:rPr lang="sv-SE" sz="8000" b="1" dirty="0">
                <a:solidFill>
                  <a:schemeClr val="bg1"/>
                </a:solidFill>
              </a:rPr>
              <a:t>Planera och utvärdera produktionen i alla led. En effektiv produktion är en klimatsmart produktion.</a:t>
            </a:r>
          </a:p>
          <a:p>
            <a:pPr marL="0" indent="0">
              <a:buNone/>
            </a:pPr>
            <a:r>
              <a:rPr lang="sv-SE" sz="6400" b="1" u="sng" dirty="0">
                <a:solidFill>
                  <a:schemeClr val="bg1"/>
                </a:solidFill>
              </a:rPr>
              <a:t>Ett bra grovfoder är grunden</a:t>
            </a:r>
          </a:p>
          <a:p>
            <a:r>
              <a:rPr lang="sv-SE" sz="7200" dirty="0">
                <a:solidFill>
                  <a:schemeClr val="bg1"/>
                </a:solidFill>
              </a:rPr>
              <a:t>Högt foderutnyttjande genom foder/avel/skötsel</a:t>
            </a:r>
          </a:p>
          <a:p>
            <a:r>
              <a:rPr lang="sv-SE" sz="7200" dirty="0">
                <a:solidFill>
                  <a:schemeClr val="bg1"/>
                </a:solidFill>
              </a:rPr>
              <a:t>Välj foder med låg klimatpåverkan</a:t>
            </a:r>
          </a:p>
          <a:p>
            <a:r>
              <a:rPr lang="sv-SE" sz="7200" dirty="0">
                <a:solidFill>
                  <a:schemeClr val="bg1"/>
                </a:solidFill>
              </a:rPr>
              <a:t>Minska spill från fält till mule.</a:t>
            </a:r>
          </a:p>
          <a:p>
            <a:r>
              <a:rPr lang="sv-SE" sz="7200" dirty="0">
                <a:solidFill>
                  <a:schemeClr val="bg1"/>
                </a:solidFill>
              </a:rPr>
              <a:t>Sänk </a:t>
            </a:r>
            <a:r>
              <a:rPr lang="sv-SE" sz="7200" dirty="0" err="1">
                <a:solidFill>
                  <a:schemeClr val="bg1"/>
                </a:solidFill>
              </a:rPr>
              <a:t>inkalvningsåldern</a:t>
            </a:r>
            <a:endParaRPr lang="sv-SE" sz="7200" dirty="0">
              <a:solidFill>
                <a:schemeClr val="bg1"/>
              </a:solidFill>
            </a:endParaRPr>
          </a:p>
          <a:p>
            <a:r>
              <a:rPr lang="sv-SE" sz="7200" dirty="0">
                <a:solidFill>
                  <a:schemeClr val="bg1"/>
                </a:solidFill>
              </a:rPr>
              <a:t>Hög djurhälsa, låg dödlighet</a:t>
            </a:r>
          </a:p>
          <a:p>
            <a:r>
              <a:rPr lang="sv-SE" sz="7200" dirty="0">
                <a:solidFill>
                  <a:schemeClr val="bg1"/>
                </a:solidFill>
              </a:rPr>
              <a:t>Anpassa gödsling till behov och tidpunkt</a:t>
            </a:r>
          </a:p>
          <a:p>
            <a:r>
              <a:rPr lang="sv-SE" sz="7200" dirty="0">
                <a:solidFill>
                  <a:schemeClr val="bg1"/>
                </a:solidFill>
              </a:rPr>
              <a:t>Använd BAT-gödsel (lågt </a:t>
            </a:r>
            <a:r>
              <a:rPr lang="sv-SE" sz="7200" dirty="0" err="1">
                <a:solidFill>
                  <a:schemeClr val="bg1"/>
                </a:solidFill>
              </a:rPr>
              <a:t>klimavtryck</a:t>
            </a:r>
            <a:r>
              <a:rPr lang="sv-SE" sz="7200" dirty="0">
                <a:solidFill>
                  <a:schemeClr val="bg1"/>
                </a:solidFill>
              </a:rPr>
              <a:t>)</a:t>
            </a:r>
          </a:p>
          <a:p>
            <a:pPr marL="0" indent="0">
              <a:buNone/>
            </a:pPr>
            <a:r>
              <a:rPr lang="sv-SE" sz="6000" i="1" dirty="0">
                <a:solidFill>
                  <a:schemeClr val="bg1"/>
                </a:solidFill>
              </a:rPr>
              <a:t>Klimatkollen är en rådgivning i Greppa Näringen, där du kan räkna ut en gårds totala klimatpåverkan.</a:t>
            </a:r>
          </a:p>
          <a:p>
            <a:endParaRPr lang="sv-SE" sz="6000" dirty="0">
              <a:solidFill>
                <a:schemeClr val="bg1"/>
              </a:solidFill>
            </a:endParaRPr>
          </a:p>
          <a:p>
            <a:pPr marL="0" indent="0">
              <a:buNone/>
            </a:pPr>
            <a:endParaRPr lang="sv-SE" sz="6000" dirty="0">
              <a:solidFill>
                <a:schemeClr val="bg1"/>
              </a:solidFill>
            </a:endParaRPr>
          </a:p>
          <a:p>
            <a:pPr marL="0" indent="0">
              <a:buNone/>
            </a:pPr>
            <a:endParaRPr lang="sv-SE" sz="1125" dirty="0"/>
          </a:p>
          <a:p>
            <a:endParaRPr lang="sv-SE" sz="1125" dirty="0"/>
          </a:p>
        </p:txBody>
      </p:sp>
      <p:pic>
        <p:nvPicPr>
          <p:cNvPr id="3" name="Bildobjekt 2" descr="En bild som visar ko, brun, djur, däggdjur&#10;&#10;Automatiskt genererad beskrivning">
            <a:extLst>
              <a:ext uri="{FF2B5EF4-FFF2-40B4-BE49-F238E27FC236}">
                <a16:creationId xmlns:a16="http://schemas.microsoft.com/office/drawing/2014/main" id="{62880756-747C-497C-BFB8-3C0E6069DBD8}"/>
              </a:ext>
            </a:extLst>
          </p:cNvPr>
          <p:cNvPicPr>
            <a:picLocks noChangeAspect="1"/>
          </p:cNvPicPr>
          <p:nvPr/>
        </p:nvPicPr>
        <p:blipFill rotWithShape="1">
          <a:blip r:embed="rId3">
            <a:extLst>
              <a:ext uri="{28A0092B-C50C-407E-A947-70E740481C1C}">
                <a14:useLocalDpi xmlns:a14="http://schemas.microsoft.com/office/drawing/2010/main" val="0"/>
              </a:ext>
            </a:extLst>
          </a:blip>
          <a:srcRect l="2146" r="33620" b="2"/>
          <a:stretch/>
        </p:blipFill>
        <p:spPr>
          <a:xfrm>
            <a:off x="4999846" y="1032268"/>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5" name="Bildobjekt 4">
            <a:extLst>
              <a:ext uri="{FF2B5EF4-FFF2-40B4-BE49-F238E27FC236}">
                <a16:creationId xmlns:a16="http://schemas.microsoft.com/office/drawing/2014/main" id="{0B1F96F9-3A54-4C42-97A1-8471CE488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960" y="5117130"/>
            <a:ext cx="1342256" cy="708602"/>
          </a:xfrm>
          <a:prstGeom prst="rect">
            <a:avLst/>
          </a:prstGeom>
        </p:spPr>
      </p:pic>
    </p:spTree>
    <p:extLst>
      <p:ext uri="{BB962C8B-B14F-4D97-AF65-F5344CB8AC3E}">
        <p14:creationId xmlns:p14="http://schemas.microsoft.com/office/powerpoint/2010/main" val="238858144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55880" y="452432"/>
            <a:ext cx="6560778" cy="857250"/>
          </a:xfrm>
        </p:spPr>
        <p:txBody>
          <a:bodyPr>
            <a:normAutofit fontScale="90000"/>
          </a:bodyPr>
          <a:lstStyle/>
          <a:p>
            <a:r>
              <a:rPr lang="sv-SE" dirty="0" err="1"/>
              <a:t>Inkalvningsålder</a:t>
            </a:r>
            <a:r>
              <a:rPr lang="sv-SE" dirty="0"/>
              <a:t>-</a:t>
            </a:r>
            <a:r>
              <a:rPr lang="sv-SE" sz="2100" dirty="0"/>
              <a:t>bra</a:t>
            </a:r>
            <a:r>
              <a:rPr lang="sv-SE" dirty="0"/>
              <a:t>  </a:t>
            </a:r>
            <a:r>
              <a:rPr lang="sv-SE" sz="2100" dirty="0"/>
              <a:t>exempel </a:t>
            </a:r>
            <a:r>
              <a:rPr lang="sv-SE" sz="1600" dirty="0"/>
              <a:t>på </a:t>
            </a:r>
            <a:r>
              <a:rPr lang="sv-SE" sz="2000" dirty="0"/>
              <a:t>klimat och ekonomi</a:t>
            </a:r>
            <a:r>
              <a:rPr lang="sv-SE" sz="2100" dirty="0"/>
              <a:t/>
            </a:r>
            <a:br>
              <a:rPr lang="sv-SE" sz="2100" dirty="0"/>
            </a:br>
            <a:endParaRPr lang="sv-SE" sz="1050" dirty="0"/>
          </a:p>
        </p:txBody>
      </p:sp>
      <p:sp>
        <p:nvSpPr>
          <p:cNvPr id="3" name="Platshållare för innehåll 2"/>
          <p:cNvSpPr>
            <a:spLocks noGrp="1"/>
          </p:cNvSpPr>
          <p:nvPr>
            <p:ph idx="1"/>
          </p:nvPr>
        </p:nvSpPr>
        <p:spPr>
          <a:xfrm>
            <a:off x="1979713" y="2510898"/>
            <a:ext cx="5293519" cy="2376488"/>
          </a:xfrm>
        </p:spPr>
        <p:txBody>
          <a:bodyPr/>
          <a:lstStyle/>
          <a:p>
            <a:endParaRPr lang="sv-SE"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13" t="37305" r="50000" b="20709"/>
          <a:stretch/>
        </p:blipFill>
        <p:spPr bwMode="auto">
          <a:xfrm>
            <a:off x="934975" y="1995837"/>
            <a:ext cx="2845558" cy="38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74" t="34655" r="49266" b="12734"/>
          <a:stretch/>
        </p:blipFill>
        <p:spPr bwMode="auto">
          <a:xfrm>
            <a:off x="3780533" y="2108432"/>
            <a:ext cx="3961993" cy="401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2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F2A587-EDDF-4B3D-9BFA-5242CFAC1C91}"/>
              </a:ext>
            </a:extLst>
          </p:cNvPr>
          <p:cNvSpPr>
            <a:spLocks noGrp="1"/>
          </p:cNvSpPr>
          <p:nvPr>
            <p:ph type="title"/>
          </p:nvPr>
        </p:nvSpPr>
        <p:spPr>
          <a:xfrm>
            <a:off x="228443" y="222460"/>
            <a:ext cx="3840086" cy="1269596"/>
          </a:xfrm>
        </p:spPr>
        <p:txBody>
          <a:bodyPr vert="horz" lIns="68580" tIns="34290" rIns="68580" bIns="34290" rtlCol="0" anchor="ctr">
            <a:noAutofit/>
          </a:bodyPr>
          <a:lstStyle/>
          <a:p>
            <a:r>
              <a:rPr lang="en-US" sz="3200" b="1" dirty="0"/>
              <a:t>Sverige har </a:t>
            </a:r>
            <a:r>
              <a:rPr lang="en-US" sz="3200" b="1" dirty="0" err="1"/>
              <a:t>en</a:t>
            </a:r>
            <a:r>
              <a:rPr lang="en-US" sz="3200" b="1" dirty="0"/>
              <a:t> </a:t>
            </a:r>
            <a:r>
              <a:rPr lang="en-US" sz="3200" b="1" dirty="0" err="1"/>
              <a:t>klimat</a:t>
            </a:r>
            <a:r>
              <a:rPr lang="en-US" sz="3200" b="1" dirty="0"/>
              <a:t>- </a:t>
            </a:r>
            <a:r>
              <a:rPr lang="en-US" sz="3200" b="1" dirty="0" err="1"/>
              <a:t>och</a:t>
            </a:r>
            <a:r>
              <a:rPr lang="en-US" sz="3200" b="1" dirty="0"/>
              <a:t> </a:t>
            </a:r>
            <a:r>
              <a:rPr lang="en-US" sz="3200" b="1" dirty="0" err="1"/>
              <a:t>miljösmart</a:t>
            </a:r>
            <a:r>
              <a:rPr lang="en-US" sz="3200" b="1" dirty="0"/>
              <a:t> </a:t>
            </a:r>
            <a:r>
              <a:rPr lang="en-US" sz="3200" b="1" dirty="0" err="1"/>
              <a:t>produktion</a:t>
            </a:r>
            <a:r>
              <a:rPr lang="en-US" sz="3200" b="1" dirty="0"/>
              <a:t>!</a:t>
            </a:r>
          </a:p>
        </p:txBody>
      </p:sp>
      <p:sp>
        <p:nvSpPr>
          <p:cNvPr id="3" name="Platshållare för innehåll 2">
            <a:extLst>
              <a:ext uri="{FF2B5EF4-FFF2-40B4-BE49-F238E27FC236}">
                <a16:creationId xmlns:a16="http://schemas.microsoft.com/office/drawing/2014/main" id="{EA571CA5-914D-4787-9626-095D92431CFF}"/>
              </a:ext>
            </a:extLst>
          </p:cNvPr>
          <p:cNvSpPr>
            <a:spLocks noGrp="1"/>
          </p:cNvSpPr>
          <p:nvPr>
            <p:ph idx="1"/>
          </p:nvPr>
        </p:nvSpPr>
        <p:spPr>
          <a:xfrm>
            <a:off x="491491" y="2130664"/>
            <a:ext cx="4255873" cy="3368262"/>
          </a:xfrm>
        </p:spPr>
        <p:txBody>
          <a:bodyPr vert="horz" lIns="68580" tIns="34290" rIns="68580" bIns="34290" rtlCol="0">
            <a:normAutofit fontScale="47500" lnSpcReduction="20000"/>
          </a:bodyPr>
          <a:lstStyle/>
          <a:p>
            <a:pPr marL="214313" indent="-171450">
              <a:buFont typeface="Arial" panose="020B0604020202020204" pitchFamily="34" charset="0"/>
              <a:buChar char="•"/>
            </a:pPr>
            <a:r>
              <a:rPr lang="en-US" sz="3600" dirty="0"/>
              <a:t>Vi har </a:t>
            </a:r>
            <a:r>
              <a:rPr lang="en-US" sz="3600" dirty="0" err="1"/>
              <a:t>en</a:t>
            </a:r>
            <a:r>
              <a:rPr lang="en-US" sz="3600" dirty="0"/>
              <a:t> bra </a:t>
            </a:r>
            <a:r>
              <a:rPr lang="en-US" sz="3600" dirty="0" err="1"/>
              <a:t>djurskyddslag</a:t>
            </a:r>
            <a:r>
              <a:rPr lang="en-US" sz="3600" dirty="0"/>
              <a:t> </a:t>
            </a:r>
            <a:r>
              <a:rPr lang="en-US" sz="3600" dirty="0" err="1"/>
              <a:t>som</a:t>
            </a:r>
            <a:r>
              <a:rPr lang="en-US" sz="3600" dirty="0"/>
              <a:t> ligger till </a:t>
            </a:r>
            <a:r>
              <a:rPr lang="en-US" sz="3600" dirty="0" err="1"/>
              <a:t>rund</a:t>
            </a:r>
            <a:r>
              <a:rPr lang="en-US" sz="3600" dirty="0"/>
              <a:t> </a:t>
            </a:r>
            <a:r>
              <a:rPr lang="en-US" sz="3600" dirty="0" err="1"/>
              <a:t>för</a:t>
            </a:r>
            <a:r>
              <a:rPr lang="en-US" sz="3600" dirty="0"/>
              <a:t> </a:t>
            </a:r>
            <a:r>
              <a:rPr lang="en-US" sz="3600" dirty="0" err="1"/>
              <a:t>djurhälsa</a:t>
            </a:r>
            <a:endParaRPr lang="en-US" sz="3600" dirty="0"/>
          </a:p>
          <a:p>
            <a:pPr marL="214313" indent="-171450">
              <a:buFont typeface="Arial" panose="020B0604020202020204" pitchFamily="34" charset="0"/>
              <a:buChar char="•"/>
            </a:pPr>
            <a:r>
              <a:rPr lang="en-US" sz="3600" dirty="0"/>
              <a:t>Vi har </a:t>
            </a:r>
            <a:r>
              <a:rPr lang="en-US" sz="3600" dirty="0" err="1"/>
              <a:t>en</a:t>
            </a:r>
            <a:r>
              <a:rPr lang="en-US" sz="3600" dirty="0"/>
              <a:t> </a:t>
            </a:r>
            <a:r>
              <a:rPr lang="en-US" sz="3600" dirty="0" err="1"/>
              <a:t>hög</a:t>
            </a:r>
            <a:r>
              <a:rPr lang="en-US" sz="3600" dirty="0"/>
              <a:t> </a:t>
            </a:r>
            <a:r>
              <a:rPr lang="en-US" sz="3600" dirty="0" err="1"/>
              <a:t>anslutning</a:t>
            </a:r>
            <a:r>
              <a:rPr lang="en-US" sz="3600" dirty="0"/>
              <a:t> till </a:t>
            </a:r>
            <a:r>
              <a:rPr lang="en-US" sz="3600" dirty="0" err="1"/>
              <a:t>kokontrollen</a:t>
            </a:r>
            <a:endParaRPr lang="en-US" sz="3600" dirty="0"/>
          </a:p>
          <a:p>
            <a:pPr marL="214313" indent="-171450">
              <a:buFont typeface="Arial" panose="020B0604020202020204" pitchFamily="34" charset="0"/>
              <a:buChar char="•"/>
            </a:pPr>
            <a:r>
              <a:rPr lang="en-US" sz="3600" dirty="0" err="1"/>
              <a:t>Greppa</a:t>
            </a:r>
            <a:r>
              <a:rPr lang="en-US" sz="3600" dirty="0"/>
              <a:t> </a:t>
            </a:r>
            <a:r>
              <a:rPr lang="en-US" sz="3600" dirty="0" err="1"/>
              <a:t>Näringen</a:t>
            </a:r>
            <a:r>
              <a:rPr lang="en-US" sz="3600" dirty="0"/>
              <a:t> </a:t>
            </a:r>
            <a:r>
              <a:rPr lang="en-US" sz="3600" dirty="0" err="1"/>
              <a:t>som</a:t>
            </a:r>
            <a:r>
              <a:rPr lang="en-US" sz="3600" dirty="0"/>
              <a:t> ger </a:t>
            </a:r>
            <a:r>
              <a:rPr lang="en-US" sz="3600" dirty="0" err="1"/>
              <a:t>frivillig</a:t>
            </a:r>
            <a:r>
              <a:rPr lang="en-US" sz="3600" dirty="0"/>
              <a:t> </a:t>
            </a:r>
            <a:r>
              <a:rPr lang="en-US" sz="3600" dirty="0" err="1"/>
              <a:t>och</a:t>
            </a:r>
            <a:r>
              <a:rPr lang="en-US" sz="3600" dirty="0"/>
              <a:t> </a:t>
            </a:r>
            <a:r>
              <a:rPr lang="en-US" sz="3600" dirty="0" err="1"/>
              <a:t>kostnadsfri</a:t>
            </a:r>
            <a:r>
              <a:rPr lang="en-US" sz="3600" dirty="0"/>
              <a:t> </a:t>
            </a:r>
            <a:r>
              <a:rPr lang="en-US" sz="3600" dirty="0" err="1"/>
              <a:t>rådgivning</a:t>
            </a:r>
            <a:r>
              <a:rPr lang="en-US" sz="3600" dirty="0"/>
              <a:t> </a:t>
            </a:r>
            <a:r>
              <a:rPr lang="en-US" sz="3600" dirty="0" err="1"/>
              <a:t>i</a:t>
            </a:r>
            <a:r>
              <a:rPr lang="en-US" sz="3600" dirty="0"/>
              <a:t> </a:t>
            </a:r>
            <a:r>
              <a:rPr lang="en-US" sz="3600" dirty="0" err="1"/>
              <a:t>Miljö</a:t>
            </a:r>
            <a:r>
              <a:rPr lang="en-US" sz="3600" dirty="0"/>
              <a:t>- </a:t>
            </a:r>
            <a:r>
              <a:rPr lang="en-US" sz="3600" dirty="0" err="1"/>
              <a:t>och</a:t>
            </a:r>
            <a:r>
              <a:rPr lang="en-US" sz="3600" dirty="0"/>
              <a:t> </a:t>
            </a:r>
            <a:r>
              <a:rPr lang="en-US" sz="3600" dirty="0" err="1"/>
              <a:t>klimatfrågor</a:t>
            </a:r>
            <a:r>
              <a:rPr lang="en-US" sz="3600" dirty="0"/>
              <a:t> </a:t>
            </a:r>
            <a:r>
              <a:rPr lang="en-US" sz="3600" dirty="0" err="1"/>
              <a:t>finns</a:t>
            </a:r>
            <a:r>
              <a:rPr lang="en-US" sz="3600" dirty="0"/>
              <a:t> nu </a:t>
            </a:r>
            <a:r>
              <a:rPr lang="en-US" sz="3600" dirty="0" err="1"/>
              <a:t>i</a:t>
            </a:r>
            <a:r>
              <a:rPr lang="en-US" sz="3600" dirty="0"/>
              <a:t> </a:t>
            </a:r>
            <a:r>
              <a:rPr lang="en-US" sz="3600" dirty="0" err="1"/>
              <a:t>hela</a:t>
            </a:r>
            <a:r>
              <a:rPr lang="en-US" sz="3600" dirty="0"/>
              <a:t> </a:t>
            </a:r>
            <a:r>
              <a:rPr lang="en-US" sz="3600" dirty="0" err="1"/>
              <a:t>landet</a:t>
            </a:r>
            <a:r>
              <a:rPr lang="en-US" sz="3600" dirty="0"/>
              <a:t> </a:t>
            </a:r>
            <a:r>
              <a:rPr lang="en-US" sz="3600" dirty="0" err="1"/>
              <a:t>och</a:t>
            </a:r>
            <a:r>
              <a:rPr lang="en-US" sz="3600" dirty="0"/>
              <a:t> ger </a:t>
            </a:r>
            <a:r>
              <a:rPr lang="en-US" sz="3600" dirty="0" err="1"/>
              <a:t>resultat</a:t>
            </a:r>
            <a:endParaRPr lang="en-US" sz="3600" dirty="0"/>
          </a:p>
          <a:p>
            <a:pPr marL="214313" indent="-171450">
              <a:buFont typeface="Arial" panose="020B0604020202020204" pitchFamily="34" charset="0"/>
              <a:buChar char="•"/>
            </a:pPr>
            <a:r>
              <a:rPr lang="en-US" sz="3600" dirty="0"/>
              <a:t>Vi har </a:t>
            </a:r>
            <a:r>
              <a:rPr lang="en-US" sz="3600" dirty="0" err="1"/>
              <a:t>duktiga</a:t>
            </a:r>
            <a:r>
              <a:rPr lang="en-US" sz="3600" dirty="0"/>
              <a:t> </a:t>
            </a:r>
            <a:r>
              <a:rPr lang="en-US" sz="3600" dirty="0" err="1"/>
              <a:t>mjölkproducenter</a:t>
            </a:r>
            <a:r>
              <a:rPr lang="en-US" sz="3600" dirty="0"/>
              <a:t> </a:t>
            </a:r>
            <a:r>
              <a:rPr lang="en-US" sz="3600" dirty="0" err="1"/>
              <a:t>som</a:t>
            </a:r>
            <a:r>
              <a:rPr lang="en-US" sz="3600" dirty="0"/>
              <a:t> ligger </a:t>
            </a:r>
            <a:r>
              <a:rPr lang="en-US" sz="3600" dirty="0" err="1"/>
              <a:t>långt</a:t>
            </a:r>
            <a:r>
              <a:rPr lang="en-US" sz="3600" dirty="0"/>
              <a:t> </a:t>
            </a:r>
            <a:r>
              <a:rPr lang="en-US" sz="3600" dirty="0" err="1"/>
              <a:t>framme</a:t>
            </a:r>
            <a:r>
              <a:rPr lang="en-US" sz="3600" dirty="0"/>
              <a:t> </a:t>
            </a:r>
            <a:r>
              <a:rPr lang="en-US" sz="3600" dirty="0" err="1"/>
              <a:t>i</a:t>
            </a:r>
            <a:r>
              <a:rPr lang="en-US" sz="3600" dirty="0"/>
              <a:t> </a:t>
            </a:r>
            <a:r>
              <a:rPr lang="en-US" sz="3600" dirty="0" err="1"/>
              <a:t>produktion</a:t>
            </a:r>
            <a:r>
              <a:rPr lang="en-US" sz="3600" dirty="0"/>
              <a:t> </a:t>
            </a:r>
            <a:r>
              <a:rPr lang="en-US" sz="3600" dirty="0" err="1"/>
              <a:t>och</a:t>
            </a:r>
            <a:r>
              <a:rPr lang="en-US" sz="3600" dirty="0"/>
              <a:t> </a:t>
            </a:r>
            <a:r>
              <a:rPr lang="en-US" sz="3600" dirty="0" err="1"/>
              <a:t>miljötänk</a:t>
            </a:r>
            <a:endParaRPr lang="en-US" sz="3600" dirty="0"/>
          </a:p>
          <a:p>
            <a:pPr indent="-171450">
              <a:buFont typeface="Arial" panose="020B0604020202020204" pitchFamily="34" charset="0"/>
              <a:buChar char="•"/>
            </a:pPr>
            <a:endParaRPr lang="en-US" sz="3600" dirty="0"/>
          </a:p>
          <a:p>
            <a:pPr indent="-171450">
              <a:buFont typeface="Arial" panose="020B0604020202020204" pitchFamily="34" charset="0"/>
              <a:buChar char="•"/>
            </a:pPr>
            <a:r>
              <a:rPr lang="en-US" sz="4400" b="1" dirty="0"/>
              <a:t>Det </a:t>
            </a:r>
            <a:r>
              <a:rPr lang="en-US" sz="4400" b="1" dirty="0" err="1"/>
              <a:t>gäller</a:t>
            </a:r>
            <a:r>
              <a:rPr lang="en-US" sz="4400" b="1" dirty="0"/>
              <a:t> bara </a:t>
            </a:r>
            <a:r>
              <a:rPr lang="en-US" sz="4400" b="1" dirty="0" err="1"/>
              <a:t>att</a:t>
            </a:r>
            <a:r>
              <a:rPr lang="en-US" sz="4400" b="1" dirty="0"/>
              <a:t> </a:t>
            </a:r>
            <a:r>
              <a:rPr lang="en-US" sz="4400" b="1" dirty="0" err="1"/>
              <a:t>göra</a:t>
            </a:r>
            <a:r>
              <a:rPr lang="en-US" sz="4400" b="1" dirty="0"/>
              <a:t> </a:t>
            </a:r>
            <a:r>
              <a:rPr lang="en-US" sz="4400" b="1" dirty="0" err="1"/>
              <a:t>rätt</a:t>
            </a:r>
            <a:r>
              <a:rPr lang="en-US" sz="4400" b="1" dirty="0"/>
              <a:t> </a:t>
            </a:r>
            <a:r>
              <a:rPr lang="en-US" sz="4400" b="1" dirty="0" err="1"/>
              <a:t>saker</a:t>
            </a:r>
            <a:r>
              <a:rPr lang="en-US" sz="4400" b="1" dirty="0"/>
              <a:t> </a:t>
            </a:r>
            <a:r>
              <a:rPr lang="en-US" sz="4400" b="1" dirty="0" err="1"/>
              <a:t>från</a:t>
            </a:r>
            <a:r>
              <a:rPr lang="en-US" sz="4400" b="1" dirty="0"/>
              <a:t> </a:t>
            </a:r>
            <a:r>
              <a:rPr lang="en-US" sz="4400" b="1" dirty="0" err="1"/>
              <a:t>början</a:t>
            </a:r>
            <a:r>
              <a:rPr lang="en-US" sz="4400" b="1" dirty="0"/>
              <a:t>! </a:t>
            </a:r>
            <a:r>
              <a:rPr lang="en-US" sz="4400" b="1" dirty="0" err="1"/>
              <a:t>Och</a:t>
            </a:r>
            <a:r>
              <a:rPr lang="en-US" sz="4400" b="1" dirty="0"/>
              <a:t> </a:t>
            </a:r>
            <a:r>
              <a:rPr lang="en-US" sz="4400" b="1" dirty="0" err="1"/>
              <a:t>att</a:t>
            </a:r>
            <a:r>
              <a:rPr lang="en-US" sz="4400" b="1" dirty="0"/>
              <a:t> </a:t>
            </a:r>
            <a:r>
              <a:rPr lang="en-US" sz="4400" b="1" dirty="0" err="1"/>
              <a:t>alltid</a:t>
            </a:r>
            <a:r>
              <a:rPr lang="en-US" sz="4400" b="1" dirty="0"/>
              <a:t> </a:t>
            </a:r>
            <a:r>
              <a:rPr lang="en-US" sz="4400" b="1" dirty="0" err="1"/>
              <a:t>vilja</a:t>
            </a:r>
            <a:r>
              <a:rPr lang="en-US" sz="4400" b="1" dirty="0"/>
              <a:t> </a:t>
            </a:r>
            <a:r>
              <a:rPr lang="en-US" sz="4400" b="1" dirty="0" err="1"/>
              <a:t>bli</a:t>
            </a:r>
            <a:r>
              <a:rPr lang="en-US" sz="4400" b="1" dirty="0"/>
              <a:t> lite </a:t>
            </a:r>
            <a:r>
              <a:rPr lang="en-US" sz="4400" b="1" dirty="0" err="1"/>
              <a:t>bättre</a:t>
            </a:r>
            <a:r>
              <a:rPr lang="en-US" sz="4400" b="1" dirty="0"/>
              <a:t>!</a:t>
            </a:r>
          </a:p>
        </p:txBody>
      </p:sp>
      <p:pic>
        <p:nvPicPr>
          <p:cNvPr id="5" name="Bildobjekt 4" descr="En bild som visar ko, gräs, djur, mark&#10;&#10;Automatiskt genererad beskrivning">
            <a:extLst>
              <a:ext uri="{FF2B5EF4-FFF2-40B4-BE49-F238E27FC236}">
                <a16:creationId xmlns:a16="http://schemas.microsoft.com/office/drawing/2014/main" id="{50C03D62-DCA6-42AB-89BF-8187D2B66B3D}"/>
              </a:ext>
            </a:extLst>
          </p:cNvPr>
          <p:cNvPicPr>
            <a:picLocks noChangeAspect="1"/>
          </p:cNvPicPr>
          <p:nvPr/>
        </p:nvPicPr>
        <p:blipFill rotWithShape="1">
          <a:blip r:embed="rId2">
            <a:extLst>
              <a:ext uri="{28A0092B-C50C-407E-A947-70E740481C1C}">
                <a14:useLocalDpi xmlns:a14="http://schemas.microsoft.com/office/drawing/2010/main" val="0"/>
              </a:ext>
            </a:extLst>
          </a:blip>
          <a:srcRect l="32196" r="6356" b="-1"/>
          <a:stretch/>
        </p:blipFill>
        <p:spPr>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6609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ubrik 1"/>
          <p:cNvSpPr>
            <a:spLocks noGrp="1"/>
          </p:cNvSpPr>
          <p:nvPr>
            <p:ph type="title"/>
          </p:nvPr>
        </p:nvSpPr>
        <p:spPr>
          <a:xfrm>
            <a:off x="3328672" y="673677"/>
            <a:ext cx="4363454" cy="405000"/>
          </a:xfrm>
        </p:spPr>
        <p:txBody>
          <a:bodyPr>
            <a:noAutofit/>
          </a:bodyPr>
          <a:lstStyle/>
          <a:p>
            <a:pPr algn="r"/>
            <a:r>
              <a:rPr lang="sv-SE" sz="2800" dirty="0"/>
              <a:t>Jordbrukets klimatpåverkan är inte som andras påverkan</a:t>
            </a:r>
          </a:p>
        </p:txBody>
      </p:sp>
      <p:grpSp>
        <p:nvGrpSpPr>
          <p:cNvPr id="2" name="Grupp 18"/>
          <p:cNvGrpSpPr>
            <a:grpSpLocks/>
          </p:cNvGrpSpPr>
          <p:nvPr/>
        </p:nvGrpSpPr>
        <p:grpSpPr bwMode="auto">
          <a:xfrm>
            <a:off x="5988149" y="3304004"/>
            <a:ext cx="1500174" cy="2196719"/>
            <a:chOff x="5793091" y="2949266"/>
            <a:chExt cx="1772660" cy="2729218"/>
          </a:xfrm>
        </p:grpSpPr>
        <p:pic>
          <p:nvPicPr>
            <p:cNvPr id="4120" name="Picture 5" descr="C:\Documents and Settings\bf070\Skrivbord\DSC_3073@060317111804.jpg"/>
            <p:cNvPicPr>
              <a:picLocks noChangeAspect="1" noChangeArrowheads="1"/>
            </p:cNvPicPr>
            <p:nvPr/>
          </p:nvPicPr>
          <p:blipFill>
            <a:blip r:embed="rId3" cstate="print"/>
            <a:srcRect l="7317" r="7317"/>
            <a:stretch>
              <a:fillRect/>
            </a:stretch>
          </p:blipFill>
          <p:spPr bwMode="auto">
            <a:xfrm>
              <a:off x="5803621" y="2949266"/>
              <a:ext cx="1751600" cy="1336990"/>
            </a:xfrm>
            <a:prstGeom prst="rect">
              <a:avLst/>
            </a:prstGeom>
            <a:noFill/>
            <a:ln w="9525">
              <a:noFill/>
              <a:miter lim="800000"/>
              <a:headEnd/>
              <a:tailEnd/>
            </a:ln>
          </p:spPr>
        </p:pic>
        <p:pic>
          <p:nvPicPr>
            <p:cNvPr id="4121" name="Picture 7" descr="C:\Documents and Settings\bf070\Skrivbord\spannmål.jpg"/>
            <p:cNvPicPr>
              <a:picLocks noChangeAspect="1" noChangeArrowheads="1"/>
            </p:cNvPicPr>
            <p:nvPr/>
          </p:nvPicPr>
          <p:blipFill>
            <a:blip r:embed="rId4" cstate="print"/>
            <a:srcRect l="10092" r="4858"/>
            <a:stretch>
              <a:fillRect/>
            </a:stretch>
          </p:blipFill>
          <p:spPr bwMode="auto">
            <a:xfrm>
              <a:off x="5793091" y="4286256"/>
              <a:ext cx="1772660" cy="1392228"/>
            </a:xfrm>
            <a:prstGeom prst="rect">
              <a:avLst/>
            </a:prstGeom>
            <a:noFill/>
            <a:ln w="9525">
              <a:noFill/>
              <a:miter lim="800000"/>
              <a:headEnd/>
              <a:tailEnd/>
            </a:ln>
          </p:spPr>
        </p:pic>
      </p:grpSp>
      <p:sp>
        <p:nvSpPr>
          <p:cNvPr id="21" name="Rektangel 20"/>
          <p:cNvSpPr/>
          <p:nvPr/>
        </p:nvSpPr>
        <p:spPr>
          <a:xfrm>
            <a:off x="3944616" y="2094328"/>
            <a:ext cx="1875235" cy="573681"/>
          </a:xfrm>
          <a:prstGeom prst="rect">
            <a:avLst/>
          </a:prstGeom>
        </p:spPr>
        <p:txBody>
          <a:bodyPr lIns="68576" tIns="34289" rIns="68576" bIns="34289">
            <a:spAutoFit/>
          </a:bodyPr>
          <a:lstStyle/>
          <a:p>
            <a:pPr algn="ctr" defTabSz="684575" eaLnBrk="0" fontAlgn="base" hangingPunct="0">
              <a:lnSpc>
                <a:spcPct val="115000"/>
              </a:lnSpc>
              <a:spcBef>
                <a:spcPct val="0"/>
              </a:spcBef>
              <a:spcAft>
                <a:spcPts val="1350"/>
              </a:spcAft>
              <a:defRPr/>
            </a:pPr>
            <a:r>
              <a:rPr lang="sv-SE" sz="1500" b="1" kern="0" dirty="0">
                <a:solidFill>
                  <a:srgbClr val="A71930"/>
                </a:solidFill>
                <a:latin typeface="Verdana"/>
                <a:ea typeface="ＭＳ Ｐゴシック" pitchFamily="1" charset="-128"/>
              </a:rPr>
              <a:t>Metan från djurhållningen</a:t>
            </a:r>
          </a:p>
        </p:txBody>
      </p:sp>
      <p:sp>
        <p:nvSpPr>
          <p:cNvPr id="22" name="Rektangel 21"/>
          <p:cNvSpPr/>
          <p:nvPr/>
        </p:nvSpPr>
        <p:spPr>
          <a:xfrm>
            <a:off x="2872305" y="2083613"/>
            <a:ext cx="1350169" cy="530913"/>
          </a:xfrm>
          <a:prstGeom prst="rect">
            <a:avLst/>
          </a:prstGeom>
        </p:spPr>
        <p:txBody>
          <a:bodyPr lIns="68576" tIns="34289" rIns="68576" bIns="34289">
            <a:spAutoFit/>
          </a:bodyPr>
          <a:lstStyle/>
          <a:p>
            <a:pPr algn="ctr" eaLnBrk="0" fontAlgn="base" hangingPunct="0">
              <a:spcBef>
                <a:spcPct val="0"/>
              </a:spcBef>
              <a:spcAft>
                <a:spcPct val="0"/>
              </a:spcAft>
              <a:defRPr/>
            </a:pPr>
            <a:r>
              <a:rPr lang="sv-SE" sz="1500" b="1" kern="0" dirty="0">
                <a:solidFill>
                  <a:srgbClr val="D4BA00"/>
                </a:solidFill>
                <a:latin typeface="Verdana"/>
                <a:ea typeface="ＭＳ Ｐゴシック" pitchFamily="1" charset="-128"/>
              </a:rPr>
              <a:t>Lustgas från kväve</a:t>
            </a:r>
            <a:endParaRPr lang="sv-SE" dirty="0">
              <a:solidFill>
                <a:srgbClr val="D4BA00"/>
              </a:solidFill>
              <a:latin typeface="Arial" charset="0"/>
              <a:ea typeface="ＭＳ Ｐゴシック" pitchFamily="1" charset="-128"/>
            </a:endParaRPr>
          </a:p>
        </p:txBody>
      </p:sp>
      <p:sp>
        <p:nvSpPr>
          <p:cNvPr id="23" name="Rektangel 22"/>
          <p:cNvSpPr/>
          <p:nvPr/>
        </p:nvSpPr>
        <p:spPr>
          <a:xfrm>
            <a:off x="2161949" y="2078851"/>
            <a:ext cx="1017984" cy="530913"/>
          </a:xfrm>
          <a:prstGeom prst="rect">
            <a:avLst/>
          </a:prstGeom>
        </p:spPr>
        <p:txBody>
          <a:bodyPr lIns="68576" tIns="34289" rIns="68576" bIns="34289">
            <a:spAutoFit/>
          </a:bodyPr>
          <a:lstStyle/>
          <a:p>
            <a:pPr algn="ctr" eaLnBrk="0" fontAlgn="base" hangingPunct="0">
              <a:spcBef>
                <a:spcPct val="0"/>
              </a:spcBef>
              <a:spcAft>
                <a:spcPct val="0"/>
              </a:spcAft>
              <a:defRPr/>
            </a:pPr>
            <a:r>
              <a:rPr lang="sv-SE" sz="1500" b="1" kern="0" dirty="0">
                <a:solidFill>
                  <a:prstClr val="black"/>
                </a:solidFill>
                <a:latin typeface="Verdana"/>
                <a:ea typeface="ＭＳ Ｐゴシック" pitchFamily="1" charset="-128"/>
              </a:rPr>
              <a:t>Kol i mark</a:t>
            </a:r>
            <a:endParaRPr lang="sv-SE" dirty="0">
              <a:solidFill>
                <a:prstClr val="black"/>
              </a:solidFill>
              <a:latin typeface="Arial" charset="0"/>
              <a:ea typeface="ＭＳ Ｐゴシック" pitchFamily="1" charset="-128"/>
            </a:endParaRPr>
          </a:p>
        </p:txBody>
      </p:sp>
      <p:sp>
        <p:nvSpPr>
          <p:cNvPr id="24" name="Rektangel 23"/>
          <p:cNvSpPr/>
          <p:nvPr/>
        </p:nvSpPr>
        <p:spPr>
          <a:xfrm>
            <a:off x="1125885" y="2104117"/>
            <a:ext cx="1285875" cy="415496"/>
          </a:xfrm>
          <a:prstGeom prst="rect">
            <a:avLst/>
          </a:prstGeom>
        </p:spPr>
        <p:txBody>
          <a:bodyPr lIns="68576" tIns="34289" rIns="68576" bIns="34289">
            <a:spAutoFit/>
          </a:bodyPr>
          <a:lstStyle/>
          <a:p>
            <a:pPr algn="ctr" eaLnBrk="0" fontAlgn="base" hangingPunct="0">
              <a:spcBef>
                <a:spcPct val="0"/>
              </a:spcBef>
              <a:spcAft>
                <a:spcPct val="0"/>
              </a:spcAft>
              <a:defRPr/>
            </a:pPr>
            <a:r>
              <a:rPr lang="sv-SE" sz="1125" b="1" kern="0" dirty="0">
                <a:solidFill>
                  <a:prstClr val="black"/>
                </a:solidFill>
                <a:latin typeface="Verdana"/>
                <a:ea typeface="ＭＳ Ｐゴシック" pitchFamily="1" charset="-128"/>
              </a:rPr>
              <a:t>Koldioxid från fossil energi</a:t>
            </a:r>
            <a:endParaRPr lang="sv-SE" dirty="0">
              <a:solidFill>
                <a:prstClr val="black"/>
              </a:solidFill>
              <a:latin typeface="Arial" charset="0"/>
              <a:ea typeface="ＭＳ Ｐゴシック" pitchFamily="1" charset="-128"/>
            </a:endParaRPr>
          </a:p>
        </p:txBody>
      </p:sp>
      <p:sp>
        <p:nvSpPr>
          <p:cNvPr id="36" name="Rektangel 35"/>
          <p:cNvSpPr/>
          <p:nvPr/>
        </p:nvSpPr>
        <p:spPr>
          <a:xfrm>
            <a:off x="5720247" y="2137191"/>
            <a:ext cx="1768078" cy="530913"/>
          </a:xfrm>
          <a:prstGeom prst="rect">
            <a:avLst/>
          </a:prstGeom>
          <a:ln>
            <a:noFill/>
          </a:ln>
        </p:spPr>
        <p:txBody>
          <a:bodyPr lIns="68576" tIns="34289" rIns="68576" bIns="34289">
            <a:spAutoFit/>
          </a:bodyPr>
          <a:lstStyle/>
          <a:p>
            <a:pPr algn="ctr" eaLnBrk="0" fontAlgn="base" hangingPunct="0">
              <a:spcBef>
                <a:spcPct val="0"/>
              </a:spcBef>
              <a:spcAft>
                <a:spcPct val="0"/>
              </a:spcAft>
              <a:defRPr/>
            </a:pPr>
            <a:r>
              <a:rPr lang="sv-SE" sz="1500" b="1" kern="0" dirty="0">
                <a:solidFill>
                  <a:srgbClr val="005C84"/>
                </a:solidFill>
                <a:latin typeface="Verdana"/>
                <a:ea typeface="ＭＳ Ｐゴシック" pitchFamily="1" charset="-128"/>
              </a:rPr>
              <a:t>Utsläpp från inköpta varor</a:t>
            </a:r>
            <a:endParaRPr lang="sv-SE" dirty="0">
              <a:solidFill>
                <a:srgbClr val="005C84"/>
              </a:solidFill>
              <a:latin typeface="Arial" charset="0"/>
              <a:ea typeface="ＭＳ Ｐゴシック" pitchFamily="1" charset="-128"/>
            </a:endParaRPr>
          </a:p>
        </p:txBody>
      </p:sp>
      <p:pic>
        <p:nvPicPr>
          <p:cNvPr id="38" name="Picture 6" descr="C:\Users\hs\Desktop\maria\bilder\traktor.jpg"/>
          <p:cNvPicPr>
            <a:picLocks noChangeAspect="1" noChangeArrowheads="1"/>
          </p:cNvPicPr>
          <p:nvPr/>
        </p:nvPicPr>
        <p:blipFill>
          <a:blip r:embed="rId5" cstate="print"/>
          <a:srcRect l="39035" t="6019" r="3101" b="29"/>
          <a:stretch>
            <a:fillRect/>
          </a:stretch>
        </p:blipFill>
        <p:spPr bwMode="auto">
          <a:xfrm>
            <a:off x="1438995" y="3304004"/>
            <a:ext cx="704873" cy="857250"/>
          </a:xfrm>
          <a:prstGeom prst="rect">
            <a:avLst/>
          </a:prstGeom>
          <a:noFill/>
          <a:ln w="9525">
            <a:noFill/>
            <a:miter lim="800000"/>
            <a:headEnd/>
            <a:tailEnd/>
          </a:ln>
        </p:spPr>
      </p:pic>
      <p:pic>
        <p:nvPicPr>
          <p:cNvPr id="7" name="Picture 9" descr="G:\1FOTOARKIV03\Uppdragsarkiv\Landsbygdsutveckling\Djur\Untitled5.tif"/>
          <p:cNvPicPr>
            <a:picLocks noChangeAspect="1" noChangeArrowheads="1"/>
          </p:cNvPicPr>
          <p:nvPr/>
        </p:nvPicPr>
        <p:blipFill>
          <a:blip r:embed="rId6" cstate="print"/>
          <a:srcRect r="3728"/>
          <a:stretch>
            <a:fillRect/>
          </a:stretch>
        </p:blipFill>
        <p:spPr bwMode="auto">
          <a:xfrm>
            <a:off x="4680012" y="3304003"/>
            <a:ext cx="1443038" cy="2215754"/>
          </a:xfrm>
          <a:prstGeom prst="rect">
            <a:avLst/>
          </a:prstGeom>
          <a:noFill/>
          <a:ln w="9525">
            <a:noFill/>
            <a:miter lim="800000"/>
            <a:headEnd/>
            <a:tailEnd/>
          </a:ln>
        </p:spPr>
      </p:pic>
      <p:pic>
        <p:nvPicPr>
          <p:cNvPr id="12" name="Picture 4" descr="C:\Users\hs\Desktop\maria\bilder\stallgödsel.jpg"/>
          <p:cNvPicPr>
            <a:picLocks noChangeAspect="1" noChangeArrowheads="1"/>
          </p:cNvPicPr>
          <p:nvPr/>
        </p:nvPicPr>
        <p:blipFill rotWithShape="1">
          <a:blip r:embed="rId7" cstate="print"/>
          <a:srcRect l="43007" r="14176" b="-2"/>
          <a:stretch/>
        </p:blipFill>
        <p:spPr bwMode="auto">
          <a:xfrm>
            <a:off x="3404109" y="3304004"/>
            <a:ext cx="1275904" cy="2231231"/>
          </a:xfrm>
          <a:prstGeom prst="rect">
            <a:avLst/>
          </a:prstGeom>
          <a:noFill/>
          <a:ln w="9525">
            <a:noFill/>
            <a:miter lim="800000"/>
            <a:headEnd/>
            <a:tailEnd/>
          </a:ln>
        </p:spPr>
      </p:pic>
      <p:pic>
        <p:nvPicPr>
          <p:cNvPr id="11" name="Picture 11" descr="C:\Users\hs\Desktop\maria\bilder\mark.jpg"/>
          <p:cNvPicPr>
            <a:picLocks noChangeAspect="1" noChangeArrowheads="1"/>
          </p:cNvPicPr>
          <p:nvPr/>
        </p:nvPicPr>
        <p:blipFill rotWithShape="1">
          <a:blip r:embed="rId8" cstate="print"/>
          <a:srcRect l="6769" r="6743"/>
          <a:stretch/>
        </p:blipFill>
        <p:spPr bwMode="auto">
          <a:xfrm>
            <a:off x="2119854" y="3304003"/>
            <a:ext cx="1284256" cy="2219325"/>
          </a:xfrm>
          <a:prstGeom prst="rect">
            <a:avLst/>
          </a:prstGeom>
          <a:noFill/>
          <a:ln w="9525">
            <a:noFill/>
            <a:miter lim="800000"/>
            <a:headEnd/>
            <a:tailEnd/>
          </a:ln>
        </p:spPr>
      </p:pic>
      <p:cxnSp>
        <p:nvCxnSpPr>
          <p:cNvPr id="31" name="Rak pil 30"/>
          <p:cNvCxnSpPr>
            <a:cxnSpLocks noChangeShapeType="1"/>
          </p:cNvCxnSpPr>
          <p:nvPr/>
        </p:nvCxnSpPr>
        <p:spPr bwMode="auto">
          <a:xfrm rot="5400000" flipH="1" flipV="1">
            <a:off x="4024389" y="2962295"/>
            <a:ext cx="696515" cy="1190"/>
          </a:xfrm>
          <a:prstGeom prst="straightConnector1">
            <a:avLst/>
          </a:prstGeom>
          <a:noFill/>
          <a:ln w="63500" algn="ctr">
            <a:solidFill>
              <a:schemeClr val="accent3"/>
            </a:solidFill>
            <a:round/>
            <a:headEnd/>
            <a:tailEnd type="arrow" w="med" len="sm"/>
          </a:ln>
        </p:spPr>
      </p:cxnSp>
      <p:cxnSp>
        <p:nvCxnSpPr>
          <p:cNvPr id="32" name="Rak pil 31"/>
          <p:cNvCxnSpPr>
            <a:cxnSpLocks noChangeShapeType="1"/>
          </p:cNvCxnSpPr>
          <p:nvPr/>
        </p:nvCxnSpPr>
        <p:spPr bwMode="auto">
          <a:xfrm rot="5400000" flipH="1" flipV="1">
            <a:off x="3392609" y="2962295"/>
            <a:ext cx="696515" cy="1190"/>
          </a:xfrm>
          <a:prstGeom prst="straightConnector1">
            <a:avLst/>
          </a:prstGeom>
          <a:noFill/>
          <a:ln w="69850" algn="ctr">
            <a:solidFill>
              <a:schemeClr val="accent5"/>
            </a:solidFill>
            <a:round/>
            <a:headEnd/>
            <a:tailEnd type="arrow" w="med" len="sm"/>
          </a:ln>
        </p:spPr>
      </p:cxnSp>
      <p:cxnSp>
        <p:nvCxnSpPr>
          <p:cNvPr id="33" name="Rak pil 32"/>
          <p:cNvCxnSpPr>
            <a:cxnSpLocks noChangeShapeType="1"/>
          </p:cNvCxnSpPr>
          <p:nvPr/>
        </p:nvCxnSpPr>
        <p:spPr bwMode="auto">
          <a:xfrm rot="5400000" flipH="1" flipV="1">
            <a:off x="2981010" y="2962293"/>
            <a:ext cx="696515" cy="1191"/>
          </a:xfrm>
          <a:prstGeom prst="straightConnector1">
            <a:avLst/>
          </a:prstGeom>
          <a:noFill/>
          <a:ln w="155575" algn="ctr">
            <a:solidFill>
              <a:schemeClr val="accent5"/>
            </a:solidFill>
            <a:round/>
            <a:headEnd/>
            <a:tailEnd type="arrow" w="med" len="sm"/>
          </a:ln>
        </p:spPr>
      </p:cxnSp>
      <p:cxnSp>
        <p:nvCxnSpPr>
          <p:cNvPr id="30" name="Rak pil 29"/>
          <p:cNvCxnSpPr>
            <a:cxnSpLocks noChangeShapeType="1"/>
          </p:cNvCxnSpPr>
          <p:nvPr/>
        </p:nvCxnSpPr>
        <p:spPr bwMode="auto">
          <a:xfrm rot="5400000" flipH="1" flipV="1">
            <a:off x="4936408" y="2962295"/>
            <a:ext cx="696515" cy="1190"/>
          </a:xfrm>
          <a:prstGeom prst="straightConnector1">
            <a:avLst/>
          </a:prstGeom>
          <a:noFill/>
          <a:ln w="111125" algn="ctr">
            <a:solidFill>
              <a:schemeClr val="accent3"/>
            </a:solidFill>
            <a:round/>
            <a:headEnd/>
            <a:tailEnd type="arrow" w="med" len="sm"/>
          </a:ln>
        </p:spPr>
      </p:cxnSp>
      <p:cxnSp>
        <p:nvCxnSpPr>
          <p:cNvPr id="37" name="Rak pil 36"/>
          <p:cNvCxnSpPr>
            <a:cxnSpLocks noChangeShapeType="1"/>
          </p:cNvCxnSpPr>
          <p:nvPr/>
        </p:nvCxnSpPr>
        <p:spPr bwMode="auto">
          <a:xfrm rot="5400000" flipH="1" flipV="1">
            <a:off x="6336990" y="3015871"/>
            <a:ext cx="589359" cy="1191"/>
          </a:xfrm>
          <a:prstGeom prst="straightConnector1">
            <a:avLst/>
          </a:prstGeom>
          <a:noFill/>
          <a:ln w="111125" algn="ctr">
            <a:solidFill>
              <a:schemeClr val="accent2"/>
            </a:solidFill>
            <a:round/>
            <a:headEnd/>
            <a:tailEnd type="arrow" w="med" len="sm"/>
          </a:ln>
        </p:spPr>
      </p:cxnSp>
      <p:sp>
        <p:nvSpPr>
          <p:cNvPr id="39" name="Ned 38"/>
          <p:cNvSpPr/>
          <p:nvPr/>
        </p:nvSpPr>
        <p:spPr bwMode="auto">
          <a:xfrm>
            <a:off x="2681790" y="2614632"/>
            <a:ext cx="428625" cy="750094"/>
          </a:xfrm>
          <a:prstGeom prst="downArrow">
            <a:avLst>
              <a:gd name="adj1" fmla="val 66667"/>
              <a:gd name="adj2" fmla="val 50000"/>
            </a:avLst>
          </a:prstGeom>
          <a:gradFill>
            <a:gsLst>
              <a:gs pos="85000">
                <a:schemeClr val="bg1">
                  <a:lumMod val="85000"/>
                </a:schemeClr>
              </a:gs>
              <a:gs pos="50000">
                <a:schemeClr val="tx1">
                  <a:lumMod val="95000"/>
                  <a:lumOff val="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lIns="68576" tIns="34289" rIns="68576" bIns="34289"/>
          <a:lstStyle/>
          <a:p>
            <a:pPr eaLnBrk="0" fontAlgn="base" hangingPunct="0">
              <a:spcBef>
                <a:spcPct val="20000"/>
              </a:spcBef>
              <a:spcAft>
                <a:spcPct val="0"/>
              </a:spcAft>
              <a:buClr>
                <a:srgbClr val="006600"/>
              </a:buClr>
              <a:defRPr/>
            </a:pPr>
            <a:endParaRPr lang="sv-SE" b="1" u="sng">
              <a:solidFill>
                <a:prstClr val="black"/>
              </a:solidFill>
              <a:latin typeface="Arial" charset="0"/>
              <a:ea typeface="ＭＳ Ｐゴシック" pitchFamily="1" charset="-128"/>
            </a:endParaRPr>
          </a:p>
        </p:txBody>
      </p:sp>
      <p:cxnSp>
        <p:nvCxnSpPr>
          <p:cNvPr id="34" name="Rak pil 33"/>
          <p:cNvCxnSpPr>
            <a:cxnSpLocks noChangeShapeType="1"/>
            <a:stCxn id="39" idx="0"/>
            <a:endCxn id="39" idx="2"/>
          </p:cNvCxnSpPr>
          <p:nvPr/>
        </p:nvCxnSpPr>
        <p:spPr bwMode="auto">
          <a:xfrm>
            <a:off x="2896103" y="2614632"/>
            <a:ext cx="0" cy="750094"/>
          </a:xfrm>
          <a:prstGeom prst="straightConnector1">
            <a:avLst/>
          </a:prstGeom>
          <a:noFill/>
          <a:ln w="53975" algn="ctr">
            <a:solidFill>
              <a:schemeClr val="tx1"/>
            </a:solidFill>
            <a:round/>
            <a:headEnd/>
            <a:tailEnd type="arrow" w="med" len="sm"/>
          </a:ln>
        </p:spPr>
      </p:cxnSp>
      <p:sp>
        <p:nvSpPr>
          <p:cNvPr id="40" name="Ned 39"/>
          <p:cNvSpPr/>
          <p:nvPr/>
        </p:nvSpPr>
        <p:spPr bwMode="auto">
          <a:xfrm rot="10800000">
            <a:off x="2141730" y="2561054"/>
            <a:ext cx="642938" cy="750094"/>
          </a:xfrm>
          <a:prstGeom prst="downArrow">
            <a:avLst>
              <a:gd name="adj1" fmla="val 66667"/>
              <a:gd name="adj2" fmla="val 50000"/>
            </a:avLst>
          </a:prstGeom>
          <a:gradFill>
            <a:gsLst>
              <a:gs pos="85000">
                <a:schemeClr val="bg1">
                  <a:lumMod val="85000"/>
                </a:schemeClr>
              </a:gs>
              <a:gs pos="50000">
                <a:schemeClr val="tx1">
                  <a:lumMod val="85000"/>
                  <a:lumOff val="1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lIns="68576" tIns="34289" rIns="68576" bIns="34289"/>
          <a:lstStyle/>
          <a:p>
            <a:pPr eaLnBrk="0" fontAlgn="base" hangingPunct="0">
              <a:spcBef>
                <a:spcPct val="20000"/>
              </a:spcBef>
              <a:spcAft>
                <a:spcPct val="0"/>
              </a:spcAft>
              <a:buClr>
                <a:srgbClr val="006600"/>
              </a:buClr>
              <a:defRPr/>
            </a:pPr>
            <a:endParaRPr lang="sv-SE" b="1" u="sng">
              <a:solidFill>
                <a:prstClr val="black"/>
              </a:solidFill>
              <a:latin typeface="Arial" charset="0"/>
              <a:ea typeface="ＭＳ Ｐゴシック" pitchFamily="1" charset="-128"/>
            </a:endParaRPr>
          </a:p>
        </p:txBody>
      </p:sp>
      <p:cxnSp>
        <p:nvCxnSpPr>
          <p:cNvPr id="29" name="Rak pil 28"/>
          <p:cNvCxnSpPr>
            <a:cxnSpLocks noChangeShapeType="1"/>
            <a:stCxn id="40" idx="0"/>
            <a:endCxn id="40" idx="2"/>
          </p:cNvCxnSpPr>
          <p:nvPr/>
        </p:nvCxnSpPr>
        <p:spPr bwMode="auto">
          <a:xfrm flipV="1">
            <a:off x="2463199" y="2561054"/>
            <a:ext cx="0" cy="750094"/>
          </a:xfrm>
          <a:prstGeom prst="straightConnector1">
            <a:avLst/>
          </a:prstGeom>
          <a:noFill/>
          <a:ln w="57150" algn="ctr">
            <a:solidFill>
              <a:schemeClr val="tx1"/>
            </a:solidFill>
            <a:round/>
            <a:headEnd/>
            <a:tailEnd type="arrow" w="med" len="sm"/>
          </a:ln>
        </p:spPr>
      </p:cxnSp>
      <p:cxnSp>
        <p:nvCxnSpPr>
          <p:cNvPr id="35" name="Rak pil 34"/>
          <p:cNvCxnSpPr>
            <a:cxnSpLocks noChangeShapeType="1"/>
          </p:cNvCxnSpPr>
          <p:nvPr/>
        </p:nvCxnSpPr>
        <p:spPr bwMode="auto">
          <a:xfrm rot="5400000" flipH="1" flipV="1">
            <a:off x="1412828" y="2908717"/>
            <a:ext cx="696516" cy="1190"/>
          </a:xfrm>
          <a:prstGeom prst="straightConnector1">
            <a:avLst/>
          </a:prstGeom>
          <a:noFill/>
          <a:ln w="47625" algn="ctr">
            <a:solidFill>
              <a:schemeClr val="tx1"/>
            </a:solidFill>
            <a:round/>
            <a:headEnd/>
            <a:tailEnd type="arrow" w="med" len="sm"/>
          </a:ln>
        </p:spPr>
      </p:cxnSp>
    </p:spTree>
    <p:extLst>
      <p:ext uri="{BB962C8B-B14F-4D97-AF65-F5344CB8AC3E}">
        <p14:creationId xmlns:p14="http://schemas.microsoft.com/office/powerpoint/2010/main" val="244533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ubrik 1"/>
          <p:cNvSpPr>
            <a:spLocks noGrp="1"/>
          </p:cNvSpPr>
          <p:nvPr>
            <p:ph type="title" idx="4294967295"/>
          </p:nvPr>
        </p:nvSpPr>
        <p:spPr>
          <a:xfrm>
            <a:off x="2203798" y="371867"/>
            <a:ext cx="5086350" cy="514350"/>
          </a:xfrm>
        </p:spPr>
        <p:txBody>
          <a:bodyPr>
            <a:noAutofit/>
          </a:bodyPr>
          <a:lstStyle/>
          <a:p>
            <a:r>
              <a:rPr lang="sv-SE" sz="2400" dirty="0"/>
              <a:t>Utsläpp från produktion av olika fodermedel</a:t>
            </a:r>
          </a:p>
        </p:txBody>
      </p:sp>
      <p:graphicFrame>
        <p:nvGraphicFramePr>
          <p:cNvPr id="19" name="Platshållare för innehåll 18"/>
          <p:cNvGraphicFramePr>
            <a:graphicFrameLocks noGrp="1"/>
          </p:cNvGraphicFramePr>
          <p:nvPr>
            <p:ph sz="half" idx="4294967295"/>
            <p:extLst>
              <p:ext uri="{D42A27DB-BD31-4B8C-83A1-F6EECF244321}">
                <p14:modId xmlns:p14="http://schemas.microsoft.com/office/powerpoint/2010/main" val="1483553663"/>
              </p:ext>
            </p:extLst>
          </p:nvPr>
        </p:nvGraphicFramePr>
        <p:xfrm>
          <a:off x="1242588" y="1315233"/>
          <a:ext cx="6949434" cy="3707704"/>
        </p:xfrm>
        <a:graphic>
          <a:graphicData uri="http://schemas.openxmlformats.org/drawingml/2006/chart">
            <c:chart xmlns:c="http://schemas.openxmlformats.org/drawingml/2006/chart" xmlns:r="http://schemas.openxmlformats.org/officeDocument/2006/relationships" r:id="rId3"/>
          </a:graphicData>
        </a:graphic>
      </p:graphicFrame>
      <p:sp>
        <p:nvSpPr>
          <p:cNvPr id="63492" name="Rubrik 1"/>
          <p:cNvSpPr>
            <a:spLocks/>
          </p:cNvSpPr>
          <p:nvPr/>
        </p:nvSpPr>
        <p:spPr bwMode="auto">
          <a:xfrm>
            <a:off x="1371600" y="5366619"/>
            <a:ext cx="6172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r"/>
            <a:r>
              <a:rPr lang="sv-SE" sz="1050" b="1" dirty="0">
                <a:solidFill>
                  <a:srgbClr val="004165"/>
                </a:solidFill>
                <a:latin typeface="Helvetica" pitchFamily="34" charset="0"/>
                <a:ea typeface="ＭＳ Ｐゴシック" pitchFamily="34" charset="-128"/>
              </a:rPr>
              <a:t>(data från SIKs fodermedelsdatabas, </a:t>
            </a:r>
            <a:r>
              <a:rPr lang="sv-SE" sz="1050" b="1" dirty="0" err="1">
                <a:solidFill>
                  <a:srgbClr val="004165"/>
                </a:solidFill>
                <a:latin typeface="Helvetica" pitchFamily="34" charset="0"/>
                <a:ea typeface="ＭＳ Ｐゴシック" pitchFamily="34" charset="-128"/>
              </a:rPr>
              <a:t>Flysjö</a:t>
            </a:r>
            <a:r>
              <a:rPr lang="sv-SE" sz="1050" b="1" dirty="0">
                <a:solidFill>
                  <a:srgbClr val="004165"/>
                </a:solidFill>
                <a:latin typeface="Helvetica" pitchFamily="34" charset="0"/>
                <a:ea typeface="ＭＳ Ｐゴシック" pitchFamily="34" charset="-128"/>
              </a:rPr>
              <a:t> </a:t>
            </a:r>
            <a:r>
              <a:rPr lang="sv-SE" sz="1050" b="1" dirty="0" err="1">
                <a:solidFill>
                  <a:srgbClr val="004165"/>
                </a:solidFill>
                <a:latin typeface="Helvetica" pitchFamily="34" charset="0"/>
                <a:ea typeface="ＭＳ Ｐゴシック" pitchFamily="34" charset="-128"/>
              </a:rPr>
              <a:t>mfl</a:t>
            </a:r>
            <a:r>
              <a:rPr lang="sv-SE" sz="1050" b="1" dirty="0">
                <a:solidFill>
                  <a:srgbClr val="004165"/>
                </a:solidFill>
                <a:latin typeface="Helvetica" pitchFamily="34" charset="0"/>
                <a:ea typeface="ＭＳ Ｐゴシック" pitchFamily="34" charset="-128"/>
              </a:rPr>
              <a:t> 2008, bearbetad av Maria Berglund HS Halland)</a:t>
            </a:r>
          </a:p>
        </p:txBody>
      </p:sp>
    </p:spTree>
    <p:extLst>
      <p:ext uri="{BB962C8B-B14F-4D97-AF65-F5344CB8AC3E}">
        <p14:creationId xmlns:p14="http://schemas.microsoft.com/office/powerpoint/2010/main" val="22613667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400" dirty="0"/>
              <a:t>Lustgas från mark</a:t>
            </a:r>
          </a:p>
        </p:txBody>
      </p:sp>
      <p:pic>
        <p:nvPicPr>
          <p:cNvPr id="5" name="Picture 11" descr="C:\Users\hs\Desktop\maria\bilder\mark.jpg"/>
          <p:cNvPicPr>
            <a:picLocks noGrp="1" noChangeAspect="1" noChangeArrowheads="1"/>
          </p:cNvPicPr>
          <p:nvPr>
            <p:ph idx="1"/>
          </p:nvPr>
        </p:nvPicPr>
        <p:blipFill rotWithShape="1">
          <a:blip r:embed="rId2" cstate="print"/>
          <a:srcRect l="6769" r="6743"/>
          <a:stretch/>
        </p:blipFill>
        <p:spPr bwMode="auto">
          <a:xfrm>
            <a:off x="548729" y="900000"/>
            <a:ext cx="2889961" cy="4995115"/>
          </a:xfrm>
          <a:prstGeom prst="rect">
            <a:avLst/>
          </a:prstGeom>
          <a:noFill/>
          <a:ln w="9525">
            <a:noFill/>
            <a:miter lim="800000"/>
            <a:headEnd/>
            <a:tailEnd/>
          </a:ln>
        </p:spPr>
      </p:pic>
      <p:sp>
        <p:nvSpPr>
          <p:cNvPr id="4" name="Platshållare för innehåll 3"/>
          <p:cNvSpPr>
            <a:spLocks noGrp="1"/>
          </p:cNvSpPr>
          <p:nvPr>
            <p:ph idx="13"/>
          </p:nvPr>
        </p:nvSpPr>
        <p:spPr>
          <a:xfrm>
            <a:off x="4139952" y="1802250"/>
            <a:ext cx="3456048" cy="3780000"/>
          </a:xfrm>
        </p:spPr>
        <p:txBody>
          <a:bodyPr>
            <a:noAutofit/>
          </a:bodyPr>
          <a:lstStyle/>
          <a:p>
            <a:pPr marL="0" indent="0">
              <a:buNone/>
            </a:pPr>
            <a:r>
              <a:rPr lang="sv-SE" sz="1800" dirty="0">
                <a:latin typeface="+mn-lt"/>
              </a:rPr>
              <a:t>Bildas i (nitrifikations-) och </a:t>
            </a:r>
            <a:r>
              <a:rPr lang="sv-SE" sz="1800" dirty="0" err="1">
                <a:latin typeface="+mn-lt"/>
              </a:rPr>
              <a:t>denitrifikationsprocessen</a:t>
            </a:r>
            <a:r>
              <a:rPr lang="sv-SE" sz="1800" dirty="0">
                <a:latin typeface="+mn-lt"/>
              </a:rPr>
              <a:t>. </a:t>
            </a:r>
          </a:p>
          <a:p>
            <a:pPr marL="0" indent="0">
              <a:buNone/>
            </a:pPr>
            <a:r>
              <a:rPr lang="sv-SE" sz="1800" dirty="0">
                <a:latin typeface="+mn-lt"/>
              </a:rPr>
              <a:t>Styrs av:</a:t>
            </a:r>
          </a:p>
          <a:p>
            <a:r>
              <a:rPr lang="sv-SE" sz="1800" dirty="0">
                <a:latin typeface="+mn-lt"/>
              </a:rPr>
              <a:t>Tillgång kväve (nitrat)</a:t>
            </a:r>
          </a:p>
          <a:p>
            <a:pPr lvl="1"/>
            <a:r>
              <a:rPr lang="sv-SE" sz="1800" dirty="0" err="1">
                <a:latin typeface="+mn-lt"/>
              </a:rPr>
              <a:t>Grödupptag</a:t>
            </a:r>
            <a:r>
              <a:rPr lang="sv-SE" sz="1800" dirty="0">
                <a:latin typeface="+mn-lt"/>
              </a:rPr>
              <a:t> och tillförsel av N</a:t>
            </a:r>
          </a:p>
          <a:p>
            <a:r>
              <a:rPr lang="sv-SE" sz="1800" dirty="0">
                <a:latin typeface="+mn-lt"/>
              </a:rPr>
              <a:t>Tillgång organiskt material</a:t>
            </a:r>
          </a:p>
          <a:p>
            <a:r>
              <a:rPr lang="sv-SE" sz="1800" dirty="0">
                <a:latin typeface="+mn-lt"/>
              </a:rPr>
              <a:t>Syretillgång (syrebrist, men inte syrefritt)</a:t>
            </a:r>
          </a:p>
          <a:p>
            <a:pPr lvl="1"/>
            <a:r>
              <a:rPr lang="sv-SE" sz="1800" dirty="0">
                <a:latin typeface="+mn-lt"/>
              </a:rPr>
              <a:t>Tillförsel – konsumtion av syre</a:t>
            </a:r>
          </a:p>
          <a:p>
            <a:pPr lvl="1"/>
            <a:r>
              <a:rPr lang="sv-SE" sz="1800" dirty="0">
                <a:latin typeface="+mn-lt"/>
              </a:rPr>
              <a:t>Markpackning, dränering, struktur</a:t>
            </a:r>
          </a:p>
          <a:p>
            <a:r>
              <a:rPr lang="sv-SE" sz="1800" dirty="0">
                <a:latin typeface="+mn-lt"/>
              </a:rPr>
              <a:t>Mikroorganismerna i marken</a:t>
            </a:r>
          </a:p>
        </p:txBody>
      </p:sp>
    </p:spTree>
    <p:extLst>
      <p:ext uri="{BB962C8B-B14F-4D97-AF65-F5344CB8AC3E}">
        <p14:creationId xmlns:p14="http://schemas.microsoft.com/office/powerpoint/2010/main" val="30078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a:xfrm>
            <a:off x="1656161" y="1107281"/>
            <a:ext cx="6182915" cy="448866"/>
          </a:xfrm>
        </p:spPr>
        <p:txBody>
          <a:bodyPr>
            <a:noAutofit/>
          </a:bodyPr>
          <a:lstStyle/>
          <a:p>
            <a:pPr eaLnBrk="1" hangingPunct="1"/>
            <a:r>
              <a:rPr lang="sv-SE" sz="3200" dirty="0">
                <a:solidFill>
                  <a:srgbClr val="005C84"/>
                </a:solidFill>
              </a:rPr>
              <a:t>Metan från idisslare</a:t>
            </a:r>
          </a:p>
        </p:txBody>
      </p:sp>
      <p:sp>
        <p:nvSpPr>
          <p:cNvPr id="28675" name="Rectangle 2"/>
          <p:cNvSpPr>
            <a:spLocks noChangeArrowheads="1"/>
          </p:cNvSpPr>
          <p:nvPr/>
        </p:nvSpPr>
        <p:spPr bwMode="auto">
          <a:xfrm>
            <a:off x="1143001" y="7072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v-SE" sz="1350"/>
          </a:p>
        </p:txBody>
      </p:sp>
      <p:pic>
        <p:nvPicPr>
          <p:cNvPr id="28676" name="Picture 1" descr="kolhy"/>
          <p:cNvPicPr>
            <a:picLocks noChangeAspect="1" noChangeArrowheads="1"/>
          </p:cNvPicPr>
          <p:nvPr/>
        </p:nvPicPr>
        <p:blipFill>
          <a:blip r:embed="rId3" cstate="print">
            <a:extLst>
              <a:ext uri="{28A0092B-C50C-407E-A947-70E740481C1C}">
                <a14:useLocalDpi xmlns:a14="http://schemas.microsoft.com/office/drawing/2010/main" val="0"/>
              </a:ext>
            </a:extLst>
          </a:blip>
          <a:srcRect b="13333"/>
          <a:stretch>
            <a:fillRect/>
          </a:stretch>
        </p:blipFill>
        <p:spPr bwMode="auto">
          <a:xfrm>
            <a:off x="562645" y="1839011"/>
            <a:ext cx="4009355" cy="309694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Rektangel 6"/>
          <p:cNvSpPr>
            <a:spLocks noChangeArrowheads="1"/>
          </p:cNvSpPr>
          <p:nvPr/>
        </p:nvSpPr>
        <p:spPr bwMode="auto">
          <a:xfrm>
            <a:off x="1925241" y="5319713"/>
            <a:ext cx="543758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v-SE" sz="1050"/>
              <a:t>Kolhydratomsättning hos idisslare (Björnhag m fl, 1989, teckning av Marie Stockman)</a:t>
            </a:r>
          </a:p>
        </p:txBody>
      </p:sp>
      <p:sp>
        <p:nvSpPr>
          <p:cNvPr id="29702" name="textruta 8"/>
          <p:cNvSpPr txBox="1">
            <a:spLocks noChangeArrowheads="1"/>
          </p:cNvSpPr>
          <p:nvPr/>
        </p:nvSpPr>
        <p:spPr bwMode="auto">
          <a:xfrm>
            <a:off x="5474887" y="1661019"/>
            <a:ext cx="2213372" cy="3785652"/>
          </a:xfrm>
          <a:prstGeom prst="rect">
            <a:avLst/>
          </a:prstGeom>
          <a:noFill/>
          <a:ln w="9525">
            <a:noFill/>
            <a:miter lim="800000"/>
            <a:headEnd/>
            <a:tailEnd/>
          </a:ln>
        </p:spPr>
        <p:txBody>
          <a:bodyPr>
            <a:spAutoFit/>
          </a:bodyPr>
          <a:lstStyle/>
          <a:p>
            <a:pPr>
              <a:defRPr/>
            </a:pPr>
            <a:r>
              <a:rPr lang="sv-SE" sz="2000" b="1" dirty="0">
                <a:latin typeface="+mj-lt"/>
              </a:rPr>
              <a:t>CO</a:t>
            </a:r>
            <a:r>
              <a:rPr lang="sv-SE" sz="2000" b="1" baseline="-25000" dirty="0">
                <a:latin typeface="+mj-lt"/>
              </a:rPr>
              <a:t>2</a:t>
            </a:r>
            <a:r>
              <a:rPr lang="sv-SE" sz="2000" b="1" dirty="0">
                <a:latin typeface="+mj-lt"/>
              </a:rPr>
              <a:t> + 8 H </a:t>
            </a:r>
            <a:r>
              <a:rPr lang="sv-SE" sz="2000" b="1" dirty="0">
                <a:latin typeface="+mj-lt"/>
                <a:sym typeface="Wingdings" pitchFamily="2" charset="2"/>
              </a:rPr>
              <a:t> </a:t>
            </a:r>
            <a:r>
              <a:rPr lang="sv-SE" sz="2000" b="1" dirty="0">
                <a:solidFill>
                  <a:srgbClr val="FF0000"/>
                </a:solidFill>
                <a:latin typeface="+mj-lt"/>
                <a:sym typeface="Wingdings" pitchFamily="2" charset="2"/>
              </a:rPr>
              <a:t>CH</a:t>
            </a:r>
            <a:r>
              <a:rPr lang="sv-SE" sz="2000" b="1" baseline="-25000" dirty="0">
                <a:solidFill>
                  <a:srgbClr val="FF0000"/>
                </a:solidFill>
                <a:latin typeface="+mj-lt"/>
                <a:sym typeface="Wingdings" pitchFamily="2" charset="2"/>
              </a:rPr>
              <a:t>4</a:t>
            </a:r>
            <a:r>
              <a:rPr lang="sv-SE" sz="2000" b="1" dirty="0">
                <a:solidFill>
                  <a:srgbClr val="FF0000"/>
                </a:solidFill>
                <a:latin typeface="+mj-lt"/>
                <a:sym typeface="Wingdings" pitchFamily="2" charset="2"/>
              </a:rPr>
              <a:t> </a:t>
            </a:r>
            <a:r>
              <a:rPr lang="sv-SE" sz="2000" b="1" dirty="0">
                <a:latin typeface="+mj-lt"/>
                <a:sym typeface="Wingdings" pitchFamily="2" charset="2"/>
              </a:rPr>
              <a:t>+ 2 H</a:t>
            </a:r>
            <a:r>
              <a:rPr lang="sv-SE" sz="2000" b="1" baseline="-25000" dirty="0">
                <a:latin typeface="+mj-lt"/>
                <a:sym typeface="Wingdings" pitchFamily="2" charset="2"/>
              </a:rPr>
              <a:t>2</a:t>
            </a:r>
            <a:r>
              <a:rPr lang="sv-SE" sz="2000" b="1" dirty="0">
                <a:latin typeface="+mj-lt"/>
                <a:sym typeface="Wingdings" pitchFamily="2" charset="2"/>
              </a:rPr>
              <a:t>O</a:t>
            </a:r>
          </a:p>
          <a:p>
            <a:pPr>
              <a:defRPr/>
            </a:pPr>
            <a:endParaRPr lang="sv-SE" sz="2000" dirty="0">
              <a:latin typeface="+mj-lt"/>
              <a:sym typeface="Wingdings" pitchFamily="2" charset="2"/>
            </a:endParaRPr>
          </a:p>
          <a:p>
            <a:pPr>
              <a:defRPr/>
            </a:pPr>
            <a:r>
              <a:rPr lang="sv-SE" sz="2000" dirty="0">
                <a:latin typeface="+mj-lt"/>
                <a:sym typeface="Wingdings" pitchFamily="2" charset="2"/>
              </a:rPr>
              <a:t>Väte </a:t>
            </a:r>
            <a:r>
              <a:rPr lang="sv-SE" sz="2000" i="1" dirty="0">
                <a:latin typeface="+mj-lt"/>
                <a:sym typeface="Wingdings" pitchFamily="2" charset="2"/>
              </a:rPr>
              <a:t>frigörs </a:t>
            </a:r>
            <a:r>
              <a:rPr lang="sv-SE" sz="2000" dirty="0">
                <a:latin typeface="+mj-lt"/>
                <a:sym typeface="Wingdings" pitchFamily="2" charset="2"/>
              </a:rPr>
              <a:t>när ättiksyra och smörsyra bildas.</a:t>
            </a:r>
          </a:p>
          <a:p>
            <a:pPr>
              <a:defRPr/>
            </a:pPr>
            <a:endParaRPr lang="sv-SE" sz="2000" dirty="0">
              <a:latin typeface="+mj-lt"/>
              <a:sym typeface="Wingdings" pitchFamily="2" charset="2"/>
            </a:endParaRPr>
          </a:p>
          <a:p>
            <a:pPr>
              <a:defRPr/>
            </a:pPr>
            <a:r>
              <a:rPr lang="sv-SE" sz="2000" dirty="0">
                <a:latin typeface="+mj-lt"/>
              </a:rPr>
              <a:t>Väte </a:t>
            </a:r>
            <a:r>
              <a:rPr lang="sv-SE" sz="2000" i="1" dirty="0">
                <a:latin typeface="+mj-lt"/>
              </a:rPr>
              <a:t>förbrukas </a:t>
            </a:r>
            <a:r>
              <a:rPr lang="sv-SE" sz="2000" dirty="0">
                <a:latin typeface="+mj-lt"/>
              </a:rPr>
              <a:t>när </a:t>
            </a:r>
            <a:r>
              <a:rPr lang="sv-SE" sz="2000" dirty="0" err="1">
                <a:latin typeface="+mj-lt"/>
              </a:rPr>
              <a:t>propionsyra</a:t>
            </a:r>
            <a:r>
              <a:rPr lang="sv-SE" sz="2000" dirty="0">
                <a:latin typeface="+mj-lt"/>
              </a:rPr>
              <a:t> bilas.</a:t>
            </a:r>
          </a:p>
          <a:p>
            <a:pPr>
              <a:defRPr/>
            </a:pPr>
            <a:endParaRPr lang="sv-SE" sz="2000" dirty="0">
              <a:latin typeface="+mj-lt"/>
            </a:endParaRPr>
          </a:p>
          <a:p>
            <a:pPr>
              <a:defRPr/>
            </a:pPr>
            <a:r>
              <a:rPr lang="sv-SE" sz="2000" dirty="0">
                <a:latin typeface="+mj-lt"/>
              </a:rPr>
              <a:t>Väteöverskott </a:t>
            </a:r>
            <a:r>
              <a:rPr lang="sv-SE" sz="2000" dirty="0">
                <a:latin typeface="+mj-lt"/>
                <a:sym typeface="Wingdings" pitchFamily="2" charset="2"/>
              </a:rPr>
              <a:t> </a:t>
            </a:r>
            <a:r>
              <a:rPr lang="sv-SE" sz="2000" dirty="0">
                <a:latin typeface="+mj-lt"/>
              </a:rPr>
              <a:t>metan</a:t>
            </a:r>
          </a:p>
        </p:txBody>
      </p:sp>
    </p:spTree>
    <p:extLst>
      <p:ext uri="{BB962C8B-B14F-4D97-AF65-F5344CB8AC3E}">
        <p14:creationId xmlns:p14="http://schemas.microsoft.com/office/powerpoint/2010/main" val="426873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title"/>
          </p:nvPr>
        </p:nvSpPr>
        <p:spPr>
          <a:xfrm>
            <a:off x="1625203" y="133843"/>
            <a:ext cx="5942409" cy="857250"/>
          </a:xfrm>
        </p:spPr>
        <p:txBody>
          <a:bodyPr>
            <a:normAutofit fontScale="90000"/>
          </a:bodyPr>
          <a:lstStyle/>
          <a:p>
            <a:pPr eaLnBrk="1" hangingPunct="1"/>
            <a:r>
              <a:rPr lang="sv-SE" dirty="0">
                <a:solidFill>
                  <a:srgbClr val="005C84"/>
                </a:solidFill>
              </a:rPr>
              <a:t>Metan från djurens </a:t>
            </a:r>
            <a:r>
              <a:rPr lang="sv-SE" u="sng" dirty="0">
                <a:solidFill>
                  <a:srgbClr val="005C84"/>
                </a:solidFill>
              </a:rPr>
              <a:t>fodersmältning</a:t>
            </a:r>
          </a:p>
        </p:txBody>
      </p:sp>
      <p:graphicFrame>
        <p:nvGraphicFramePr>
          <p:cNvPr id="18463" name="Group 31"/>
          <p:cNvGraphicFramePr>
            <a:graphicFrameLocks noGrp="1"/>
          </p:cNvGraphicFramePr>
          <p:nvPr>
            <p:ph idx="1"/>
            <p:extLst>
              <p:ext uri="{D42A27DB-BD31-4B8C-83A1-F6EECF244321}">
                <p14:modId xmlns:p14="http://schemas.microsoft.com/office/powerpoint/2010/main" val="2027726049"/>
              </p:ext>
            </p:extLst>
          </p:nvPr>
        </p:nvGraphicFramePr>
        <p:xfrm>
          <a:off x="1763316" y="1315233"/>
          <a:ext cx="5804295" cy="3516084"/>
        </p:xfrm>
        <a:graphic>
          <a:graphicData uri="http://schemas.openxmlformats.org/drawingml/2006/table">
            <a:tbl>
              <a:tblPr firstRow="1" bandRow="1">
                <a:tableStyleId>{10A1B5D5-9B99-4C35-A422-299274C87663}</a:tableStyleId>
              </a:tblPr>
              <a:tblGrid>
                <a:gridCol w="1844307">
                  <a:extLst>
                    <a:ext uri="{9D8B030D-6E8A-4147-A177-3AD203B41FA5}">
                      <a16:colId xmlns:a16="http://schemas.microsoft.com/office/drawing/2014/main" val="20000"/>
                    </a:ext>
                  </a:extLst>
                </a:gridCol>
                <a:gridCol w="1924218">
                  <a:extLst>
                    <a:ext uri="{9D8B030D-6E8A-4147-A177-3AD203B41FA5}">
                      <a16:colId xmlns:a16="http://schemas.microsoft.com/office/drawing/2014/main" val="20001"/>
                    </a:ext>
                  </a:extLst>
                </a:gridCol>
                <a:gridCol w="2035770">
                  <a:extLst>
                    <a:ext uri="{9D8B030D-6E8A-4147-A177-3AD203B41FA5}">
                      <a16:colId xmlns:a16="http://schemas.microsoft.com/office/drawing/2014/main" val="20002"/>
                    </a:ext>
                  </a:extLst>
                </a:gridCol>
              </a:tblGrid>
              <a:tr h="6317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500" u="none" strike="noStrike" cap="none" normalizeH="0" baseline="0" dirty="0">
                          <a:ln>
                            <a:noFill/>
                          </a:ln>
                          <a:effectLst/>
                        </a:rPr>
                        <a:t>Djurslag</a:t>
                      </a:r>
                      <a:endParaRPr kumimoji="0" lang="sv-SE" sz="1500" b="1"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500" u="none" strike="noStrike" cap="none" normalizeH="0" baseline="0" dirty="0">
                          <a:ln>
                            <a:noFill/>
                          </a:ln>
                          <a:effectLst/>
                        </a:rPr>
                        <a:t>(kg metan/ </a:t>
                      </a:r>
                    </a:p>
                    <a:p>
                      <a:pPr marL="0" marR="0" lvl="0" indent="0" algn="l" defTabSz="914400" rtl="0" eaLnBrk="1" fontAlgn="base" latinLnBrk="0" hangingPunct="1">
                        <a:lnSpc>
                          <a:spcPct val="100000"/>
                        </a:lnSpc>
                        <a:spcBef>
                          <a:spcPct val="0"/>
                        </a:spcBef>
                        <a:spcAft>
                          <a:spcPct val="0"/>
                        </a:spcAft>
                        <a:buClrTx/>
                        <a:buSzTx/>
                        <a:buFontTx/>
                        <a:buNone/>
                        <a:tabLst/>
                      </a:pPr>
                      <a:r>
                        <a:rPr kumimoji="0" lang="sv-SE" sz="1500" u="none" strike="noStrike" cap="none" normalizeH="0" baseline="0" dirty="0">
                          <a:ln>
                            <a:noFill/>
                          </a:ln>
                          <a:effectLst/>
                        </a:rPr>
                        <a:t>djur och år)</a:t>
                      </a:r>
                      <a:endParaRPr kumimoji="0" lang="sv-SE" sz="1500" b="1"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500" u="none" strike="noStrike" cap="none" normalizeH="0" baseline="0" dirty="0">
                          <a:ln>
                            <a:noFill/>
                          </a:ln>
                          <a:effectLst/>
                        </a:rPr>
                        <a:t>(ton CO</a:t>
                      </a:r>
                      <a:r>
                        <a:rPr kumimoji="0" lang="sv-SE" sz="1500" u="none" strike="noStrike" cap="none" normalizeH="0" baseline="-25000" dirty="0">
                          <a:ln>
                            <a:noFill/>
                          </a:ln>
                          <a:effectLst/>
                        </a:rPr>
                        <a:t>2</a:t>
                      </a:r>
                      <a:r>
                        <a:rPr kumimoji="0" lang="sv-SE" sz="1500" u="none" strike="noStrike" cap="none" normalizeH="0" baseline="0" dirty="0">
                          <a:ln>
                            <a:noFill/>
                          </a:ln>
                          <a:effectLst/>
                        </a:rPr>
                        <a:t>-ekv/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500" u="none" strike="noStrike" cap="none" normalizeH="0" baseline="0" dirty="0">
                          <a:ln>
                            <a:noFill/>
                          </a:ln>
                          <a:effectLst/>
                        </a:rPr>
                        <a:t>djur och år)</a:t>
                      </a:r>
                      <a:endParaRPr kumimoji="0" lang="sv-SE" sz="1500" b="1" i="0" u="none" strike="noStrike" cap="none" normalizeH="0" baseline="0" dirty="0">
                        <a:ln>
                          <a:noFill/>
                        </a:ln>
                        <a:solidFill>
                          <a:schemeClr val="tx1"/>
                        </a:solidFill>
                        <a:effectLst/>
                        <a:latin typeface="Verdana" pitchFamily="34" charset="0"/>
                      </a:endParaRPr>
                    </a:p>
                  </a:txBody>
                  <a:tcPr marL="68580" marR="68580" marT="34296" marB="34296" horzOverflow="overflow"/>
                </a:tc>
                <a:extLst>
                  <a:ext uri="{0D108BD9-81ED-4DB2-BD59-A6C34878D82A}">
                    <a16:rowId xmlns:a16="http://schemas.microsoft.com/office/drawing/2014/main" val="10000"/>
                  </a:ext>
                </a:extLst>
              </a:tr>
              <a:tr h="41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dirty="0">
                          <a:ln>
                            <a:noFill/>
                          </a:ln>
                          <a:effectLst/>
                        </a:rPr>
                        <a:t>Mjölkko</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1800" u="none" strike="noStrike" cap="none" normalizeH="0" baseline="0" dirty="0">
                          <a:ln>
                            <a:noFill/>
                          </a:ln>
                          <a:effectLst/>
                        </a:rPr>
                        <a:t>	120-140</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1800" u="none" strike="noStrike" cap="none" normalizeH="0" baseline="0" dirty="0">
                          <a:ln>
                            <a:noFill/>
                          </a:ln>
                          <a:effectLst/>
                        </a:rPr>
                        <a:t>	3-3,5</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extLst>
                  <a:ext uri="{0D108BD9-81ED-4DB2-BD59-A6C34878D82A}">
                    <a16:rowId xmlns:a16="http://schemas.microsoft.com/office/drawing/2014/main" val="10001"/>
                  </a:ext>
                </a:extLst>
              </a:tr>
              <a:tr h="41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dirty="0" err="1">
                          <a:ln>
                            <a:noFill/>
                          </a:ln>
                          <a:effectLst/>
                        </a:rPr>
                        <a:t>Am-/diko</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1800" u="none" strike="noStrike" cap="none" normalizeH="0" baseline="0" dirty="0">
                          <a:ln>
                            <a:noFill/>
                          </a:ln>
                          <a:effectLst/>
                        </a:rPr>
                        <a:t>	90-100</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1800" u="none" strike="noStrike" cap="none" normalizeH="0" baseline="0" dirty="0">
                          <a:ln>
                            <a:noFill/>
                          </a:ln>
                          <a:effectLst/>
                        </a:rPr>
                        <a:t>	2,2-2,5</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extLst>
                  <a:ext uri="{0D108BD9-81ED-4DB2-BD59-A6C34878D82A}">
                    <a16:rowId xmlns:a16="http://schemas.microsoft.com/office/drawing/2014/main" val="10002"/>
                  </a:ext>
                </a:extLst>
              </a:tr>
              <a:tr h="41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dirty="0">
                          <a:ln>
                            <a:noFill/>
                          </a:ln>
                          <a:effectLst/>
                        </a:rPr>
                        <a:t>Övrigt nöt</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1800" u="none" strike="noStrike" cap="none" normalizeH="0" baseline="0" dirty="0">
                          <a:ln>
                            <a:noFill/>
                          </a:ln>
                          <a:effectLst/>
                        </a:rPr>
                        <a:t>	ca 50</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1800" u="none" strike="noStrike" cap="none" normalizeH="0" baseline="0" dirty="0">
                          <a:ln>
                            <a:noFill/>
                          </a:ln>
                          <a:effectLst/>
                        </a:rPr>
                        <a:t>	1,3</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extLst>
                  <a:ext uri="{0D108BD9-81ED-4DB2-BD59-A6C34878D82A}">
                    <a16:rowId xmlns:a16="http://schemas.microsoft.com/office/drawing/2014/main" val="10003"/>
                  </a:ext>
                </a:extLst>
              </a:tr>
              <a:tr h="41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a:ln>
                            <a:noFill/>
                          </a:ln>
                          <a:effectLst/>
                        </a:rPr>
                        <a:t>Får</a:t>
                      </a:r>
                      <a:endParaRPr kumimoji="0" lang="sv-SE" sz="1800" b="0" i="0" u="none" strike="noStrike" cap="none" normalizeH="0" baseline="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1800" u="none" strike="noStrike" cap="none" normalizeH="0" baseline="0" dirty="0">
                          <a:ln>
                            <a:noFill/>
                          </a:ln>
                          <a:effectLst/>
                        </a:rPr>
                        <a:t>	8</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1800" u="none" strike="noStrike" cap="none" normalizeH="0" baseline="0" dirty="0">
                          <a:ln>
                            <a:noFill/>
                          </a:ln>
                          <a:effectLst/>
                        </a:rPr>
                        <a:t>	0,2</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extLst>
                  <a:ext uri="{0D108BD9-81ED-4DB2-BD59-A6C34878D82A}">
                    <a16:rowId xmlns:a16="http://schemas.microsoft.com/office/drawing/2014/main" val="10004"/>
                  </a:ext>
                </a:extLst>
              </a:tr>
              <a:tr h="41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dirty="0">
                          <a:ln>
                            <a:noFill/>
                          </a:ln>
                          <a:effectLst/>
                        </a:rPr>
                        <a:t>Häst</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1800" u="none" strike="noStrike" cap="none" normalizeH="0" baseline="0" dirty="0">
                          <a:ln>
                            <a:noFill/>
                          </a:ln>
                          <a:effectLst/>
                        </a:rPr>
                        <a:t>	10-20</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1800" u="none" strike="noStrike" cap="none" normalizeH="0" baseline="0" dirty="0">
                          <a:ln>
                            <a:noFill/>
                          </a:ln>
                          <a:effectLst/>
                        </a:rPr>
                        <a:t>	0,3-0,6</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extLst>
                  <a:ext uri="{0D108BD9-81ED-4DB2-BD59-A6C34878D82A}">
                    <a16:rowId xmlns:a16="http://schemas.microsoft.com/office/drawing/2014/main" val="10005"/>
                  </a:ext>
                </a:extLst>
              </a:tr>
              <a:tr h="41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dirty="0">
                          <a:ln>
                            <a:noFill/>
                          </a:ln>
                          <a:effectLst/>
                        </a:rPr>
                        <a:t>Gris</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1800" u="none" strike="noStrike" cap="none" normalizeH="0" baseline="0" dirty="0">
                          <a:ln>
                            <a:noFill/>
                          </a:ln>
                          <a:effectLst/>
                        </a:rPr>
                        <a:t>	1,5</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1800" u="none" strike="noStrike" cap="none" normalizeH="0" baseline="0" dirty="0">
                          <a:ln>
                            <a:noFill/>
                          </a:ln>
                          <a:effectLst/>
                        </a:rPr>
                        <a:t>	0,04</a:t>
                      </a:r>
                      <a:endParaRPr kumimoji="0" lang="sv-SE" sz="1800" b="0" i="0" u="none" strike="noStrike" cap="none" normalizeH="0" baseline="0" dirty="0">
                        <a:ln>
                          <a:noFill/>
                        </a:ln>
                        <a:solidFill>
                          <a:schemeClr val="tx1"/>
                        </a:solidFill>
                        <a:effectLst/>
                        <a:latin typeface="Verdana" pitchFamily="34" charset="0"/>
                      </a:endParaRPr>
                    </a:p>
                  </a:txBody>
                  <a:tcPr marL="68580" marR="68580" marT="34296" marB="34296" horzOverflow="overflow"/>
                </a:tc>
                <a:extLst>
                  <a:ext uri="{0D108BD9-81ED-4DB2-BD59-A6C34878D82A}">
                    <a16:rowId xmlns:a16="http://schemas.microsoft.com/office/drawing/2014/main" val="10006"/>
                  </a:ext>
                </a:extLst>
              </a:tr>
              <a:tr h="41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a:ln>
                            <a:noFill/>
                          </a:ln>
                          <a:solidFill>
                            <a:schemeClr val="tx1"/>
                          </a:solidFill>
                          <a:effectLst/>
                          <a:latin typeface="Verdana" pitchFamily="34" charset="0"/>
                        </a:rPr>
                        <a:t>Människa</a:t>
                      </a: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1800" b="0" i="0" u="none" strike="noStrike" cap="none" normalizeH="0" baseline="0" dirty="0">
                          <a:ln>
                            <a:noFill/>
                          </a:ln>
                          <a:solidFill>
                            <a:schemeClr val="tx1"/>
                          </a:solidFill>
                          <a:effectLst/>
                          <a:latin typeface="Verdana" pitchFamily="34" charset="0"/>
                        </a:rPr>
                        <a:t>      0,05</a:t>
                      </a:r>
                    </a:p>
                  </a:txBody>
                  <a:tcPr marL="68580" marR="68580" marT="34296" marB="3429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1800" b="0" i="0" u="none" strike="noStrike" cap="none" normalizeH="0" baseline="0" dirty="0">
                          <a:ln>
                            <a:noFill/>
                          </a:ln>
                          <a:solidFill>
                            <a:schemeClr val="tx1"/>
                          </a:solidFill>
                          <a:effectLst/>
                          <a:latin typeface="Verdana" pitchFamily="34" charset="0"/>
                        </a:rPr>
                        <a:t>0,00125</a:t>
                      </a:r>
                    </a:p>
                  </a:txBody>
                  <a:tcPr marL="68580" marR="68580" marT="34296" marB="34296" horzOverflow="overflow"/>
                </a:tc>
                <a:extLst>
                  <a:ext uri="{0D108BD9-81ED-4DB2-BD59-A6C34878D82A}">
                    <a16:rowId xmlns:a16="http://schemas.microsoft.com/office/drawing/2014/main" val="10007"/>
                  </a:ext>
                </a:extLst>
              </a:tr>
            </a:tbl>
          </a:graphicData>
        </a:graphic>
      </p:graphicFrame>
      <p:sp>
        <p:nvSpPr>
          <p:cNvPr id="30748" name="textruta 4"/>
          <p:cNvSpPr txBox="1">
            <a:spLocks noChangeArrowheads="1"/>
          </p:cNvSpPr>
          <p:nvPr/>
        </p:nvSpPr>
        <p:spPr bwMode="auto">
          <a:xfrm>
            <a:off x="1625203" y="4822031"/>
            <a:ext cx="5786438" cy="923330"/>
          </a:xfrm>
          <a:prstGeom prst="rect">
            <a:avLst/>
          </a:prstGeom>
          <a:noFill/>
          <a:ln w="9525">
            <a:noFill/>
            <a:miter lim="800000"/>
            <a:headEnd/>
            <a:tailEnd/>
          </a:ln>
        </p:spPr>
        <p:txBody>
          <a:bodyPr>
            <a:spAutoFit/>
          </a:bodyPr>
          <a:lstStyle/>
          <a:p>
            <a:pPr>
              <a:defRPr/>
            </a:pPr>
            <a:r>
              <a:rPr lang="sv-SE" sz="1350" i="1" dirty="0">
                <a:latin typeface="+mj-lt"/>
              </a:rPr>
              <a:t>Jämförelse: </a:t>
            </a:r>
          </a:p>
          <a:p>
            <a:pPr>
              <a:buFont typeface="Arial" charset="0"/>
              <a:buChar char="•"/>
              <a:defRPr/>
            </a:pPr>
            <a:r>
              <a:rPr lang="sv-SE" sz="1350" i="1" dirty="0">
                <a:latin typeface="+mj-lt"/>
              </a:rPr>
              <a:t>  1 000 mil med bensinbil </a:t>
            </a:r>
            <a:r>
              <a:rPr lang="sv-SE" sz="1350" i="1" dirty="0">
                <a:latin typeface="+mj-lt"/>
                <a:sym typeface="Wingdings" pitchFamily="2" charset="2"/>
              </a:rPr>
              <a:t> ca 2 ton CO</a:t>
            </a:r>
            <a:r>
              <a:rPr lang="sv-SE" sz="1350" i="1" baseline="-25000" dirty="0">
                <a:latin typeface="+mj-lt"/>
                <a:sym typeface="Wingdings" pitchFamily="2" charset="2"/>
              </a:rPr>
              <a:t>2</a:t>
            </a:r>
            <a:r>
              <a:rPr lang="sv-SE" sz="1350" i="1" dirty="0">
                <a:latin typeface="+mj-lt"/>
                <a:sym typeface="Wingdings" pitchFamily="2" charset="2"/>
              </a:rPr>
              <a:t>-ekv</a:t>
            </a:r>
          </a:p>
          <a:p>
            <a:pPr>
              <a:buFont typeface="Arial" charset="0"/>
              <a:buChar char="•"/>
              <a:defRPr/>
            </a:pPr>
            <a:r>
              <a:rPr lang="sv-SE" sz="1350" i="1" dirty="0">
                <a:latin typeface="+mj-lt"/>
                <a:sym typeface="Wingdings" pitchFamily="2" charset="2"/>
              </a:rPr>
              <a:t>  3 kg N</a:t>
            </a:r>
            <a:r>
              <a:rPr lang="sv-SE" sz="1350" i="1" baseline="-25000" dirty="0">
                <a:latin typeface="+mj-lt"/>
                <a:sym typeface="Wingdings" pitchFamily="2" charset="2"/>
              </a:rPr>
              <a:t>2</a:t>
            </a:r>
            <a:r>
              <a:rPr lang="sv-SE" sz="1350" i="1" dirty="0">
                <a:latin typeface="+mj-lt"/>
                <a:sym typeface="Wingdings" pitchFamily="2" charset="2"/>
              </a:rPr>
              <a:t>O-N/ha   1,4 ton CO</a:t>
            </a:r>
            <a:r>
              <a:rPr lang="sv-SE" sz="1350" i="1" baseline="-25000" dirty="0">
                <a:latin typeface="+mj-lt"/>
                <a:sym typeface="Wingdings" pitchFamily="2" charset="2"/>
              </a:rPr>
              <a:t>2</a:t>
            </a:r>
            <a:r>
              <a:rPr lang="sv-SE" sz="1350" i="1" dirty="0">
                <a:latin typeface="+mj-lt"/>
                <a:sym typeface="Wingdings" pitchFamily="2" charset="2"/>
              </a:rPr>
              <a:t>-ekv</a:t>
            </a:r>
          </a:p>
          <a:p>
            <a:pPr>
              <a:buFont typeface="Arial" charset="0"/>
              <a:buChar char="•"/>
              <a:defRPr/>
            </a:pPr>
            <a:r>
              <a:rPr lang="sv-SE" sz="1350" i="1" dirty="0">
                <a:latin typeface="+mj-lt"/>
                <a:sym typeface="Wingdings" pitchFamily="2" charset="2"/>
              </a:rPr>
              <a:t>  Inlagring 1 ton C  3,7 ton CO</a:t>
            </a:r>
            <a:r>
              <a:rPr lang="sv-SE" sz="1350" i="1" baseline="-25000" dirty="0">
                <a:latin typeface="+mj-lt"/>
                <a:sym typeface="Wingdings" pitchFamily="2" charset="2"/>
              </a:rPr>
              <a:t>2</a:t>
            </a:r>
            <a:r>
              <a:rPr lang="sv-SE" sz="1350" i="1" dirty="0">
                <a:latin typeface="+mj-lt"/>
                <a:sym typeface="Wingdings" pitchFamily="2" charset="2"/>
              </a:rPr>
              <a:t>-ekv </a:t>
            </a:r>
          </a:p>
        </p:txBody>
      </p:sp>
    </p:spTree>
    <p:extLst>
      <p:ext uri="{BB962C8B-B14F-4D97-AF65-F5344CB8AC3E}">
        <p14:creationId xmlns:p14="http://schemas.microsoft.com/office/powerpoint/2010/main" val="6777729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7B3BF-D20E-0040-9CC0-1B7EFF08FDAF}" type="slidenum">
              <a:rPr lang="sv-SE" smtClean="0"/>
              <a:t>7</a:t>
            </a:fld>
            <a:endParaRPr lang="sv-SE"/>
          </a:p>
        </p:txBody>
      </p:sp>
      <p:pic>
        <p:nvPicPr>
          <p:cNvPr id="5" name="Platshållare för innehåll 3"/>
          <p:cNvPicPr/>
          <p:nvPr/>
        </p:nvPicPr>
        <p:blipFill>
          <a:blip r:embed="rId2">
            <a:extLst>
              <a:ext uri="{28A0092B-C50C-407E-A947-70E740481C1C}">
                <a14:useLocalDpi xmlns:a14="http://schemas.microsoft.com/office/drawing/2010/main" val="0"/>
              </a:ext>
            </a:extLst>
          </a:blip>
          <a:stretch>
            <a:fillRect/>
          </a:stretch>
        </p:blipFill>
        <p:spPr>
          <a:xfrm>
            <a:off x="1983857" y="565135"/>
            <a:ext cx="5001733" cy="5431628"/>
          </a:xfrm>
          <a:prstGeom prst="rect">
            <a:avLst/>
          </a:prstGeom>
          <a:ln w="12700">
            <a:solidFill>
              <a:srgbClr val="0070C0"/>
            </a:solidFill>
          </a:ln>
        </p:spPr>
      </p:pic>
    </p:spTree>
    <p:extLst>
      <p:ext uri="{BB962C8B-B14F-4D97-AF65-F5344CB8AC3E}">
        <p14:creationId xmlns:p14="http://schemas.microsoft.com/office/powerpoint/2010/main" val="153549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chor="t">
            <a:normAutofit fontScale="90000"/>
          </a:bodyPr>
          <a:lstStyle/>
          <a:p>
            <a:pPr algn="r"/>
            <a:r>
              <a:rPr lang="sv-SE" sz="2400" dirty="0"/>
              <a:t>Koldioxidekvivalenter </a:t>
            </a:r>
            <a:r>
              <a:rPr lang="sv-SE" dirty="0"/>
              <a:t>(CO</a:t>
            </a:r>
            <a:r>
              <a:rPr lang="sv-SE" baseline="-25000" dirty="0"/>
              <a:t>2</a:t>
            </a:r>
            <a:r>
              <a:rPr lang="sv-SE" dirty="0"/>
              <a:t>e)</a:t>
            </a:r>
            <a:r>
              <a:rPr lang="sv-SE" sz="2400" dirty="0"/>
              <a:t/>
            </a:r>
            <a:br>
              <a:rPr lang="sv-SE" sz="2400" dirty="0"/>
            </a:br>
            <a:endParaRPr lang="sv-SE" sz="1800" dirty="0"/>
          </a:p>
        </p:txBody>
      </p:sp>
      <p:pic>
        <p:nvPicPr>
          <p:cNvPr id="14" name="Picture 4" descr="C:\Documents and Settings\bf070\Lokala inställningar\Temporary Internet Files\Content.IE5\1N4OUI4E\MC900303685[1].wmf"/>
          <p:cNvPicPr>
            <a:picLocks noChangeAspect="1" noChangeArrowheads="1"/>
          </p:cNvPicPr>
          <p:nvPr/>
        </p:nvPicPr>
        <p:blipFill>
          <a:blip r:embed="rId2" cstate="print"/>
          <a:srcRect/>
          <a:stretch>
            <a:fillRect/>
          </a:stretch>
        </p:blipFill>
        <p:spPr bwMode="auto">
          <a:xfrm>
            <a:off x="6233060" y="4124591"/>
            <a:ext cx="1285884" cy="1285884"/>
          </a:xfrm>
          <a:prstGeom prst="rect">
            <a:avLst/>
          </a:prstGeom>
          <a:noFill/>
        </p:spPr>
      </p:pic>
      <p:pic>
        <p:nvPicPr>
          <p:cNvPr id="15" name="Picture 6" descr="C:\Documents and Settings\bf070\Lokala inställningar\Temporary Internet Files\Content.IE5\DEOOFM7Q\MC900303687[1].wmf"/>
          <p:cNvPicPr>
            <a:picLocks noChangeAspect="1" noChangeArrowheads="1"/>
          </p:cNvPicPr>
          <p:nvPr/>
        </p:nvPicPr>
        <p:blipFill>
          <a:blip r:embed="rId3" cstate="print"/>
          <a:srcRect/>
          <a:stretch>
            <a:fillRect/>
          </a:stretch>
        </p:blipFill>
        <p:spPr bwMode="auto">
          <a:xfrm>
            <a:off x="5563188" y="3609578"/>
            <a:ext cx="803678" cy="803676"/>
          </a:xfrm>
          <a:prstGeom prst="rect">
            <a:avLst/>
          </a:prstGeom>
          <a:noFill/>
        </p:spPr>
      </p:pic>
      <p:grpSp>
        <p:nvGrpSpPr>
          <p:cNvPr id="2" name="Group 11"/>
          <p:cNvGrpSpPr>
            <a:grpSpLocks noChangeAspect="1"/>
          </p:cNvGrpSpPr>
          <p:nvPr/>
        </p:nvGrpSpPr>
        <p:grpSpPr bwMode="auto">
          <a:xfrm>
            <a:off x="5768174" y="2434314"/>
            <a:ext cx="1601388" cy="1608530"/>
            <a:chOff x="2115" y="2925"/>
            <a:chExt cx="1121" cy="1126"/>
          </a:xfrm>
        </p:grpSpPr>
        <p:sp>
          <p:nvSpPr>
            <p:cNvPr id="17" name="AutoShape 10"/>
            <p:cNvSpPr>
              <a:spLocks noChangeAspect="1" noChangeArrowheads="1" noTextEdit="1"/>
            </p:cNvSpPr>
            <p:nvPr/>
          </p:nvSpPr>
          <p:spPr bwMode="auto">
            <a:xfrm>
              <a:off x="2115" y="2925"/>
              <a:ext cx="1121" cy="112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sv-SE" sz="1350"/>
            </a:p>
          </p:txBody>
        </p:sp>
        <p:sp>
          <p:nvSpPr>
            <p:cNvPr id="18" name="Freeform 12"/>
            <p:cNvSpPr>
              <a:spLocks/>
            </p:cNvSpPr>
            <p:nvPr/>
          </p:nvSpPr>
          <p:spPr bwMode="auto">
            <a:xfrm>
              <a:off x="2545" y="3164"/>
              <a:ext cx="691" cy="692"/>
            </a:xfrm>
            <a:custGeom>
              <a:avLst/>
              <a:gdLst/>
              <a:ahLst/>
              <a:cxnLst>
                <a:cxn ang="0">
                  <a:pos x="594" y="284"/>
                </a:cxn>
                <a:cxn ang="0">
                  <a:pos x="517" y="307"/>
                </a:cxn>
                <a:cxn ang="0">
                  <a:pos x="442" y="371"/>
                </a:cxn>
                <a:cxn ang="0">
                  <a:pos x="410" y="445"/>
                </a:cxn>
                <a:cxn ang="0">
                  <a:pos x="406" y="526"/>
                </a:cxn>
                <a:cxn ang="0">
                  <a:pos x="434" y="609"/>
                </a:cxn>
                <a:cxn ang="0">
                  <a:pos x="490" y="665"/>
                </a:cxn>
                <a:cxn ang="0">
                  <a:pos x="560" y="703"/>
                </a:cxn>
                <a:cxn ang="0">
                  <a:pos x="644" y="737"/>
                </a:cxn>
                <a:cxn ang="0">
                  <a:pos x="727" y="771"/>
                </a:cxn>
                <a:cxn ang="0">
                  <a:pos x="772" y="813"/>
                </a:cxn>
                <a:cxn ang="0">
                  <a:pos x="783" y="891"/>
                </a:cxn>
                <a:cxn ang="0">
                  <a:pos x="735" y="952"/>
                </a:cxn>
                <a:cxn ang="0">
                  <a:pos x="659" y="965"/>
                </a:cxn>
                <a:cxn ang="0">
                  <a:pos x="593" y="940"/>
                </a:cxn>
                <a:cxn ang="0">
                  <a:pos x="548" y="889"/>
                </a:cxn>
                <a:cxn ang="0">
                  <a:pos x="528" y="829"/>
                </a:cxn>
                <a:cxn ang="0">
                  <a:pos x="403" y="794"/>
                </a:cxn>
                <a:cxn ang="0">
                  <a:pos x="531" y="1010"/>
                </a:cxn>
                <a:cxn ang="0">
                  <a:pos x="568" y="1046"/>
                </a:cxn>
                <a:cxn ang="0">
                  <a:pos x="609" y="1194"/>
                </a:cxn>
                <a:cxn ang="0">
                  <a:pos x="769" y="1072"/>
                </a:cxn>
                <a:cxn ang="0">
                  <a:pos x="843" y="1040"/>
                </a:cxn>
                <a:cxn ang="0">
                  <a:pos x="900" y="980"/>
                </a:cxn>
                <a:cxn ang="0">
                  <a:pos x="929" y="900"/>
                </a:cxn>
                <a:cxn ang="0">
                  <a:pos x="932" y="822"/>
                </a:cxn>
                <a:cxn ang="0">
                  <a:pos x="913" y="754"/>
                </a:cxn>
                <a:cxn ang="0">
                  <a:pos x="882" y="706"/>
                </a:cxn>
                <a:cxn ang="0">
                  <a:pos x="842" y="671"/>
                </a:cxn>
                <a:cxn ang="0">
                  <a:pos x="790" y="642"/>
                </a:cxn>
                <a:cxn ang="0">
                  <a:pos x="727" y="616"/>
                </a:cxn>
                <a:cxn ang="0">
                  <a:pos x="637" y="579"/>
                </a:cxn>
                <a:cxn ang="0">
                  <a:pos x="563" y="525"/>
                </a:cxn>
                <a:cxn ang="0">
                  <a:pos x="558" y="456"/>
                </a:cxn>
                <a:cxn ang="0">
                  <a:pos x="607" y="408"/>
                </a:cxn>
                <a:cxn ang="0">
                  <a:pos x="688" y="404"/>
                </a:cxn>
                <a:cxn ang="0">
                  <a:pos x="736" y="427"/>
                </a:cxn>
                <a:cxn ang="0">
                  <a:pos x="771" y="467"/>
                </a:cxn>
                <a:cxn ang="0">
                  <a:pos x="792" y="529"/>
                </a:cxn>
                <a:cxn ang="0">
                  <a:pos x="918" y="298"/>
                </a:cxn>
                <a:cxn ang="0">
                  <a:pos x="784" y="336"/>
                </a:cxn>
                <a:cxn ang="0">
                  <a:pos x="753" y="309"/>
                </a:cxn>
                <a:cxn ang="0">
                  <a:pos x="645" y="171"/>
                </a:cxn>
                <a:cxn ang="0">
                  <a:pos x="605" y="6"/>
                </a:cxn>
                <a:cxn ang="0">
                  <a:pos x="674" y="0"/>
                </a:cxn>
                <a:cxn ang="0">
                  <a:pos x="896" y="31"/>
                </a:cxn>
                <a:cxn ang="0">
                  <a:pos x="1131" y="158"/>
                </a:cxn>
                <a:cxn ang="0">
                  <a:pos x="1299" y="362"/>
                </a:cxn>
                <a:cxn ang="0">
                  <a:pos x="1379" y="621"/>
                </a:cxn>
                <a:cxn ang="0">
                  <a:pos x="1351" y="898"/>
                </a:cxn>
                <a:cxn ang="0">
                  <a:pos x="1224" y="1132"/>
                </a:cxn>
                <a:cxn ang="0">
                  <a:pos x="1020" y="1300"/>
                </a:cxn>
                <a:cxn ang="0">
                  <a:pos x="761" y="1381"/>
                </a:cxn>
                <a:cxn ang="0">
                  <a:pos x="486" y="1353"/>
                </a:cxn>
                <a:cxn ang="0">
                  <a:pos x="251" y="1227"/>
                </a:cxn>
                <a:cxn ang="0">
                  <a:pos x="83" y="1023"/>
                </a:cxn>
                <a:cxn ang="0">
                  <a:pos x="4" y="762"/>
                </a:cxn>
                <a:cxn ang="0">
                  <a:pos x="24" y="511"/>
                </a:cxn>
                <a:cxn ang="0">
                  <a:pos x="123" y="298"/>
                </a:cxn>
                <a:cxn ang="0">
                  <a:pos x="286" y="132"/>
                </a:cxn>
                <a:cxn ang="0">
                  <a:pos x="496" y="28"/>
                </a:cxn>
              </a:cxnLst>
              <a:rect l="0" t="0" r="r" b="b"/>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rgbClr val="EFAA00"/>
            </a:solidFill>
            <a:ln w="9525">
              <a:noFill/>
              <a:round/>
              <a:headEnd/>
              <a:tailEnd/>
            </a:ln>
          </p:spPr>
          <p:txBody>
            <a:bodyPr vert="horz" wrap="square" lIns="68580" tIns="34290" rIns="68580" bIns="34290" numCol="1" anchor="t" anchorCtr="0" compatLnSpc="1">
              <a:prstTxWarp prst="textNoShape">
                <a:avLst/>
              </a:prstTxWarp>
            </a:bodyPr>
            <a:lstStyle/>
            <a:p>
              <a:endParaRPr lang="sv-SE" sz="1350"/>
            </a:p>
          </p:txBody>
        </p:sp>
      </p:grpSp>
      <p:sp>
        <p:nvSpPr>
          <p:cNvPr id="19" name="textruta 18"/>
          <p:cNvSpPr txBox="1"/>
          <p:nvPr/>
        </p:nvSpPr>
        <p:spPr>
          <a:xfrm>
            <a:off x="1763688" y="2951784"/>
            <a:ext cx="4030564" cy="1406537"/>
          </a:xfrm>
          <a:prstGeom prst="rect">
            <a:avLst/>
          </a:prstGeom>
          <a:noFill/>
        </p:spPr>
        <p:txBody>
          <a:bodyPr wrap="square" lIns="68576" tIns="34289" rIns="68576" bIns="34289" rtlCol="0">
            <a:spAutoFit/>
          </a:bodyPr>
          <a:lstStyle/>
          <a:p>
            <a:pPr>
              <a:lnSpc>
                <a:spcPct val="150000"/>
              </a:lnSpc>
            </a:pPr>
            <a:r>
              <a:rPr lang="sv-SE" sz="2000" dirty="0">
                <a:solidFill>
                  <a:schemeClr val="tx2"/>
                </a:solidFill>
              </a:rPr>
              <a:t>1 kg </a:t>
            </a:r>
            <a:r>
              <a:rPr lang="sv-SE" sz="2000" b="1" dirty="0">
                <a:solidFill>
                  <a:schemeClr val="tx2"/>
                </a:solidFill>
              </a:rPr>
              <a:t>koldioxid (CO</a:t>
            </a:r>
            <a:r>
              <a:rPr lang="sv-SE" sz="2000" b="1" baseline="-25000" dirty="0">
                <a:solidFill>
                  <a:schemeClr val="tx2"/>
                </a:solidFill>
              </a:rPr>
              <a:t>2</a:t>
            </a:r>
            <a:r>
              <a:rPr lang="sv-SE" sz="2000" b="1" dirty="0">
                <a:solidFill>
                  <a:schemeClr val="tx2"/>
                </a:solidFill>
              </a:rPr>
              <a:t>) = 1 kg</a:t>
            </a:r>
            <a:r>
              <a:rPr lang="sv-SE" sz="2000" dirty="0">
                <a:solidFill>
                  <a:schemeClr val="tx2"/>
                </a:solidFill>
              </a:rPr>
              <a:t> CO</a:t>
            </a:r>
            <a:r>
              <a:rPr lang="sv-SE" sz="2000" baseline="-25000" dirty="0">
                <a:solidFill>
                  <a:schemeClr val="tx2"/>
                </a:solidFill>
              </a:rPr>
              <a:t>2</a:t>
            </a:r>
            <a:r>
              <a:rPr lang="sv-SE" sz="2000" dirty="0">
                <a:solidFill>
                  <a:schemeClr val="tx2"/>
                </a:solidFill>
              </a:rPr>
              <a:t>e</a:t>
            </a:r>
          </a:p>
          <a:p>
            <a:pPr>
              <a:lnSpc>
                <a:spcPct val="150000"/>
              </a:lnSpc>
            </a:pPr>
            <a:r>
              <a:rPr lang="sv-SE" sz="2000" dirty="0">
                <a:solidFill>
                  <a:schemeClr val="tx2"/>
                </a:solidFill>
              </a:rPr>
              <a:t>1 kg</a:t>
            </a:r>
            <a:r>
              <a:rPr lang="sv-SE" sz="2000" b="1" dirty="0">
                <a:solidFill>
                  <a:schemeClr val="tx2"/>
                </a:solidFill>
              </a:rPr>
              <a:t> metan (CH</a:t>
            </a:r>
            <a:r>
              <a:rPr lang="sv-SE" sz="2000" b="1" baseline="-25000" dirty="0">
                <a:solidFill>
                  <a:schemeClr val="tx2"/>
                </a:solidFill>
              </a:rPr>
              <a:t>4</a:t>
            </a:r>
            <a:r>
              <a:rPr lang="sv-SE" sz="2000" b="1" dirty="0">
                <a:solidFill>
                  <a:schemeClr val="tx2"/>
                </a:solidFill>
              </a:rPr>
              <a:t>) = 25 kg</a:t>
            </a:r>
            <a:r>
              <a:rPr lang="sv-SE" sz="2000" dirty="0">
                <a:solidFill>
                  <a:schemeClr val="tx2"/>
                </a:solidFill>
              </a:rPr>
              <a:t> CO</a:t>
            </a:r>
            <a:r>
              <a:rPr lang="sv-SE" sz="2000" baseline="-25000" dirty="0">
                <a:solidFill>
                  <a:schemeClr val="tx2"/>
                </a:solidFill>
              </a:rPr>
              <a:t>2</a:t>
            </a:r>
            <a:r>
              <a:rPr lang="sv-SE" sz="2000" dirty="0">
                <a:solidFill>
                  <a:schemeClr val="tx2"/>
                </a:solidFill>
              </a:rPr>
              <a:t>e</a:t>
            </a:r>
          </a:p>
          <a:p>
            <a:pPr>
              <a:lnSpc>
                <a:spcPct val="150000"/>
              </a:lnSpc>
            </a:pPr>
            <a:r>
              <a:rPr lang="sv-SE" sz="2000" dirty="0">
                <a:solidFill>
                  <a:schemeClr val="tx2"/>
                </a:solidFill>
              </a:rPr>
              <a:t>1 kg </a:t>
            </a:r>
            <a:r>
              <a:rPr lang="sv-SE" sz="2000" b="1" dirty="0">
                <a:solidFill>
                  <a:schemeClr val="tx2"/>
                </a:solidFill>
              </a:rPr>
              <a:t>lustgas (N</a:t>
            </a:r>
            <a:r>
              <a:rPr lang="sv-SE" sz="2000" b="1" baseline="-25000" dirty="0">
                <a:solidFill>
                  <a:schemeClr val="tx2"/>
                </a:solidFill>
              </a:rPr>
              <a:t>2</a:t>
            </a:r>
            <a:r>
              <a:rPr lang="sv-SE" sz="2000" b="1" dirty="0">
                <a:solidFill>
                  <a:schemeClr val="tx2"/>
                </a:solidFill>
              </a:rPr>
              <a:t>O) = 298 kg </a:t>
            </a:r>
            <a:r>
              <a:rPr lang="sv-SE" sz="2000" dirty="0">
                <a:solidFill>
                  <a:schemeClr val="tx2"/>
                </a:solidFill>
              </a:rPr>
              <a:t>CO</a:t>
            </a:r>
            <a:r>
              <a:rPr lang="sv-SE" sz="2000" baseline="-25000" dirty="0">
                <a:solidFill>
                  <a:schemeClr val="tx2"/>
                </a:solidFill>
              </a:rPr>
              <a:t>2</a:t>
            </a:r>
            <a:r>
              <a:rPr lang="sv-SE" sz="2000" dirty="0">
                <a:solidFill>
                  <a:schemeClr val="tx2"/>
                </a:solidFill>
              </a:rPr>
              <a:t>e</a:t>
            </a:r>
          </a:p>
        </p:txBody>
      </p:sp>
      <p:sp>
        <p:nvSpPr>
          <p:cNvPr id="10" name="textruta 9"/>
          <p:cNvSpPr txBox="1"/>
          <p:nvPr/>
        </p:nvSpPr>
        <p:spPr>
          <a:xfrm>
            <a:off x="1331641" y="5178923"/>
            <a:ext cx="5035226" cy="230830"/>
          </a:xfrm>
          <a:prstGeom prst="rect">
            <a:avLst/>
          </a:prstGeom>
          <a:noFill/>
        </p:spPr>
        <p:txBody>
          <a:bodyPr wrap="square" lIns="68576" tIns="34289" rIns="68576" bIns="34289" rtlCol="0">
            <a:spAutoFit/>
          </a:bodyPr>
          <a:lstStyle/>
          <a:p>
            <a:r>
              <a:rPr lang="sv-SE" sz="1050" dirty="0"/>
              <a:t>Referens: IPCCs (FNs klimatpanels) fjärde utvärderingsrapport, 2007</a:t>
            </a:r>
            <a:endParaRPr lang="sv-SE" sz="1275" i="1" dirty="0"/>
          </a:p>
        </p:txBody>
      </p:sp>
      <p:sp>
        <p:nvSpPr>
          <p:cNvPr id="3" name="Rektangel 2"/>
          <p:cNvSpPr/>
          <p:nvPr/>
        </p:nvSpPr>
        <p:spPr>
          <a:xfrm>
            <a:off x="1763687" y="2091263"/>
            <a:ext cx="5536322" cy="1015663"/>
          </a:xfrm>
          <a:prstGeom prst="rect">
            <a:avLst/>
          </a:prstGeom>
        </p:spPr>
        <p:txBody>
          <a:bodyPr wrap="square">
            <a:spAutoFit/>
          </a:bodyPr>
          <a:lstStyle/>
          <a:p>
            <a:r>
              <a:rPr lang="sv-SE" sz="2000" b="1" dirty="0">
                <a:solidFill>
                  <a:schemeClr val="tx2"/>
                </a:solidFill>
              </a:rPr>
              <a:t>Gemensam ”valuta” för växthusgaser, eller </a:t>
            </a:r>
            <a:br>
              <a:rPr lang="sv-SE" sz="2000" b="1" dirty="0">
                <a:solidFill>
                  <a:schemeClr val="tx2"/>
                </a:solidFill>
              </a:rPr>
            </a:br>
            <a:r>
              <a:rPr lang="sv-SE" sz="2000" b="1" dirty="0">
                <a:solidFill>
                  <a:schemeClr val="tx2"/>
                </a:solidFill>
              </a:rPr>
              <a:t>mått på hur effektiva ”glas” växthusgaserna är </a:t>
            </a:r>
          </a:p>
          <a:p>
            <a:r>
              <a:rPr lang="sv-SE" sz="2000" b="1" dirty="0">
                <a:solidFill>
                  <a:schemeClr val="tx2"/>
                </a:solidFill>
              </a:rPr>
              <a:t> </a:t>
            </a:r>
            <a:endParaRPr lang="sv-SE" sz="2000" dirty="0">
              <a:solidFill>
                <a:schemeClr val="tx2"/>
              </a:solidFill>
            </a:endParaRPr>
          </a:p>
        </p:txBody>
      </p:sp>
    </p:spTree>
    <p:extLst>
      <p:ext uri="{BB962C8B-B14F-4D97-AF65-F5344CB8AC3E}">
        <p14:creationId xmlns:p14="http://schemas.microsoft.com/office/powerpoint/2010/main" val="1188246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57B3BF-D20E-0040-9CC0-1B7EFF08FDAF}" type="slidenum">
              <a:rPr lang="sv-SE" smtClean="0"/>
              <a:t>9</a:t>
            </a:fld>
            <a:endParaRPr lang="sv-SE"/>
          </a:p>
        </p:txBody>
      </p:sp>
      <p:pic>
        <p:nvPicPr>
          <p:cNvPr id="5" name="Bildobjekt 2"/>
          <p:cNvPicPr/>
          <p:nvPr/>
        </p:nvPicPr>
        <p:blipFill rotWithShape="1">
          <a:blip r:embed="rId2">
            <a:extLst>
              <a:ext uri="{28A0092B-C50C-407E-A947-70E740481C1C}">
                <a14:useLocalDpi xmlns:a14="http://schemas.microsoft.com/office/drawing/2010/main" val="0"/>
              </a:ext>
            </a:extLst>
          </a:blip>
          <a:srcRect t="8219"/>
          <a:stretch/>
        </p:blipFill>
        <p:spPr bwMode="auto">
          <a:xfrm>
            <a:off x="558800" y="1104900"/>
            <a:ext cx="6893560" cy="4254817"/>
          </a:xfrm>
          <a:prstGeom prst="rect">
            <a:avLst/>
          </a:prstGeom>
          <a:noFill/>
        </p:spPr>
      </p:pic>
      <p:sp>
        <p:nvSpPr>
          <p:cNvPr id="6" name="TextBox 5"/>
          <p:cNvSpPr txBox="1"/>
          <p:nvPr/>
        </p:nvSpPr>
        <p:spPr>
          <a:xfrm>
            <a:off x="1320800" y="177800"/>
            <a:ext cx="6131560" cy="461665"/>
          </a:xfrm>
          <a:prstGeom prst="rect">
            <a:avLst/>
          </a:prstGeom>
          <a:noFill/>
        </p:spPr>
        <p:txBody>
          <a:bodyPr wrap="square" rtlCol="0">
            <a:spAutoFit/>
          </a:bodyPr>
          <a:lstStyle/>
          <a:p>
            <a:r>
              <a:rPr lang="sv-SE" sz="2400" b="1" dirty="0" smtClean="0"/>
              <a:t>Utsläpp enligt Greppa näringens klimatkoll</a:t>
            </a:r>
            <a:endParaRPr lang="sv-SE" sz="2400" b="1" dirty="0"/>
          </a:p>
        </p:txBody>
      </p:sp>
    </p:spTree>
    <p:extLst>
      <p:ext uri="{BB962C8B-B14F-4D97-AF65-F5344CB8AC3E}">
        <p14:creationId xmlns:p14="http://schemas.microsoft.com/office/powerpoint/2010/main" val="391986616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lder-bra-hagar-for-hasten.pptx" id="{24FD5E0C-65E5-4F71-B112-AEC46FED2B1F}" vid="{C83B4A02-E632-43F4-8AB7-A2736CEE30DD}"/>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lder-bra-hagar-for-hasten.pptx" id="{24FD5E0C-65E5-4F71-B112-AEC46FED2B1F}" vid="{C920E646-4C15-49FC-A443-646023ECCFCA}"/>
    </a:ext>
  </a:extLst>
</a:theme>
</file>

<file path=ppt/theme/theme3.xml><?xml version="1.0" encoding="utf-8"?>
<a:theme xmlns:a="http://schemas.openxmlformats.org/drawingml/2006/main" name="1_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bilder-bra-hagar-for-hasten</Template>
  <TotalTime>398</TotalTime>
  <Words>1243</Words>
  <Application>Microsoft Office PowerPoint</Application>
  <PresentationFormat>On-screen Show (4:3)</PresentationFormat>
  <Paragraphs>165</Paragraphs>
  <Slides>16</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ＭＳ Ｐゴシック</vt:lpstr>
      <vt:lpstr>Arial</vt:lpstr>
      <vt:lpstr>Baskerville</vt:lpstr>
      <vt:lpstr>Calibri</vt:lpstr>
      <vt:lpstr>Calibri Light</vt:lpstr>
      <vt:lpstr>Helvetica</vt:lpstr>
      <vt:lpstr>Times New Roman</vt:lpstr>
      <vt:lpstr>Verdana</vt:lpstr>
      <vt:lpstr>Wingdings</vt:lpstr>
      <vt:lpstr>Office-tema</vt:lpstr>
      <vt:lpstr>Anpassad formgivning</vt:lpstr>
      <vt:lpstr>1_Office-tema</vt:lpstr>
      <vt:lpstr>PowerPoint Presentation</vt:lpstr>
      <vt:lpstr>Jordbrukets klimatpåverkan är inte som andras påverkan</vt:lpstr>
      <vt:lpstr>Utsläpp från produktion av olika fodermedel</vt:lpstr>
      <vt:lpstr>Lustgas från mark</vt:lpstr>
      <vt:lpstr>Metan från idisslare</vt:lpstr>
      <vt:lpstr>Metan från djurens fodersmältning</vt:lpstr>
      <vt:lpstr>PowerPoint Presentation</vt:lpstr>
      <vt:lpstr>Koldioxidekvivalenter (CO2e) </vt:lpstr>
      <vt:lpstr>PowerPoint Presentation</vt:lpstr>
      <vt:lpstr>Klimatpåverkan Munkagårdsgymnasiet utan grisar men med 85 kor och cirka 200 hektar</vt:lpstr>
      <vt:lpstr>Hur stora är växthusgasutsläppen från en mjölkgård med 100 mjölkkor?</vt:lpstr>
      <vt:lpstr>Från  Maria Henrikssons doktorsavhandling: Växthusgasutsläpp I Svensk Mjölkproduktion. </vt:lpstr>
      <vt:lpstr>PowerPoint Presentation</vt:lpstr>
      <vt:lpstr>Åtgärdsförslag från Klimatkollen?</vt:lpstr>
      <vt:lpstr>Inkalvningsålder-bra  exempel på klimat och ekonomi </vt:lpstr>
      <vt:lpstr>Sverige har en klimat- och miljösmart produktion!</vt:lpstr>
    </vt:vector>
  </TitlesOfParts>
  <Company>Colloco Grafisk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Carin Clason</dc:creator>
  <cp:lastModifiedBy>Helena Aronsson</cp:lastModifiedBy>
  <cp:revision>8</cp:revision>
  <dcterms:created xsi:type="dcterms:W3CDTF">2019-03-08T08:48:48Z</dcterms:created>
  <dcterms:modified xsi:type="dcterms:W3CDTF">2019-03-10T13:19:29Z</dcterms:modified>
</cp:coreProperties>
</file>