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60" r:id="rId5"/>
    <p:sldId id="257" r:id="rId6"/>
    <p:sldId id="258" r:id="rId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51" autoAdjust="0"/>
  </p:normalViewPr>
  <p:slideViewPr>
    <p:cSldViewPr snapToGrid="0" snapToObjects="1">
      <p:cViewPr varScale="1">
        <p:scale>
          <a:sx n="58" d="100"/>
          <a:sy n="58" d="100"/>
        </p:scale>
        <p:origin x="72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68D7B-0FEE-3D42-BB18-A726FF1F6982}" type="datetimeFigureOut">
              <a:rPr lang="sv-SE" smtClean="0"/>
              <a:t>2018-01-15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12A33-8F61-124B-9879-1DD83E60167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34469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A399B-22D1-B84F-A867-60493D2C8C34}" type="datetimeFigureOut">
              <a:rPr lang="sv-SE" smtClean="0"/>
              <a:t>2018-01-15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2D18C-C638-3342-9A22-C3BF12367D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25553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496938"/>
            <a:ext cx="6400800" cy="14415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7B3BF-D20E-0040-9CC0-1B7EFF08F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026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7B3BF-D20E-0040-9CC0-1B7EFF08F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6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7B3BF-D20E-0040-9CC0-1B7EFF08F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49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7B3BF-D20E-0040-9CC0-1B7EFF08F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70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7B3BF-D20E-0040-9CC0-1B7EFF08F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75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476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7B3BF-D20E-0040-9CC0-1B7EFF08FD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101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209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0DAB0E1-4459-4562-884E-DD49D00EA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412B943C-B323-47F7-AF32-4B9C433C5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4F91985B-3B49-4281-9529-DCA14087C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7BF3-39F0-4E35-B829-AE8EC8C953E6}" type="datetimeFigureOut">
              <a:rPr lang="sv-SE" smtClean="0"/>
              <a:t>2018-01-15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76108B31-8B34-4810-92CC-FC1BF65A3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88997D2B-8EC5-435F-A1EB-E3CC4BC2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FCB2-763A-4B3F-B1AC-3D08951AB4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147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 descr="Goodla_mark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6163"/>
            <a:ext cx="9144000" cy="748999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0" name="Bildobjekt 9" descr="Goodla_devis_rgb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61959"/>
            <a:ext cx="2991514" cy="365125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808600" y="6304864"/>
            <a:ext cx="878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6B57B3BF-D20E-0040-9CC0-1B7EFF08FDA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65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  <p:sldLayoutId id="2147483657" r:id="rId6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Baskerville"/>
          <a:ea typeface="+mn-ea"/>
          <a:cs typeface="Baskervill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Baskerville"/>
          <a:ea typeface="+mn-ea"/>
          <a:cs typeface="Baskervill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Baskerville"/>
          <a:ea typeface="+mn-ea"/>
          <a:cs typeface="Baskervill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Baskerville"/>
          <a:ea typeface="+mn-ea"/>
          <a:cs typeface="Baskervill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Baskerville"/>
          <a:ea typeface="+mn-ea"/>
          <a:cs typeface="Baskervill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Goodla_mar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6163"/>
            <a:ext cx="9144000" cy="748999"/>
          </a:xfrm>
          <a:prstGeom prst="rect">
            <a:avLst/>
          </a:prstGeom>
        </p:spPr>
      </p:pic>
      <p:sp>
        <p:nvSpPr>
          <p:cNvPr id="8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9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0739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Baskerville"/>
          <a:ea typeface="+mn-ea"/>
          <a:cs typeface="Baskervill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Baskerville"/>
          <a:ea typeface="+mn-ea"/>
          <a:cs typeface="Baskervill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Baskerville"/>
          <a:ea typeface="+mn-ea"/>
          <a:cs typeface="Baskervill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Baskerville"/>
          <a:ea typeface="+mn-ea"/>
          <a:cs typeface="Baskervill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Baskerville"/>
          <a:ea typeface="+mn-ea"/>
          <a:cs typeface="Baskervill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ogotyp_goodla_rgb_devis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582" y="1931135"/>
            <a:ext cx="6389820" cy="1947826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xmlns="" id="{EEB69966-104D-4F07-BC67-715612E2B1A8}"/>
              </a:ext>
            </a:extLst>
          </p:cNvPr>
          <p:cNvSpPr txBox="1"/>
          <p:nvPr/>
        </p:nvSpPr>
        <p:spPr>
          <a:xfrm>
            <a:off x="2976880" y="4836160"/>
            <a:ext cx="387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/>
              <a:t>www.slu.se/goodla</a:t>
            </a:r>
          </a:p>
        </p:txBody>
      </p:sp>
    </p:spTree>
    <p:extLst>
      <p:ext uri="{BB962C8B-B14F-4D97-AF65-F5344CB8AC3E}">
        <p14:creationId xmlns:p14="http://schemas.microsoft.com/office/powerpoint/2010/main" val="245140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FF90F91-E2B2-49A3-B1FC-0349D9066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880" y="908432"/>
            <a:ext cx="6858000" cy="362365"/>
          </a:xfrm>
        </p:spPr>
        <p:txBody>
          <a:bodyPr>
            <a:normAutofit fontScale="90000"/>
          </a:bodyPr>
          <a:lstStyle/>
          <a:p>
            <a:r>
              <a:rPr lang="sv-SE" dirty="0"/>
              <a:t>Vanligt dike i förgrunden och tvåstegsdike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xmlns="" id="{2B9762B7-96C5-4D53-89C1-6BD7BA96FBEF}"/>
              </a:ext>
            </a:extLst>
          </p:cNvPr>
          <p:cNvSpPr txBox="1">
            <a:spLocks/>
          </p:cNvSpPr>
          <p:nvPr/>
        </p:nvSpPr>
        <p:spPr>
          <a:xfrm>
            <a:off x="1153160" y="5432192"/>
            <a:ext cx="6858000" cy="517375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900" dirty="0"/>
              <a:t>Bilden hämtad ur Jordbruksverkets rapport: Från ide till fungerande tvåstegsdike – en vägledning. Rapport 16: 15. Foto: </a:t>
            </a:r>
            <a:r>
              <a:rPr lang="sv-SE" sz="4900" dirty="0" err="1"/>
              <a:t>Zivko</a:t>
            </a:r>
            <a:r>
              <a:rPr lang="sv-SE" sz="4900" dirty="0"/>
              <a:t> </a:t>
            </a:r>
            <a:r>
              <a:rPr lang="sv-SE" sz="4900" dirty="0" err="1"/>
              <a:t>Rasic</a:t>
            </a:r>
            <a:r>
              <a:rPr lang="sv-SE" sz="4500" dirty="0"/>
              <a:t>.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xmlns="" id="{7E77DABA-E06A-4934-B534-ACD18733F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463" y="1389822"/>
            <a:ext cx="5889884" cy="392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21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7B3BF-D20E-0040-9CC0-1B7EFF08FDAF}" type="slidenum">
              <a:rPr lang="sv-SE" smtClean="0"/>
              <a:t>3</a:t>
            </a:fld>
            <a:endParaRPr lang="sv-SE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xmlns="" id="{AB780682-CCC5-484C-B693-3CFE52C5A64E}"/>
              </a:ext>
            </a:extLst>
          </p:cNvPr>
          <p:cNvSpPr txBox="1">
            <a:spLocks/>
          </p:cNvSpPr>
          <p:nvPr/>
        </p:nvSpPr>
        <p:spPr>
          <a:xfrm>
            <a:off x="993419" y="731837"/>
            <a:ext cx="6858000" cy="3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Principskiss: vanligt dike och  tvåstegsdike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xmlns="" id="{C257823C-7633-4585-9716-94B98ED0E1A1}"/>
              </a:ext>
            </a:extLst>
          </p:cNvPr>
          <p:cNvSpPr txBox="1">
            <a:spLocks/>
          </p:cNvSpPr>
          <p:nvPr/>
        </p:nvSpPr>
        <p:spPr>
          <a:xfrm>
            <a:off x="1005551" y="5515070"/>
            <a:ext cx="6858000" cy="36236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800" dirty="0"/>
              <a:t>Bilden hämtad ur Jordbruksverkets rapport: Från ide till fungerande tvåstegsdike – en vägledning. Rapport 16: 15.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xmlns="" id="{A9B36476-9310-4D41-9881-E2CAB26E1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0995"/>
            <a:ext cx="9144000" cy="329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7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13678"/>
            <a:ext cx="8229600" cy="1143000"/>
          </a:xfrm>
        </p:spPr>
        <p:txBody>
          <a:bodyPr/>
          <a:lstStyle/>
          <a:p>
            <a:r>
              <a:rPr lang="sv-SE" dirty="0"/>
              <a:t>För- och nackdelar med tvåstegsdiken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7B3BF-D20E-0040-9CC0-1B7EFF08FDAF}" type="slidenum">
              <a:rPr lang="sv-SE" smtClean="0"/>
              <a:t>4</a:t>
            </a:fld>
            <a:endParaRPr lang="sv-SE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xmlns="" id="{43702AA9-0A58-460B-8707-B68782475D8A}"/>
              </a:ext>
            </a:extLst>
          </p:cNvPr>
          <p:cNvSpPr txBox="1">
            <a:spLocks/>
          </p:cNvSpPr>
          <p:nvPr/>
        </p:nvSpPr>
        <p:spPr>
          <a:xfrm>
            <a:off x="670560" y="1524001"/>
            <a:ext cx="8351520" cy="331577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Calibri" panose="020F0502020204030204" pitchFamily="34" charset="0"/>
              <a:buChar char="+"/>
            </a:pPr>
            <a:r>
              <a:rPr lang="sv-SE" sz="2800" dirty="0"/>
              <a:t>Flackare dikesslänter ger stabilare slänter med mindre ras.</a:t>
            </a:r>
          </a:p>
          <a:p>
            <a:pPr marL="457200" indent="-457200" algn="l">
              <a:buFont typeface="Calibri" panose="020F0502020204030204" pitchFamily="34" charset="0"/>
              <a:buChar char="+"/>
            </a:pPr>
            <a:r>
              <a:rPr lang="sv-SE" sz="2800" dirty="0"/>
              <a:t>Större tvärsektion av diket ger lägre hastighet på vattnet vid höga flöden och det minskar slänterosion.</a:t>
            </a:r>
          </a:p>
          <a:p>
            <a:pPr marL="457200" indent="-457200" algn="l">
              <a:buFont typeface="Calibri" panose="020F0502020204030204" pitchFamily="34" charset="0"/>
              <a:buChar char="+"/>
            </a:pPr>
            <a:r>
              <a:rPr lang="sv-SE" sz="2800" dirty="0"/>
              <a:t>Kan ge förbättrad vattenkvalitet om diket är långt.</a:t>
            </a:r>
          </a:p>
          <a:p>
            <a:pPr marL="457200" indent="-457200" algn="l">
              <a:buFont typeface="Calibri" panose="020F0502020204030204" pitchFamily="34" charset="0"/>
              <a:buChar char="+"/>
            </a:pPr>
            <a:r>
              <a:rPr lang="sv-SE" sz="2800" dirty="0"/>
              <a:t>Bra för den biologiska mångfalden i odlingslandskapet.</a:t>
            </a:r>
          </a:p>
          <a:p>
            <a:pPr marL="457200" indent="-457200" algn="l">
              <a:buFont typeface="Calibri" panose="020F0502020204030204" pitchFamily="34" charset="0"/>
              <a:buChar char="+"/>
            </a:pPr>
            <a:r>
              <a:rPr lang="sv-SE" sz="2800" dirty="0"/>
              <a:t>Ökad dikeskapacitet minskar risk för översvämning.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xmlns="" id="{FC779F78-747C-4788-B8B6-E4C88DC3189F}"/>
              </a:ext>
            </a:extLst>
          </p:cNvPr>
          <p:cNvSpPr txBox="1">
            <a:spLocks/>
          </p:cNvSpPr>
          <p:nvPr/>
        </p:nvSpPr>
        <p:spPr>
          <a:xfrm>
            <a:off x="711200" y="4589838"/>
            <a:ext cx="8128000" cy="1202573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Calibri" panose="020F0502020204030204" pitchFamily="34" charset="0"/>
              <a:buChar char="-"/>
            </a:pPr>
            <a:r>
              <a:rPr lang="sv-SE" sz="2800" dirty="0"/>
              <a:t>Det går åt mer mark för att anlägga ett tvåstegsdike.</a:t>
            </a:r>
          </a:p>
          <a:p>
            <a:pPr marL="457200" indent="-457200" algn="l">
              <a:buFont typeface="Calibri" panose="020F0502020204030204" pitchFamily="34" charset="0"/>
              <a:buChar char="-"/>
            </a:pPr>
            <a:r>
              <a:rPr lang="sv-SE" sz="2800" dirty="0"/>
              <a:t>Anläggandet kan kräva en hel del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130898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7B3BF-D20E-0040-9CC0-1B7EFF08FDAF}" type="slidenum">
              <a:rPr lang="sv-SE" smtClean="0"/>
              <a:t>5</a:t>
            </a:fld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2DFCE788-E594-458D-9E9F-1672600F5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19" y="1940759"/>
            <a:ext cx="7157162" cy="2976481"/>
          </a:xfrm>
          <a:prstGeom prst="rect">
            <a:avLst/>
          </a:prstGeom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xmlns="" id="{AB780682-CCC5-484C-B693-3CFE52C5A64E}"/>
              </a:ext>
            </a:extLst>
          </p:cNvPr>
          <p:cNvSpPr txBox="1">
            <a:spLocks/>
          </p:cNvSpPr>
          <p:nvPr/>
        </p:nvSpPr>
        <p:spPr>
          <a:xfrm>
            <a:off x="993419" y="731837"/>
            <a:ext cx="6858000" cy="3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000" dirty="0"/>
              <a:t>Problem med dikesslänter som rasar. Och samma dike när det gjorts om till ett tvåstegsdike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xmlns="" id="{C257823C-7633-4585-9716-94B98ED0E1A1}"/>
              </a:ext>
            </a:extLst>
          </p:cNvPr>
          <p:cNvSpPr txBox="1">
            <a:spLocks/>
          </p:cNvSpPr>
          <p:nvPr/>
        </p:nvSpPr>
        <p:spPr>
          <a:xfrm>
            <a:off x="1005551" y="5152705"/>
            <a:ext cx="6858000" cy="36236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600" dirty="0"/>
              <a:t>Bilden hämtad ur Jordbruksverkets rapport: Från ide till fungerande tvåstegsdike – en vägledning. Rapport 16: 15. Foto. Anuschka Heeb</a:t>
            </a:r>
          </a:p>
        </p:txBody>
      </p:sp>
    </p:spTree>
    <p:extLst>
      <p:ext uri="{BB962C8B-B14F-4D97-AF65-F5344CB8AC3E}">
        <p14:creationId xmlns:p14="http://schemas.microsoft.com/office/powerpoint/2010/main" val="3625435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175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Baskerville</vt:lpstr>
      <vt:lpstr>Calibri</vt:lpstr>
      <vt:lpstr>Office-tema</vt:lpstr>
      <vt:lpstr>Anpassad formgivning</vt:lpstr>
      <vt:lpstr>PowerPoint Presentation</vt:lpstr>
      <vt:lpstr>Vanligt dike i förgrunden och tvåstegsdike</vt:lpstr>
      <vt:lpstr>PowerPoint Presentation</vt:lpstr>
      <vt:lpstr>För- och nackdelar med tvåstegsdiken</vt:lpstr>
      <vt:lpstr>PowerPoint Presentation</vt:lpstr>
    </vt:vector>
  </TitlesOfParts>
  <Company>Colloco Grafisk Form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Lena Granell</dc:creator>
  <cp:lastModifiedBy>Helena Aronsson</cp:lastModifiedBy>
  <cp:revision>12</cp:revision>
  <dcterms:created xsi:type="dcterms:W3CDTF">2017-12-18T08:42:58Z</dcterms:created>
  <dcterms:modified xsi:type="dcterms:W3CDTF">2018-01-15T06:29:02Z</dcterms:modified>
</cp:coreProperties>
</file>