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8" r:id="rId2"/>
  </p:sldMasterIdLst>
  <p:notesMasterIdLst>
    <p:notesMasterId r:id="rId9"/>
  </p:notesMasterIdLst>
  <p:handoutMasterIdLst>
    <p:handoutMasterId r:id="rId10"/>
  </p:handoutMasterIdLst>
  <p:sldIdLst>
    <p:sldId id="256" r:id="rId3"/>
    <p:sldId id="259" r:id="rId4"/>
    <p:sldId id="260" r:id="rId5"/>
    <p:sldId id="261" r:id="rId6"/>
    <p:sldId id="262" r:id="rId7"/>
    <p:sldId id="263" r:id="rId8"/>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651" autoAdjust="0"/>
  </p:normalViewPr>
  <p:slideViewPr>
    <p:cSldViewPr snapToGrid="0" snapToObjects="1">
      <p:cViewPr varScale="1">
        <p:scale>
          <a:sx n="63" d="100"/>
          <a:sy n="63" d="100"/>
        </p:scale>
        <p:origin x="138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C68D7B-0FEE-3D42-BB18-A726FF1F6982}" type="datetimeFigureOut">
              <a:rPr lang="sv-SE" smtClean="0"/>
              <a:t>2018-01-14</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B12A33-8F61-124B-9879-1DD83E60167C}" type="slidenum">
              <a:rPr lang="sv-SE" smtClean="0"/>
              <a:t>‹#›</a:t>
            </a:fld>
            <a:endParaRPr lang="sv-SE"/>
          </a:p>
        </p:txBody>
      </p:sp>
    </p:spTree>
    <p:extLst>
      <p:ext uri="{BB962C8B-B14F-4D97-AF65-F5344CB8AC3E}">
        <p14:creationId xmlns:p14="http://schemas.microsoft.com/office/powerpoint/2010/main" val="14134469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3A399B-22D1-B84F-A867-60493D2C8C34}" type="datetimeFigureOut">
              <a:rPr lang="sv-SE" smtClean="0"/>
              <a:t>2018-01-14</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22D18C-C638-3342-9A22-C3BF12367D59}" type="slidenum">
              <a:rPr lang="sv-SE" smtClean="0"/>
              <a:t>‹#›</a:t>
            </a:fld>
            <a:endParaRPr lang="sv-SE"/>
          </a:p>
        </p:txBody>
      </p:sp>
    </p:spTree>
    <p:extLst>
      <p:ext uri="{BB962C8B-B14F-4D97-AF65-F5344CB8AC3E}">
        <p14:creationId xmlns:p14="http://schemas.microsoft.com/office/powerpoint/2010/main" val="5425553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660400"/>
            <a:ext cx="7772400" cy="1470025"/>
          </a:xfrm>
        </p:spPr>
        <p:txBody>
          <a:bodyPr/>
          <a:lstStyle/>
          <a:p>
            <a:r>
              <a:rPr lang="sv-SE" dirty="0"/>
              <a:t>Klicka här för att ändra format</a:t>
            </a:r>
          </a:p>
        </p:txBody>
      </p:sp>
      <p:sp>
        <p:nvSpPr>
          <p:cNvPr id="3" name="Underrubrik 2"/>
          <p:cNvSpPr>
            <a:spLocks noGrp="1"/>
          </p:cNvSpPr>
          <p:nvPr>
            <p:ph type="subTitle" idx="1"/>
          </p:nvPr>
        </p:nvSpPr>
        <p:spPr>
          <a:xfrm>
            <a:off x="1371600" y="2496938"/>
            <a:ext cx="6400800" cy="144153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p:txBody>
      </p:sp>
      <p:sp>
        <p:nvSpPr>
          <p:cNvPr id="6" name="Platshållare för bildnummer 5"/>
          <p:cNvSpPr>
            <a:spLocks noGrp="1"/>
          </p:cNvSpPr>
          <p:nvPr>
            <p:ph type="sldNum" sz="quarter" idx="12"/>
          </p:nvPr>
        </p:nvSpPr>
        <p:spPr/>
        <p:txBody>
          <a:bodyPr/>
          <a:lstStyle/>
          <a:p>
            <a:fld id="{6B57B3BF-D20E-0040-9CC0-1B7EFF08FDAF}" type="slidenum">
              <a:rPr lang="sv-SE" smtClean="0"/>
              <a:t>‹#›</a:t>
            </a:fld>
            <a:endParaRPr lang="sv-SE"/>
          </a:p>
        </p:txBody>
      </p:sp>
    </p:spTree>
    <p:extLst>
      <p:ext uri="{BB962C8B-B14F-4D97-AF65-F5344CB8AC3E}">
        <p14:creationId xmlns:p14="http://schemas.microsoft.com/office/powerpoint/2010/main" val="2940265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6B57B3BF-D20E-0040-9CC0-1B7EFF08FDAF}" type="slidenum">
              <a:rPr lang="sv-SE" smtClean="0"/>
              <a:t>‹#›</a:t>
            </a:fld>
            <a:endParaRPr lang="sv-SE"/>
          </a:p>
        </p:txBody>
      </p:sp>
    </p:spTree>
    <p:extLst>
      <p:ext uri="{BB962C8B-B14F-4D97-AF65-F5344CB8AC3E}">
        <p14:creationId xmlns:p14="http://schemas.microsoft.com/office/powerpoint/2010/main" val="2037648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5" name="Platshållare för bildnummer 4"/>
          <p:cNvSpPr>
            <a:spLocks noGrp="1"/>
          </p:cNvSpPr>
          <p:nvPr>
            <p:ph type="sldNum" sz="quarter" idx="12"/>
          </p:nvPr>
        </p:nvSpPr>
        <p:spPr/>
        <p:txBody>
          <a:bodyPr/>
          <a:lstStyle/>
          <a:p>
            <a:fld id="{6B57B3BF-D20E-0040-9CC0-1B7EFF08FDAF}" type="slidenum">
              <a:rPr lang="sv-SE" smtClean="0"/>
              <a:t>‹#›</a:t>
            </a:fld>
            <a:endParaRPr lang="sv-SE"/>
          </a:p>
        </p:txBody>
      </p:sp>
    </p:spTree>
    <p:extLst>
      <p:ext uri="{BB962C8B-B14F-4D97-AF65-F5344CB8AC3E}">
        <p14:creationId xmlns:p14="http://schemas.microsoft.com/office/powerpoint/2010/main" val="360497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6B57B3BF-D20E-0040-9CC0-1B7EFF08FDAF}" type="slidenum">
              <a:rPr lang="sv-SE" smtClean="0"/>
              <a:t>‹#›</a:t>
            </a:fld>
            <a:endParaRPr lang="sv-SE"/>
          </a:p>
        </p:txBody>
      </p:sp>
    </p:spTree>
    <p:extLst>
      <p:ext uri="{BB962C8B-B14F-4D97-AF65-F5344CB8AC3E}">
        <p14:creationId xmlns:p14="http://schemas.microsoft.com/office/powerpoint/2010/main" val="333700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Platshållare för bildnummer 6"/>
          <p:cNvSpPr>
            <a:spLocks noGrp="1"/>
          </p:cNvSpPr>
          <p:nvPr>
            <p:ph type="sldNum" sz="quarter" idx="12"/>
          </p:nvPr>
        </p:nvSpPr>
        <p:spPr/>
        <p:txBody>
          <a:bodyPr/>
          <a:lstStyle/>
          <a:p>
            <a:fld id="{6B57B3BF-D20E-0040-9CC0-1B7EFF08FDAF}" type="slidenum">
              <a:rPr lang="sv-SE" smtClean="0"/>
              <a:t>‹#›</a:t>
            </a:fld>
            <a:endParaRPr lang="sv-SE"/>
          </a:p>
        </p:txBody>
      </p:sp>
    </p:spTree>
    <p:extLst>
      <p:ext uri="{BB962C8B-B14F-4D97-AF65-F5344CB8AC3E}">
        <p14:creationId xmlns:p14="http://schemas.microsoft.com/office/powerpoint/2010/main" val="359275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6476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a:t>Klicka här för att ändra format på bakgrundstexten</a:t>
            </a:r>
          </a:p>
        </p:txBody>
      </p:sp>
      <p:sp>
        <p:nvSpPr>
          <p:cNvPr id="7" name="Platshållare för bildnummer 6"/>
          <p:cNvSpPr>
            <a:spLocks noGrp="1"/>
          </p:cNvSpPr>
          <p:nvPr>
            <p:ph type="sldNum" sz="quarter" idx="12"/>
          </p:nvPr>
        </p:nvSpPr>
        <p:spPr/>
        <p:txBody>
          <a:bodyPr/>
          <a:lstStyle/>
          <a:p>
            <a:fld id="{6B57B3BF-D20E-0040-9CC0-1B7EFF08FDAF}" type="slidenum">
              <a:rPr lang="sv-SE" smtClean="0"/>
              <a:t>‹#›</a:t>
            </a:fld>
            <a:endParaRPr lang="sv-SE"/>
          </a:p>
        </p:txBody>
      </p:sp>
    </p:spTree>
    <p:extLst>
      <p:ext uri="{BB962C8B-B14F-4D97-AF65-F5344CB8AC3E}">
        <p14:creationId xmlns:p14="http://schemas.microsoft.com/office/powerpoint/2010/main" val="309101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2097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Bildobjekt 13" descr="Goodla_mark.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0" y="6126163"/>
            <a:ext cx="9144000" cy="748999"/>
          </a:xfrm>
          <a:prstGeom prst="rect">
            <a:avLst/>
          </a:prstGeom>
        </p:spPr>
      </p:pic>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Goodla_devis_rgb.p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57200" y="6261959"/>
            <a:ext cx="2991514" cy="365125"/>
          </a:xfrm>
          <a:prstGeom prst="rect">
            <a:avLst/>
          </a:prstGeom>
        </p:spPr>
      </p:pic>
      <p:sp>
        <p:nvSpPr>
          <p:cNvPr id="6" name="Platshållare för bildnummer 5"/>
          <p:cNvSpPr>
            <a:spLocks noGrp="1"/>
          </p:cNvSpPr>
          <p:nvPr>
            <p:ph type="sldNum" sz="quarter" idx="4"/>
          </p:nvPr>
        </p:nvSpPr>
        <p:spPr>
          <a:xfrm>
            <a:off x="7808600" y="6304864"/>
            <a:ext cx="878199" cy="365125"/>
          </a:xfrm>
          <a:prstGeom prst="rect">
            <a:avLst/>
          </a:prstGeom>
        </p:spPr>
        <p:txBody>
          <a:bodyPr vert="horz" lIns="91440" tIns="45720" rIns="91440" bIns="45720" rtlCol="0" anchor="ctr"/>
          <a:lstStyle>
            <a:lvl1pPr algn="r">
              <a:defRPr sz="1200" b="1">
                <a:solidFill>
                  <a:schemeClr val="tx1"/>
                </a:solidFill>
              </a:defRPr>
            </a:lvl1pPr>
          </a:lstStyle>
          <a:p>
            <a:fld id="{6B57B3BF-D20E-0040-9CC0-1B7EFF08FDAF}" type="slidenum">
              <a:rPr lang="sv-SE" smtClean="0"/>
              <a:pPr/>
              <a:t>‹#›</a:t>
            </a:fld>
            <a:endParaRPr lang="sv-SE" dirty="0"/>
          </a:p>
        </p:txBody>
      </p:sp>
    </p:spTree>
    <p:extLst>
      <p:ext uri="{BB962C8B-B14F-4D97-AF65-F5344CB8AC3E}">
        <p14:creationId xmlns:p14="http://schemas.microsoft.com/office/powerpoint/2010/main" val="413659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Lst>
  <p:hf hdr="0" ftr="0" dt="0"/>
  <p:txStyles>
    <p:titleStyle>
      <a:lvl1pPr algn="ctr" defTabSz="4572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Baskerville"/>
          <a:ea typeface="+mn-ea"/>
          <a:cs typeface="Baskerville"/>
        </a:defRPr>
      </a:lvl1pPr>
      <a:lvl2pPr marL="742950" indent="-285750" algn="l" defTabSz="457200" rtl="0" eaLnBrk="1" latinLnBrk="0" hangingPunct="1">
        <a:spcBef>
          <a:spcPct val="20000"/>
        </a:spcBef>
        <a:buFont typeface="Arial"/>
        <a:buChar char="–"/>
        <a:defRPr sz="2800" b="0" i="0" kern="1200">
          <a:solidFill>
            <a:schemeClr val="tx1"/>
          </a:solidFill>
          <a:latin typeface="Baskerville"/>
          <a:ea typeface="+mn-ea"/>
          <a:cs typeface="Baskerville"/>
        </a:defRPr>
      </a:lvl2pPr>
      <a:lvl3pPr marL="1143000" indent="-228600" algn="l" defTabSz="457200" rtl="0" eaLnBrk="1" latinLnBrk="0" hangingPunct="1">
        <a:spcBef>
          <a:spcPct val="20000"/>
        </a:spcBef>
        <a:buFont typeface="Arial"/>
        <a:buChar char="•"/>
        <a:defRPr sz="2400" b="0" i="0" kern="1200">
          <a:solidFill>
            <a:schemeClr val="tx1"/>
          </a:solidFill>
          <a:latin typeface="Baskerville"/>
          <a:ea typeface="+mn-ea"/>
          <a:cs typeface="Baskerville"/>
        </a:defRPr>
      </a:lvl3pPr>
      <a:lvl4pPr marL="1600200" indent="-228600" algn="l" defTabSz="457200" rtl="0" eaLnBrk="1" latinLnBrk="0" hangingPunct="1">
        <a:spcBef>
          <a:spcPct val="20000"/>
        </a:spcBef>
        <a:buFont typeface="Arial"/>
        <a:buChar char="–"/>
        <a:defRPr sz="2000" b="0" i="0" kern="1200">
          <a:solidFill>
            <a:schemeClr val="tx1"/>
          </a:solidFill>
          <a:latin typeface="Baskerville"/>
          <a:ea typeface="+mn-ea"/>
          <a:cs typeface="Baskerville"/>
        </a:defRPr>
      </a:lvl4pPr>
      <a:lvl5pPr marL="2057400" indent="-228600" algn="l" defTabSz="457200" rtl="0" eaLnBrk="1" latinLnBrk="0" hangingPunct="1">
        <a:spcBef>
          <a:spcPct val="20000"/>
        </a:spcBef>
        <a:buFont typeface="Arial"/>
        <a:buChar char="»"/>
        <a:defRPr sz="2000" b="0" i="0" kern="1200">
          <a:solidFill>
            <a:schemeClr val="tx1"/>
          </a:solidFill>
          <a:latin typeface="Baskerville"/>
          <a:ea typeface="+mn-ea"/>
          <a:cs typeface="Baskervill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descr="Goodla_mark.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126163"/>
            <a:ext cx="9144000" cy="748999"/>
          </a:xfrm>
          <a:prstGeom prst="rect">
            <a:avLst/>
          </a:prstGeom>
        </p:spPr>
      </p:pic>
      <p:sp>
        <p:nvSpPr>
          <p:cNvPr id="8"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dirty="0"/>
              <a:t>Klicka här för att ändra format</a:t>
            </a:r>
          </a:p>
        </p:txBody>
      </p:sp>
      <p:sp>
        <p:nvSpPr>
          <p:cNvPr id="9"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607399699"/>
      </p:ext>
    </p:extLst>
  </p:cSld>
  <p:clrMap bg1="lt1" tx1="dk1" bg2="lt2" tx2="dk2" accent1="accent1" accent2="accent2" accent3="accent3" accent4="accent4" accent5="accent5" accent6="accent6" hlink="hlink" folHlink="folHlink"/>
  <p:sldLayoutIdLst>
    <p:sldLayoutId id="2147483660" r:id="rId1"/>
  </p:sldLayoutIdLst>
  <p:txStyles>
    <p:titleStyle>
      <a:lvl1pPr algn="ctr" defTabSz="4572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Baskerville"/>
          <a:ea typeface="+mn-ea"/>
          <a:cs typeface="Baskerville"/>
        </a:defRPr>
      </a:lvl1pPr>
      <a:lvl2pPr marL="742950" indent="-285750" algn="l" defTabSz="457200" rtl="0" eaLnBrk="1" latinLnBrk="0" hangingPunct="1">
        <a:spcBef>
          <a:spcPct val="20000"/>
        </a:spcBef>
        <a:buFont typeface="Arial"/>
        <a:buChar char="–"/>
        <a:defRPr sz="2800" b="0" i="0" kern="1200">
          <a:solidFill>
            <a:schemeClr val="tx1"/>
          </a:solidFill>
          <a:latin typeface="Baskerville"/>
          <a:ea typeface="+mn-ea"/>
          <a:cs typeface="Baskerville"/>
        </a:defRPr>
      </a:lvl2pPr>
      <a:lvl3pPr marL="1143000" indent="-228600" algn="l" defTabSz="457200" rtl="0" eaLnBrk="1" latinLnBrk="0" hangingPunct="1">
        <a:spcBef>
          <a:spcPct val="20000"/>
        </a:spcBef>
        <a:buFont typeface="Arial"/>
        <a:buChar char="•"/>
        <a:defRPr sz="2400" b="0" i="0" kern="1200">
          <a:solidFill>
            <a:schemeClr val="tx1"/>
          </a:solidFill>
          <a:latin typeface="Baskerville"/>
          <a:ea typeface="+mn-ea"/>
          <a:cs typeface="Baskerville"/>
        </a:defRPr>
      </a:lvl3pPr>
      <a:lvl4pPr marL="1600200" indent="-228600" algn="l" defTabSz="457200" rtl="0" eaLnBrk="1" latinLnBrk="0" hangingPunct="1">
        <a:spcBef>
          <a:spcPct val="20000"/>
        </a:spcBef>
        <a:buFont typeface="Arial"/>
        <a:buChar char="–"/>
        <a:defRPr sz="2000" b="0" i="0" kern="1200">
          <a:solidFill>
            <a:schemeClr val="tx1"/>
          </a:solidFill>
          <a:latin typeface="Baskerville"/>
          <a:ea typeface="+mn-ea"/>
          <a:cs typeface="Baskerville"/>
        </a:defRPr>
      </a:lvl4pPr>
      <a:lvl5pPr marL="2057400" indent="-228600" algn="l" defTabSz="457200" rtl="0" eaLnBrk="1" latinLnBrk="0" hangingPunct="1">
        <a:spcBef>
          <a:spcPct val="20000"/>
        </a:spcBef>
        <a:buFont typeface="Arial"/>
        <a:buChar char="»"/>
        <a:defRPr sz="2000" b="0" i="0" kern="1200">
          <a:solidFill>
            <a:schemeClr val="tx1"/>
          </a:solidFill>
          <a:latin typeface="Baskerville"/>
          <a:ea typeface="+mn-ea"/>
          <a:cs typeface="Baskervill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t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4.x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Logotyp_goodla_rgb_devis.t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6582" y="1931135"/>
            <a:ext cx="6389820" cy="1947826"/>
          </a:xfrm>
          <a:prstGeom prst="rect">
            <a:avLst/>
          </a:prstGeom>
        </p:spPr>
      </p:pic>
      <p:sp>
        <p:nvSpPr>
          <p:cNvPr id="3" name="textruta 2">
            <a:extLst>
              <a:ext uri="{FF2B5EF4-FFF2-40B4-BE49-F238E27FC236}">
                <a16:creationId xmlns:a16="http://schemas.microsoft.com/office/drawing/2014/main" id="{21481F5A-BA0C-43A3-AEE4-E8EAF6F9F5BF}"/>
              </a:ext>
            </a:extLst>
          </p:cNvPr>
          <p:cNvSpPr txBox="1"/>
          <p:nvPr/>
        </p:nvSpPr>
        <p:spPr>
          <a:xfrm>
            <a:off x="2976880" y="4836160"/>
            <a:ext cx="3870960" cy="584775"/>
          </a:xfrm>
          <a:prstGeom prst="rect">
            <a:avLst/>
          </a:prstGeom>
          <a:noFill/>
        </p:spPr>
        <p:txBody>
          <a:bodyPr wrap="square" rtlCol="0">
            <a:spAutoFit/>
          </a:bodyPr>
          <a:lstStyle/>
          <a:p>
            <a:r>
              <a:rPr lang="sv-SE" sz="3200" dirty="0"/>
              <a:t>www.slu.se/goodla</a:t>
            </a:r>
          </a:p>
        </p:txBody>
      </p:sp>
    </p:spTree>
    <p:extLst>
      <p:ext uri="{BB962C8B-B14F-4D97-AF65-F5344CB8AC3E}">
        <p14:creationId xmlns:p14="http://schemas.microsoft.com/office/powerpoint/2010/main" val="2451409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346" name="Picture 2" descr="kävlingeå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475" y="1202373"/>
            <a:ext cx="81470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5347" name="Text Box 3"/>
          <p:cNvSpPr txBox="1">
            <a:spLocks noChangeArrowheads="1"/>
          </p:cNvSpPr>
          <p:nvPr/>
        </p:nvSpPr>
        <p:spPr bwMode="auto">
          <a:xfrm>
            <a:off x="468313" y="188913"/>
            <a:ext cx="8352159" cy="914400"/>
          </a:xfrm>
          <a:prstGeom prst="rect">
            <a:avLst/>
          </a:prstGeom>
          <a:noFill/>
          <a:ln>
            <a:noFill/>
          </a:ln>
          <a:effectLst/>
          <a:extLst/>
        </p:spPr>
        <p:txBody>
          <a:bodyPr wrap="square">
            <a:spAutoFit/>
          </a:bodyPr>
          <a:lstStyle/>
          <a:p>
            <a:pPr algn="ctr">
              <a:spcBef>
                <a:spcPct val="50000"/>
              </a:spcBef>
            </a:pPr>
            <a:r>
              <a:rPr lang="sv-SE" sz="2700" dirty="0" err="1">
                <a:latin typeface="Arial" panose="020B0604020202020204" pitchFamily="34" charset="0"/>
                <a:cs typeface="Arial" panose="020B0604020202020204" pitchFamily="34" charset="0"/>
              </a:rPr>
              <a:t>Kävlingeån</a:t>
            </a:r>
            <a:r>
              <a:rPr lang="sv-SE" sz="2700" dirty="0">
                <a:latin typeface="Arial" panose="020B0604020202020204" pitchFamily="34" charset="0"/>
                <a:cs typeface="Arial" panose="020B0604020202020204" pitchFamily="34" charset="0"/>
              </a:rPr>
              <a:t> i Skåne1812-1820 i jämförelse</a:t>
            </a:r>
          </a:p>
          <a:p>
            <a:pPr algn="ctr"/>
            <a:r>
              <a:rPr lang="sv-SE" sz="2700" dirty="0">
                <a:latin typeface="Arial" panose="020B0604020202020204" pitchFamily="34" charset="0"/>
                <a:cs typeface="Arial" panose="020B0604020202020204" pitchFamily="34" charset="0"/>
              </a:rPr>
              <a:t> med 1950 - 1953</a:t>
            </a:r>
            <a:endParaRPr lang="en-US" sz="2700" dirty="0">
              <a:latin typeface="Arial" panose="020B0604020202020204" pitchFamily="34" charset="0"/>
              <a:cs typeface="Arial" panose="020B0604020202020204" pitchFamily="34" charset="0"/>
            </a:endParaRPr>
          </a:p>
        </p:txBody>
      </p:sp>
      <p:sp>
        <p:nvSpPr>
          <p:cNvPr id="185348" name="Text Box 4"/>
          <p:cNvSpPr txBox="1">
            <a:spLocks noChangeArrowheads="1"/>
          </p:cNvSpPr>
          <p:nvPr/>
        </p:nvSpPr>
        <p:spPr bwMode="auto">
          <a:xfrm>
            <a:off x="1727993" y="5655627"/>
            <a:ext cx="56880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sv-SE" sz="1600" dirty="0">
                <a:latin typeface="Arial" charset="0"/>
              </a:rPr>
              <a:t>Källa: Skånska rekognoseringskartan 1812-1815. </a:t>
            </a:r>
          </a:p>
        </p:txBody>
      </p:sp>
    </p:spTree>
    <p:extLst>
      <p:ext uri="{BB962C8B-B14F-4D97-AF65-F5344CB8AC3E}">
        <p14:creationId xmlns:p14="http://schemas.microsoft.com/office/powerpoint/2010/main" val="753408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Text Box 3"/>
          <p:cNvSpPr txBox="1">
            <a:spLocks noChangeArrowheads="1"/>
          </p:cNvSpPr>
          <p:nvPr/>
        </p:nvSpPr>
        <p:spPr bwMode="auto">
          <a:xfrm>
            <a:off x="468313" y="188913"/>
            <a:ext cx="8352159" cy="507831"/>
          </a:xfrm>
          <a:prstGeom prst="rect">
            <a:avLst/>
          </a:prstGeom>
          <a:noFill/>
          <a:ln>
            <a:noFill/>
          </a:ln>
          <a:effectLst/>
          <a:extLst/>
        </p:spPr>
        <p:txBody>
          <a:bodyPr wrap="square">
            <a:spAutoFit/>
          </a:bodyPr>
          <a:lstStyle/>
          <a:p>
            <a:pPr algn="ctr">
              <a:spcBef>
                <a:spcPct val="50000"/>
              </a:spcBef>
            </a:pPr>
            <a:r>
              <a:rPr lang="sv-SE" sz="2700" dirty="0">
                <a:latin typeface="Arial" panose="020B0604020202020204" pitchFamily="34" charset="0"/>
                <a:cs typeface="Arial" panose="020B0604020202020204" pitchFamily="34" charset="0"/>
              </a:rPr>
              <a:t>Nyanlagd våtmark på gård i Skaraborg.</a:t>
            </a:r>
          </a:p>
        </p:txBody>
      </p:sp>
      <p:sp>
        <p:nvSpPr>
          <p:cNvPr id="185348" name="Text Box 4"/>
          <p:cNvSpPr txBox="1">
            <a:spLocks noChangeArrowheads="1"/>
          </p:cNvSpPr>
          <p:nvPr/>
        </p:nvSpPr>
        <p:spPr bwMode="auto">
          <a:xfrm>
            <a:off x="1692274" y="5130710"/>
            <a:ext cx="56880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sv-SE" sz="1600" dirty="0">
                <a:latin typeface="Arial" charset="0"/>
              </a:rPr>
              <a:t>Källa: Bild från Greppa Näringen. Foto: Erik Karlsson </a:t>
            </a:r>
          </a:p>
        </p:txBody>
      </p:sp>
      <p:pic>
        <p:nvPicPr>
          <p:cNvPr id="3" name="Bildobjekt 2">
            <a:extLst>
              <a:ext uri="{FF2B5EF4-FFF2-40B4-BE49-F238E27FC236}">
                <a16:creationId xmlns:a16="http://schemas.microsoft.com/office/drawing/2014/main" id="{522F516C-2310-47D8-A23C-8FF7CD33CC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044" y="1154832"/>
            <a:ext cx="8354428" cy="3314153"/>
          </a:xfrm>
          <a:prstGeom prst="rect">
            <a:avLst/>
          </a:prstGeom>
        </p:spPr>
      </p:pic>
    </p:spTree>
    <p:extLst>
      <p:ext uri="{BB962C8B-B14F-4D97-AF65-F5344CB8AC3E}">
        <p14:creationId xmlns:p14="http://schemas.microsoft.com/office/powerpoint/2010/main" val="1070885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Text Box 3"/>
          <p:cNvSpPr txBox="1">
            <a:spLocks noChangeArrowheads="1"/>
          </p:cNvSpPr>
          <p:nvPr/>
        </p:nvSpPr>
        <p:spPr bwMode="auto">
          <a:xfrm>
            <a:off x="468313" y="188913"/>
            <a:ext cx="8352159" cy="1700466"/>
          </a:xfrm>
          <a:prstGeom prst="rect">
            <a:avLst/>
          </a:prstGeom>
          <a:noFill/>
          <a:ln>
            <a:noFill/>
          </a:ln>
          <a:effectLst/>
          <a:extLst/>
        </p:spPr>
        <p:txBody>
          <a:bodyPr wrap="square">
            <a:spAutoFit/>
          </a:bodyPr>
          <a:lstStyle/>
          <a:p>
            <a:pPr algn="ctr">
              <a:spcBef>
                <a:spcPct val="50000"/>
              </a:spcBef>
            </a:pPr>
            <a:r>
              <a:rPr lang="sv-SE" sz="3200" b="1" dirty="0"/>
              <a:t>Pressmeddelande: ”Anlagda våtmarker räddar utrotningshotade grodor och fåglar”</a:t>
            </a:r>
          </a:p>
          <a:p>
            <a:pPr algn="ctr">
              <a:spcBef>
                <a:spcPct val="50000"/>
              </a:spcBef>
            </a:pPr>
            <a:endParaRPr lang="sv-SE" sz="2700" dirty="0">
              <a:latin typeface="Arial" panose="020B0604020202020204" pitchFamily="34" charset="0"/>
              <a:cs typeface="Arial" panose="020B0604020202020204" pitchFamily="34" charset="0"/>
            </a:endParaRPr>
          </a:p>
        </p:txBody>
      </p:sp>
      <p:sp>
        <p:nvSpPr>
          <p:cNvPr id="185348" name="Text Box 4"/>
          <p:cNvSpPr txBox="1">
            <a:spLocks noChangeArrowheads="1"/>
          </p:cNvSpPr>
          <p:nvPr/>
        </p:nvSpPr>
        <p:spPr bwMode="auto">
          <a:xfrm>
            <a:off x="1324478" y="5498382"/>
            <a:ext cx="69172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50000"/>
              </a:spcBef>
            </a:pPr>
            <a:r>
              <a:rPr lang="sv-SE" sz="1600" dirty="0">
                <a:latin typeface="Arial" charset="0"/>
              </a:rPr>
              <a:t>Källa: Urklipp ur pressmeddelande från högskolan i Halmstad år 2014.</a:t>
            </a:r>
          </a:p>
        </p:txBody>
      </p:sp>
      <p:sp>
        <p:nvSpPr>
          <p:cNvPr id="2" name="Rektangel 1">
            <a:extLst>
              <a:ext uri="{FF2B5EF4-FFF2-40B4-BE49-F238E27FC236}">
                <a16:creationId xmlns:a16="http://schemas.microsoft.com/office/drawing/2014/main" id="{35055E6A-D3ED-4982-B1AB-020797D15D85}"/>
              </a:ext>
            </a:extLst>
          </p:cNvPr>
          <p:cNvSpPr/>
          <p:nvPr/>
        </p:nvSpPr>
        <p:spPr>
          <a:xfrm>
            <a:off x="2250472" y="1598022"/>
            <a:ext cx="4787840" cy="3416320"/>
          </a:xfrm>
          <a:prstGeom prst="rect">
            <a:avLst/>
          </a:prstGeom>
        </p:spPr>
        <p:txBody>
          <a:bodyPr wrap="square">
            <a:spAutoFit/>
          </a:bodyPr>
          <a:lstStyle/>
          <a:p>
            <a:r>
              <a:rPr lang="sv-SE" dirty="0"/>
              <a:t>En studie visar att våtmarkerna bidragit till att rädda flera </a:t>
            </a:r>
            <a:r>
              <a:rPr lang="sv-SE" dirty="0" err="1"/>
              <a:t>grod</a:t>
            </a:r>
            <a:r>
              <a:rPr lang="sv-SE" dirty="0"/>
              <a:t>- och fågelarter från så kallad rödlistning.</a:t>
            </a:r>
          </a:p>
          <a:p>
            <a:r>
              <a:rPr lang="sv-SE" dirty="0"/>
              <a:t>Rödlistan redovisar vilka arter som riskerar att dö ut i Sverige. Vid den senaste uppdateringen kunde fem av de nio rödlistade fågelarter som häckar i våtmarker tas bort från listan.</a:t>
            </a:r>
          </a:p>
          <a:p>
            <a:endParaRPr lang="sv-SE" dirty="0"/>
          </a:p>
          <a:p>
            <a:r>
              <a:rPr lang="sv-SE" dirty="0"/>
              <a:t>Ytterligare en fågelart flyttades till en lägre hotkategori. När det gäller groddjur har fyra arter tagits bort från listan, bland annat lövgrodan, och två arter har flyttats till en lägre hotkategori. </a:t>
            </a:r>
          </a:p>
        </p:txBody>
      </p:sp>
    </p:spTree>
    <p:extLst>
      <p:ext uri="{BB962C8B-B14F-4D97-AF65-F5344CB8AC3E}">
        <p14:creationId xmlns:p14="http://schemas.microsoft.com/office/powerpoint/2010/main" val="389235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8" name="Text Box 4"/>
          <p:cNvSpPr txBox="1">
            <a:spLocks noChangeArrowheads="1"/>
          </p:cNvSpPr>
          <p:nvPr/>
        </p:nvSpPr>
        <p:spPr bwMode="auto">
          <a:xfrm>
            <a:off x="1439807" y="5148481"/>
            <a:ext cx="62643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50000"/>
              </a:spcBef>
            </a:pPr>
            <a:r>
              <a:rPr lang="sv-SE" sz="1600" dirty="0">
                <a:latin typeface="Arial" charset="0"/>
              </a:rPr>
              <a:t>Källa: (Efter </a:t>
            </a:r>
            <a:r>
              <a:rPr lang="sv-SE" sz="1600" dirty="0" err="1">
                <a:latin typeface="Arial" charset="0"/>
              </a:rPr>
              <a:t>Bioforsk</a:t>
            </a:r>
            <a:r>
              <a:rPr lang="sv-SE" sz="1600" dirty="0">
                <a:latin typeface="Arial" charset="0"/>
              </a:rPr>
              <a:t> FOKUS-rapport 2008. I Jordbruksverkets rapport: Dammar som samlar fosfor. Jordbruksinformation 11. 2010 </a:t>
            </a:r>
          </a:p>
        </p:txBody>
      </p:sp>
      <p:sp>
        <p:nvSpPr>
          <p:cNvPr id="6" name="Text Box 4">
            <a:extLst>
              <a:ext uri="{FF2B5EF4-FFF2-40B4-BE49-F238E27FC236}">
                <a16:creationId xmlns:a16="http://schemas.microsoft.com/office/drawing/2014/main" id="{ECF1E7CB-1243-4F83-B148-D0D0C9329272}"/>
              </a:ext>
            </a:extLst>
          </p:cNvPr>
          <p:cNvSpPr txBox="1">
            <a:spLocks noChangeArrowheads="1"/>
          </p:cNvSpPr>
          <p:nvPr/>
        </p:nvSpPr>
        <p:spPr bwMode="auto">
          <a:xfrm>
            <a:off x="1115901" y="476672"/>
            <a:ext cx="68407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50000"/>
              </a:spcBef>
            </a:pPr>
            <a:r>
              <a:rPr lang="sv-SE" sz="2800" dirty="0">
                <a:latin typeface="Arial" charset="0"/>
              </a:rPr>
              <a:t>Principskiss av damm som samlar fosfor</a:t>
            </a:r>
          </a:p>
        </p:txBody>
      </p:sp>
      <p:pic>
        <p:nvPicPr>
          <p:cNvPr id="3" name="Bildobjekt 2">
            <a:extLst>
              <a:ext uri="{FF2B5EF4-FFF2-40B4-BE49-F238E27FC236}">
                <a16:creationId xmlns:a16="http://schemas.microsoft.com/office/drawing/2014/main" id="{E9FC1815-D6FA-4D99-AC7E-C4246E53EC47}"/>
              </a:ext>
            </a:extLst>
          </p:cNvPr>
          <p:cNvPicPr>
            <a:picLocks noChangeAspect="1"/>
          </p:cNvPicPr>
          <p:nvPr/>
        </p:nvPicPr>
        <p:blipFill>
          <a:blip r:embed="rId2"/>
          <a:stretch>
            <a:fillRect/>
          </a:stretch>
        </p:blipFill>
        <p:spPr>
          <a:xfrm>
            <a:off x="287425" y="2108113"/>
            <a:ext cx="8676456" cy="2516921"/>
          </a:xfrm>
          <a:prstGeom prst="rect">
            <a:avLst/>
          </a:prstGeom>
        </p:spPr>
      </p:pic>
    </p:spTree>
    <p:extLst>
      <p:ext uri="{BB962C8B-B14F-4D97-AF65-F5344CB8AC3E}">
        <p14:creationId xmlns:p14="http://schemas.microsoft.com/office/powerpoint/2010/main" val="1753700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8" name="Text Box 4"/>
          <p:cNvSpPr txBox="1">
            <a:spLocks noChangeArrowheads="1"/>
          </p:cNvSpPr>
          <p:nvPr/>
        </p:nvSpPr>
        <p:spPr bwMode="auto">
          <a:xfrm>
            <a:off x="1645860" y="5286216"/>
            <a:ext cx="62643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50000"/>
              </a:spcBef>
            </a:pPr>
            <a:r>
              <a:rPr lang="sv-SE" sz="1600" dirty="0">
                <a:latin typeface="Arial" charset="0"/>
              </a:rPr>
              <a:t>Källa: Jordbruksverkets rapport: Dammar som samlar fosfor. Jordbruksinformation 11. 2010. Foto: Pia </a:t>
            </a:r>
            <a:r>
              <a:rPr lang="sv-SE" sz="1600" dirty="0" err="1">
                <a:latin typeface="Arial" charset="0"/>
              </a:rPr>
              <a:t>Kynkäniiemi</a:t>
            </a:r>
            <a:endParaRPr lang="sv-SE" sz="1600" dirty="0">
              <a:latin typeface="Arial" charset="0"/>
            </a:endParaRPr>
          </a:p>
        </p:txBody>
      </p:sp>
      <p:sp>
        <p:nvSpPr>
          <p:cNvPr id="6" name="Text Box 4">
            <a:extLst>
              <a:ext uri="{FF2B5EF4-FFF2-40B4-BE49-F238E27FC236}">
                <a16:creationId xmlns:a16="http://schemas.microsoft.com/office/drawing/2014/main" id="{ECF1E7CB-1243-4F83-B148-D0D0C9329272}"/>
              </a:ext>
            </a:extLst>
          </p:cNvPr>
          <p:cNvSpPr txBox="1">
            <a:spLocks noChangeArrowheads="1"/>
          </p:cNvSpPr>
          <p:nvPr/>
        </p:nvSpPr>
        <p:spPr bwMode="auto">
          <a:xfrm>
            <a:off x="611560" y="188640"/>
            <a:ext cx="777686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sv-SE" sz="2800" dirty="0">
                <a:latin typeface="Arial" charset="0"/>
              </a:rPr>
              <a:t>Tre bilder från samma fosfordamm: från anläggning till full funktion</a:t>
            </a:r>
          </a:p>
        </p:txBody>
      </p:sp>
      <p:pic>
        <p:nvPicPr>
          <p:cNvPr id="4" name="Bildobjekt 3">
            <a:extLst>
              <a:ext uri="{FF2B5EF4-FFF2-40B4-BE49-F238E27FC236}">
                <a16:creationId xmlns:a16="http://schemas.microsoft.com/office/drawing/2014/main" id="{8B2BF62A-6E9A-4337-B1EC-04694DB7E78A}"/>
              </a:ext>
            </a:extLst>
          </p:cNvPr>
          <p:cNvPicPr>
            <a:picLocks noChangeAspect="1"/>
          </p:cNvPicPr>
          <p:nvPr/>
        </p:nvPicPr>
        <p:blipFill>
          <a:blip r:embed="rId2"/>
          <a:stretch>
            <a:fillRect/>
          </a:stretch>
        </p:blipFill>
        <p:spPr>
          <a:xfrm>
            <a:off x="20933" y="1929733"/>
            <a:ext cx="3038899" cy="3129121"/>
          </a:xfrm>
          <a:prstGeom prst="rect">
            <a:avLst/>
          </a:prstGeom>
        </p:spPr>
      </p:pic>
      <p:pic>
        <p:nvPicPr>
          <p:cNvPr id="5" name="Bildobjekt 4">
            <a:extLst>
              <a:ext uri="{FF2B5EF4-FFF2-40B4-BE49-F238E27FC236}">
                <a16:creationId xmlns:a16="http://schemas.microsoft.com/office/drawing/2014/main" id="{CDB2AFE9-1098-4853-BB23-9915C028B4E8}"/>
              </a:ext>
            </a:extLst>
          </p:cNvPr>
          <p:cNvPicPr>
            <a:picLocks noChangeAspect="1"/>
          </p:cNvPicPr>
          <p:nvPr/>
        </p:nvPicPr>
        <p:blipFill>
          <a:blip r:embed="rId3"/>
          <a:stretch>
            <a:fillRect/>
          </a:stretch>
        </p:blipFill>
        <p:spPr>
          <a:xfrm>
            <a:off x="3131840" y="1929733"/>
            <a:ext cx="2952328" cy="3129121"/>
          </a:xfrm>
          <a:prstGeom prst="rect">
            <a:avLst/>
          </a:prstGeom>
        </p:spPr>
      </p:pic>
      <p:pic>
        <p:nvPicPr>
          <p:cNvPr id="7" name="Bildobjekt 6">
            <a:extLst>
              <a:ext uri="{FF2B5EF4-FFF2-40B4-BE49-F238E27FC236}">
                <a16:creationId xmlns:a16="http://schemas.microsoft.com/office/drawing/2014/main" id="{C6939E88-AA91-4C71-8C2F-CD4F951421E3}"/>
              </a:ext>
            </a:extLst>
          </p:cNvPr>
          <p:cNvPicPr>
            <a:picLocks noChangeAspect="1"/>
          </p:cNvPicPr>
          <p:nvPr/>
        </p:nvPicPr>
        <p:blipFill>
          <a:blip r:embed="rId4"/>
          <a:stretch>
            <a:fillRect/>
          </a:stretch>
        </p:blipFill>
        <p:spPr>
          <a:xfrm>
            <a:off x="6156176" y="1878671"/>
            <a:ext cx="2987824" cy="3205441"/>
          </a:xfrm>
          <a:prstGeom prst="rect">
            <a:avLst/>
          </a:prstGeom>
        </p:spPr>
      </p:pic>
    </p:spTree>
    <p:extLst>
      <p:ext uri="{BB962C8B-B14F-4D97-AF65-F5344CB8AC3E}">
        <p14:creationId xmlns:p14="http://schemas.microsoft.com/office/powerpoint/2010/main" val="271363096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TotalTime>
  <Words>206</Words>
  <Application>Microsoft Office PowerPoint</Application>
  <PresentationFormat>Bildspel på skärmen (4:3)</PresentationFormat>
  <Paragraphs>16</Paragraphs>
  <Slides>6</Slides>
  <Notes>0</Notes>
  <HiddenSlides>0</HiddenSlides>
  <MMClips>0</MMClips>
  <ScaleCrop>false</ScaleCrop>
  <HeadingPairs>
    <vt:vector size="6" baseType="variant">
      <vt:variant>
        <vt:lpstr>Använt teckensnitt</vt:lpstr>
      </vt:variant>
      <vt:variant>
        <vt:i4>3</vt:i4>
      </vt:variant>
      <vt:variant>
        <vt:lpstr>Tema</vt:lpstr>
      </vt:variant>
      <vt:variant>
        <vt:i4>2</vt:i4>
      </vt:variant>
      <vt:variant>
        <vt:lpstr>Bildrubriker</vt:lpstr>
      </vt:variant>
      <vt:variant>
        <vt:i4>6</vt:i4>
      </vt:variant>
    </vt:vector>
  </HeadingPairs>
  <TitlesOfParts>
    <vt:vector size="11" baseType="lpstr">
      <vt:lpstr>Arial</vt:lpstr>
      <vt:lpstr>Baskerville</vt:lpstr>
      <vt:lpstr>Calibri</vt:lpstr>
      <vt:lpstr>Office-tema</vt:lpstr>
      <vt:lpstr>Anpassad formgivning</vt:lpstr>
      <vt:lpstr>PowerPoint-presentation</vt:lpstr>
      <vt:lpstr>PowerPoint-presentation</vt:lpstr>
      <vt:lpstr>PowerPoint-presentation</vt:lpstr>
      <vt:lpstr>PowerPoint-presentation</vt:lpstr>
      <vt:lpstr>PowerPoint-presentation</vt:lpstr>
      <vt:lpstr>PowerPoint-presentation</vt:lpstr>
    </vt:vector>
  </TitlesOfParts>
  <Company>Colloco Grafisk Form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Lena Granell</dc:creator>
  <cp:lastModifiedBy>Markus Hoffmann</cp:lastModifiedBy>
  <cp:revision>10</cp:revision>
  <dcterms:created xsi:type="dcterms:W3CDTF">2017-12-18T08:42:58Z</dcterms:created>
  <dcterms:modified xsi:type="dcterms:W3CDTF">2018-01-14T21:47:28Z</dcterms:modified>
</cp:coreProperties>
</file>