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notesMasterIdLst>
    <p:notesMasterId r:id="rId10"/>
  </p:notesMasterIdLst>
  <p:handoutMasterIdLst>
    <p:handoutMasterId r:id="rId11"/>
  </p:handoutMasterIdLst>
  <p:sldIdLst>
    <p:sldId id="256" r:id="rId3"/>
    <p:sldId id="270" r:id="rId4"/>
    <p:sldId id="271" r:id="rId5"/>
    <p:sldId id="272" r:id="rId6"/>
    <p:sldId id="273" r:id="rId7"/>
    <p:sldId id="274" r:id="rId8"/>
    <p:sldId id="269" r:id="rId9"/>
  </p:sldIdLst>
  <p:sldSz cx="9144000" cy="6858000" type="screen4x3"/>
  <p:notesSz cx="6794500" cy="99314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67973" autoAdjust="0"/>
  </p:normalViewPr>
  <p:slideViewPr>
    <p:cSldViewPr snapToGrid="0" snapToObjects="1">
      <p:cViewPr varScale="1">
        <p:scale>
          <a:sx n="50" d="100"/>
          <a:sy n="50" d="100"/>
        </p:scale>
        <p:origin x="6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91C68D7B-0FEE-3D42-BB18-A726FF1F6982}" type="datetimeFigureOut">
              <a:rPr lang="sv-SE" smtClean="0"/>
              <a:t>2018-08-27</a:t>
            </a:fld>
            <a:endParaRPr lang="sv-SE"/>
          </a:p>
        </p:txBody>
      </p:sp>
      <p:sp>
        <p:nvSpPr>
          <p:cNvPr id="4" name="Platshållare för sidfo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FDB12A33-8F61-124B-9879-1DD83E60167C}" type="slidenum">
              <a:rPr lang="sv-SE" smtClean="0"/>
              <a:t>‹#›</a:t>
            </a:fld>
            <a:endParaRPr lang="sv-SE"/>
          </a:p>
        </p:txBody>
      </p:sp>
    </p:spTree>
    <p:extLst>
      <p:ext uri="{BB962C8B-B14F-4D97-AF65-F5344CB8AC3E}">
        <p14:creationId xmlns:p14="http://schemas.microsoft.com/office/powerpoint/2010/main" val="14134469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163A399B-22D1-B84F-A867-60493D2C8C34}" type="datetimeFigureOut">
              <a:rPr lang="sv-SE" smtClean="0"/>
              <a:t>2018-08-27</a:t>
            </a:fld>
            <a:endParaRPr lang="sv-SE"/>
          </a:p>
        </p:txBody>
      </p:sp>
      <p:sp>
        <p:nvSpPr>
          <p:cNvPr id="4" name="Platshållare för bildobjekt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E922D18C-C638-3342-9A22-C3BF12367D59}" type="slidenum">
              <a:rPr lang="sv-SE" smtClean="0"/>
              <a:t>‹#›</a:t>
            </a:fld>
            <a:endParaRPr lang="sv-SE"/>
          </a:p>
        </p:txBody>
      </p:sp>
    </p:spTree>
    <p:extLst>
      <p:ext uri="{BB962C8B-B14F-4D97-AF65-F5344CB8AC3E}">
        <p14:creationId xmlns:p14="http://schemas.microsoft.com/office/powerpoint/2010/main" val="5425553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Dessa</a:t>
            </a:r>
            <a:r>
              <a:rPr lang="sv-SE" baseline="0" dirty="0" smtClean="0"/>
              <a:t> bilder hör till film och lärarhandledning som du hittar på </a:t>
            </a:r>
            <a:r>
              <a:rPr lang="sv-SE" baseline="0" dirty="0" err="1" smtClean="0"/>
              <a:t>Goodlas</a:t>
            </a:r>
            <a:r>
              <a:rPr lang="sv-SE" baseline="0" dirty="0" smtClean="0"/>
              <a:t> hemsida </a:t>
            </a:r>
            <a:r>
              <a:rPr lang="sv-SE" u="sng" baseline="0" dirty="0" smtClean="0">
                <a:solidFill>
                  <a:schemeClr val="tx2">
                    <a:lumMod val="75000"/>
                  </a:schemeClr>
                </a:solidFill>
              </a:rPr>
              <a:t>www.slu.se/</a:t>
            </a:r>
            <a:r>
              <a:rPr lang="sv-SE" u="sng" baseline="0" dirty="0" err="1" smtClean="0">
                <a:solidFill>
                  <a:schemeClr val="tx2">
                    <a:lumMod val="75000"/>
                  </a:schemeClr>
                </a:solidFill>
              </a:rPr>
              <a:t>Goodla</a:t>
            </a:r>
            <a:r>
              <a:rPr lang="sv-SE" baseline="0" dirty="0" smtClean="0"/>
              <a:t>/. Där finns </a:t>
            </a:r>
            <a:r>
              <a:rPr lang="sv-SE" baseline="0" smtClean="0"/>
              <a:t>mer information </a:t>
            </a:r>
            <a:endParaRPr lang="sv-SE" dirty="0"/>
          </a:p>
        </p:txBody>
      </p:sp>
      <p:sp>
        <p:nvSpPr>
          <p:cNvPr id="4" name="Slide Number Placeholder 3"/>
          <p:cNvSpPr>
            <a:spLocks noGrp="1"/>
          </p:cNvSpPr>
          <p:nvPr>
            <p:ph type="sldNum" sz="quarter" idx="10"/>
          </p:nvPr>
        </p:nvSpPr>
        <p:spPr/>
        <p:txBody>
          <a:bodyPr/>
          <a:lstStyle/>
          <a:p>
            <a:fld id="{E922D18C-C638-3342-9A22-C3BF12367D59}" type="slidenum">
              <a:rPr lang="sv-SE" smtClean="0"/>
              <a:t>1</a:t>
            </a:fld>
            <a:endParaRPr lang="sv-SE"/>
          </a:p>
        </p:txBody>
      </p:sp>
    </p:spTree>
    <p:extLst>
      <p:ext uri="{BB962C8B-B14F-4D97-AF65-F5344CB8AC3E}">
        <p14:creationId xmlns:p14="http://schemas.microsoft.com/office/powerpoint/2010/main" val="261992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i="1" kern="1200" dirty="0" smtClean="0">
                <a:solidFill>
                  <a:schemeClr val="tx1"/>
                </a:solidFill>
                <a:effectLst/>
                <a:latin typeface="+mn-lt"/>
                <a:ea typeface="+mn-ea"/>
                <a:cs typeface="+mn-cs"/>
              </a:rPr>
              <a:t>Bild 1.</a:t>
            </a:r>
            <a:r>
              <a:rPr lang="sv-SE" sz="1200" kern="120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Naturbetesmarker är betesmarker som inte har plöjts eller gödslats. Det är naturliga gräsmarker som betats av tamdjur, ofta under mycket lång tid. Beroende på vilken vegetation som dominerar brukar man ge naturbetesmarker olika namn.  Slåtterängen</a:t>
            </a:r>
            <a:r>
              <a:rPr lang="sv-SE" sz="1200" i="1" kern="1200" baseline="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är naturlig gräsmark där bonden tog sitt </a:t>
            </a:r>
            <a:r>
              <a:rPr lang="sv-SE" sz="1200" i="1" kern="1200" dirty="0" err="1" smtClean="0">
                <a:solidFill>
                  <a:schemeClr val="tx1"/>
                </a:solidFill>
                <a:effectLst/>
                <a:latin typeface="+mn-lt"/>
                <a:ea typeface="+mn-ea"/>
                <a:cs typeface="+mn-cs"/>
              </a:rPr>
              <a:t>vinterhö</a:t>
            </a:r>
            <a:r>
              <a:rPr lang="sv-SE" sz="1200" i="1" kern="1200" dirty="0" smtClean="0">
                <a:solidFill>
                  <a:schemeClr val="tx1"/>
                </a:solidFill>
                <a:effectLst/>
                <a:latin typeface="+mn-lt"/>
                <a:ea typeface="+mn-ea"/>
                <a:cs typeface="+mn-cs"/>
              </a:rPr>
              <a:t>. I det traditionella jordbrukslandskapet var slåtterängen viktig för vinterfodret och djuren fick gå utanför gärdesgården på hagmarken eller på skogsbete. Gödseln som samlades under vintern återfördes inte till ängen utan spreds på åkrarna som producerade säd m.m.  I dag odlas vinterfodret på åkerns vallar som såtts med gräs och klöver och som gödslas. Bilden är från </a:t>
            </a:r>
            <a:r>
              <a:rPr lang="sv-SE" sz="1200" i="1" kern="1200" dirty="0" err="1" smtClean="0">
                <a:solidFill>
                  <a:schemeClr val="tx1"/>
                </a:solidFill>
                <a:effectLst/>
                <a:latin typeface="+mn-lt"/>
                <a:ea typeface="+mn-ea"/>
                <a:cs typeface="+mn-cs"/>
              </a:rPr>
              <a:t>Stensjöby</a:t>
            </a:r>
            <a:r>
              <a:rPr lang="sv-SE" sz="1200" i="1" kern="1200" dirty="0" smtClean="0">
                <a:solidFill>
                  <a:schemeClr val="tx1"/>
                </a:solidFill>
                <a:effectLst/>
                <a:latin typeface="+mn-lt"/>
                <a:ea typeface="+mn-ea"/>
                <a:cs typeface="+mn-cs"/>
              </a:rPr>
              <a:t> kulturreservat</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E922D18C-C638-3342-9A22-C3BF12367D59}" type="slidenum">
              <a:rPr lang="sv-SE" smtClean="0"/>
              <a:t>2</a:t>
            </a:fld>
            <a:endParaRPr lang="sv-SE"/>
          </a:p>
        </p:txBody>
      </p:sp>
    </p:spTree>
    <p:extLst>
      <p:ext uri="{BB962C8B-B14F-4D97-AF65-F5344CB8AC3E}">
        <p14:creationId xmlns:p14="http://schemas.microsoft.com/office/powerpoint/2010/main" val="34173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smtClean="0">
                <a:solidFill>
                  <a:schemeClr val="tx1"/>
                </a:solidFill>
                <a:effectLst/>
                <a:latin typeface="+mn-lt"/>
                <a:ea typeface="+mn-ea"/>
                <a:cs typeface="+mn-cs"/>
              </a:rPr>
              <a:t>Bild 2. </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Vad är biologisk mångfald i naturbetesmark? Blommor och bin är viktiga, och hänger ihop. Att låta blommande växter fröa av sig innan betessläpp är ett sätt att gynna mångfalden. Men ofta är det förstås även andra praktiska frågor som styr hur och när djuren får komma ut. </a:t>
            </a:r>
            <a:r>
              <a:rPr lang="sv-SE" sz="1200" i="1" kern="1200" dirty="0" err="1" smtClean="0">
                <a:solidFill>
                  <a:schemeClr val="tx1"/>
                </a:solidFill>
                <a:effectLst/>
                <a:latin typeface="+mn-lt"/>
                <a:ea typeface="+mn-ea"/>
                <a:cs typeface="+mn-cs"/>
              </a:rPr>
              <a:t>Vildbin</a:t>
            </a:r>
            <a:r>
              <a:rPr lang="sv-SE" sz="1200" i="1" kern="1200" dirty="0" smtClean="0">
                <a:solidFill>
                  <a:schemeClr val="tx1"/>
                </a:solidFill>
                <a:effectLst/>
                <a:latin typeface="+mn-lt"/>
                <a:ea typeface="+mn-ea"/>
                <a:cs typeface="+mn-cs"/>
              </a:rPr>
              <a:t> är viktiga insekter i betesmarkerna. De får sin föda av blommorna, och blommorna är i sin tur beroende av bina för att pollineras och bilda frö. På den högra bilden flyger ett </a:t>
            </a:r>
            <a:r>
              <a:rPr lang="sv-SE" sz="1200" i="1" kern="1200" dirty="0" err="1" smtClean="0">
                <a:solidFill>
                  <a:schemeClr val="tx1"/>
                </a:solidFill>
                <a:effectLst/>
                <a:latin typeface="+mn-lt"/>
                <a:ea typeface="+mn-ea"/>
                <a:cs typeface="+mn-cs"/>
              </a:rPr>
              <a:t>långhornsbi</a:t>
            </a:r>
            <a:r>
              <a:rPr lang="sv-SE" sz="1200" i="1" kern="1200" dirty="0" smtClean="0">
                <a:solidFill>
                  <a:schemeClr val="tx1"/>
                </a:solidFill>
                <a:effectLst/>
                <a:latin typeface="+mn-lt"/>
                <a:ea typeface="+mn-ea"/>
                <a:cs typeface="+mn-cs"/>
              </a:rPr>
              <a:t>, ett av ca 300 arter </a:t>
            </a:r>
            <a:r>
              <a:rPr lang="sv-SE" sz="1200" i="1" kern="1200" dirty="0" err="1" smtClean="0">
                <a:solidFill>
                  <a:schemeClr val="tx1"/>
                </a:solidFill>
                <a:effectLst/>
                <a:latin typeface="+mn-lt"/>
                <a:ea typeface="+mn-ea"/>
                <a:cs typeface="+mn-cs"/>
              </a:rPr>
              <a:t>vildbin</a:t>
            </a:r>
            <a:r>
              <a:rPr lang="sv-SE" sz="1200" i="1" kern="1200" dirty="0" smtClean="0">
                <a:solidFill>
                  <a:schemeClr val="tx1"/>
                </a:solidFill>
                <a:effectLst/>
                <a:latin typeface="+mn-lt"/>
                <a:ea typeface="+mn-ea"/>
                <a:cs typeface="+mn-cs"/>
              </a:rPr>
              <a:t>, bland jungfrulin. Den vänstra bilden visar ännu obetad naturbetesmark i södra Östergötland med blommande backnejlika. </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E922D18C-C638-3342-9A22-C3BF12367D59}" type="slidenum">
              <a:rPr lang="sv-SE" smtClean="0"/>
              <a:t>3</a:t>
            </a:fld>
            <a:endParaRPr lang="sv-SE"/>
          </a:p>
        </p:txBody>
      </p:sp>
    </p:spTree>
    <p:extLst>
      <p:ext uri="{BB962C8B-B14F-4D97-AF65-F5344CB8AC3E}">
        <p14:creationId xmlns:p14="http://schemas.microsoft.com/office/powerpoint/2010/main" val="2622864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i="1" kern="1200" dirty="0" smtClean="0">
                <a:solidFill>
                  <a:schemeClr val="tx1"/>
                </a:solidFill>
                <a:effectLst/>
                <a:latin typeface="+mn-lt"/>
                <a:ea typeface="+mn-ea"/>
                <a:cs typeface="+mn-cs"/>
              </a:rPr>
              <a:t>Bild 3. Att bryta ned en komocka tar två år med naturens hjälp. Utan nedbrytarna skulle marken snart bli täckt med gödsel som blev kvar. </a:t>
            </a:r>
            <a:r>
              <a:rPr lang="sv-SE" sz="1200" b="1" i="1" kern="1200" dirty="0" smtClean="0">
                <a:solidFill>
                  <a:schemeClr val="tx1"/>
                </a:solidFill>
                <a:effectLst/>
                <a:latin typeface="+mn-lt"/>
                <a:ea typeface="+mn-ea"/>
                <a:cs typeface="+mn-cs"/>
              </a:rPr>
              <a:t>Tillförsel </a:t>
            </a:r>
            <a:r>
              <a:rPr lang="sv-SE" sz="1200" i="1" kern="1200" dirty="0" smtClean="0">
                <a:solidFill>
                  <a:schemeClr val="tx1"/>
                </a:solidFill>
                <a:effectLst/>
                <a:latin typeface="+mn-lt"/>
                <a:ea typeface="+mn-ea"/>
                <a:cs typeface="+mn-cs"/>
              </a:rPr>
              <a:t>av gödsel, t ex konstgödsel, utarmar mångfalden i betesmarken, men </a:t>
            </a:r>
            <a:r>
              <a:rPr lang="sv-SE" sz="1200" b="1" i="1" kern="1200" dirty="0" smtClean="0">
                <a:solidFill>
                  <a:schemeClr val="tx1"/>
                </a:solidFill>
                <a:effectLst/>
                <a:latin typeface="+mn-lt"/>
                <a:ea typeface="+mn-ea"/>
                <a:cs typeface="+mn-cs"/>
              </a:rPr>
              <a:t>cirkuleringen</a:t>
            </a:r>
            <a:r>
              <a:rPr lang="sv-SE" sz="1200" i="1" kern="1200" dirty="0" smtClean="0">
                <a:solidFill>
                  <a:schemeClr val="tx1"/>
                </a:solidFill>
                <a:effectLst/>
                <a:latin typeface="+mn-lt"/>
                <a:ea typeface="+mn-ea"/>
                <a:cs typeface="+mn-cs"/>
              </a:rPr>
              <a:t> av näring med gödseln som blir av djurens bete berikar den. Ungefär 400 arter är engagerade i arbetet med att bryta ner en komocka. Dyngflugan kommer först och genomför spännande parningsdanser innan det är dags med parning och äggläggning.</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E922D18C-C638-3342-9A22-C3BF12367D59}" type="slidenum">
              <a:rPr lang="sv-SE" smtClean="0"/>
              <a:t>4</a:t>
            </a:fld>
            <a:endParaRPr lang="sv-SE"/>
          </a:p>
        </p:txBody>
      </p:sp>
    </p:spTree>
    <p:extLst>
      <p:ext uri="{BB962C8B-B14F-4D97-AF65-F5344CB8AC3E}">
        <p14:creationId xmlns:p14="http://schemas.microsoft.com/office/powerpoint/2010/main" val="63211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smtClean="0">
                <a:solidFill>
                  <a:schemeClr val="tx1"/>
                </a:solidFill>
                <a:effectLst/>
                <a:latin typeface="+mn-lt"/>
                <a:ea typeface="+mn-ea"/>
                <a:cs typeface="+mn-cs"/>
              </a:rPr>
              <a:t>Bild 4 </a:t>
            </a:r>
            <a:endParaRPr lang="sv-SE"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sv-SE" sz="1200" i="1" kern="1200" dirty="0" smtClean="0">
                <a:solidFill>
                  <a:schemeClr val="tx1"/>
                </a:solidFill>
                <a:effectLst/>
                <a:latin typeface="+mn-lt"/>
                <a:ea typeface="+mn-ea"/>
                <a:cs typeface="+mn-cs"/>
              </a:rPr>
              <a:t>Lagom djurtäthet ger tillräckligt med mat och bra biologisk mångfald. </a:t>
            </a:r>
          </a:p>
          <a:p>
            <a:pPr marL="171450" indent="-171450">
              <a:buFont typeface="Arial" panose="020B0604020202020204" pitchFamily="34" charset="0"/>
              <a:buChar char="•"/>
            </a:pPr>
            <a:r>
              <a:rPr lang="sv-SE" sz="1200" i="1" kern="1200" dirty="0" smtClean="0">
                <a:solidFill>
                  <a:schemeClr val="tx1"/>
                </a:solidFill>
                <a:effectLst/>
                <a:latin typeface="+mn-lt"/>
                <a:ea typeface="+mn-ea"/>
                <a:cs typeface="+mn-cs"/>
              </a:rPr>
              <a:t>Djuren behöver tillgång till bra vatten och tillsyn varje dag</a:t>
            </a:r>
            <a:endParaRPr lang="sv-S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sv-SE" sz="1200" i="1" kern="1200" dirty="0" smtClean="0">
                <a:solidFill>
                  <a:schemeClr val="tx1"/>
                </a:solidFill>
                <a:effectLst/>
                <a:latin typeface="+mn-lt"/>
                <a:ea typeface="+mn-ea"/>
                <a:cs typeface="+mn-cs"/>
              </a:rPr>
              <a:t>Olika raser och djurslag passar för olika miljöer</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sv-SE" sz="1200" i="1" kern="1200" dirty="0" smtClean="0">
                <a:solidFill>
                  <a:schemeClr val="tx1"/>
                </a:solidFill>
                <a:effectLst/>
                <a:latin typeface="+mn-lt"/>
                <a:ea typeface="+mn-ea"/>
                <a:cs typeface="+mn-cs"/>
              </a:rPr>
              <a:t>Skotsk höglandsboskap (här från </a:t>
            </a:r>
            <a:r>
              <a:rPr lang="sv-SE" sz="1200" i="1" kern="1200" dirty="0" err="1" smtClean="0">
                <a:solidFill>
                  <a:schemeClr val="tx1"/>
                </a:solidFill>
                <a:effectLst/>
                <a:latin typeface="+mn-lt"/>
                <a:ea typeface="+mn-ea"/>
                <a:cs typeface="+mn-cs"/>
              </a:rPr>
              <a:t>Ryrs</a:t>
            </a:r>
            <a:r>
              <a:rPr lang="sv-SE" sz="1200" i="1" kern="1200" dirty="0" smtClean="0">
                <a:solidFill>
                  <a:schemeClr val="tx1"/>
                </a:solidFill>
                <a:effectLst/>
                <a:latin typeface="+mn-lt"/>
                <a:ea typeface="+mn-ea"/>
                <a:cs typeface="+mn-cs"/>
              </a:rPr>
              <a:t> naturreservat i Dalsland) är bra betare efter en restaurering eftersom de gärna repar</a:t>
            </a:r>
            <a:r>
              <a:rPr lang="sv-SE" sz="1200" kern="1200" dirty="0" smtClean="0">
                <a:solidFill>
                  <a:schemeClr val="tx1"/>
                </a:solidFill>
                <a:effectLst/>
                <a:latin typeface="+mn-lt"/>
                <a:ea typeface="+mn-ea"/>
                <a:cs typeface="+mn-cs"/>
              </a:rPr>
              <a:t> </a:t>
            </a:r>
            <a:r>
              <a:rPr lang="sv-SE" sz="1200" i="1" kern="1200" dirty="0" smtClean="0">
                <a:solidFill>
                  <a:schemeClr val="tx1"/>
                </a:solidFill>
                <a:effectLst/>
                <a:latin typeface="+mn-lt"/>
                <a:ea typeface="+mn-ea"/>
                <a:cs typeface="+mn-cs"/>
              </a:rPr>
              <a:t>löv</a:t>
            </a:r>
            <a:r>
              <a:rPr lang="sv-SE" sz="1200" kern="1200" dirty="0" smtClean="0">
                <a:solidFill>
                  <a:schemeClr val="tx1"/>
                </a:solidFill>
                <a:effectLst/>
                <a:latin typeface="+mn-lt"/>
                <a:ea typeface="+mn-ea"/>
                <a:cs typeface="+mn-cs"/>
              </a:rPr>
              <a:t>. </a:t>
            </a:r>
          </a:p>
          <a:p>
            <a:r>
              <a:rPr lang="sv-SE" sz="1200"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E922D18C-C638-3342-9A22-C3BF12367D59}" type="slidenum">
              <a:rPr lang="sv-SE" smtClean="0"/>
              <a:t>5</a:t>
            </a:fld>
            <a:endParaRPr lang="sv-SE"/>
          </a:p>
        </p:txBody>
      </p:sp>
    </p:spTree>
    <p:extLst>
      <p:ext uri="{BB962C8B-B14F-4D97-AF65-F5344CB8AC3E}">
        <p14:creationId xmlns:p14="http://schemas.microsoft.com/office/powerpoint/2010/main" val="104761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200" i="1" kern="1200" dirty="0" smtClean="0">
                <a:solidFill>
                  <a:schemeClr val="tx1"/>
                </a:solidFill>
                <a:effectLst/>
                <a:latin typeface="+mn-lt"/>
                <a:ea typeface="+mn-ea"/>
                <a:cs typeface="+mn-cs"/>
              </a:rPr>
              <a:t>Bild 5. Att hitta de raser som fungerar för gårdens marker är viktigt både för djuren och för miljön. Djurens storlek, näringsbehov och anpassning efter olika förhållanden är delvis kopplat till rasen. Blandraser är vanligt bland naturbetesbönderna, här med Johan och Malin Larsson och fyrbenta </a:t>
            </a:r>
            <a:r>
              <a:rPr lang="sv-SE" sz="1200" i="1" kern="1200" dirty="0" err="1" smtClean="0">
                <a:solidFill>
                  <a:schemeClr val="tx1"/>
                </a:solidFill>
                <a:effectLst/>
                <a:latin typeface="+mn-lt"/>
                <a:ea typeface="+mn-ea"/>
                <a:cs typeface="+mn-cs"/>
              </a:rPr>
              <a:t>medabetare</a:t>
            </a:r>
            <a:r>
              <a:rPr lang="sv-SE" sz="1200" i="1" kern="1200" dirty="0" smtClean="0">
                <a:solidFill>
                  <a:schemeClr val="tx1"/>
                </a:solidFill>
                <a:effectLst/>
                <a:latin typeface="+mn-lt"/>
                <a:ea typeface="+mn-ea"/>
                <a:cs typeface="+mn-cs"/>
              </a:rPr>
              <a:t> i dalsländska </a:t>
            </a:r>
            <a:r>
              <a:rPr lang="sv-SE" sz="1200" i="1" kern="1200" dirty="0" err="1" smtClean="0">
                <a:solidFill>
                  <a:schemeClr val="tx1"/>
                </a:solidFill>
                <a:effectLst/>
                <a:latin typeface="+mn-lt"/>
                <a:ea typeface="+mn-ea"/>
                <a:cs typeface="+mn-cs"/>
              </a:rPr>
              <a:t>Klingebol</a:t>
            </a:r>
            <a:r>
              <a:rPr lang="sv-SE" sz="1200" i="1" kern="1200" dirty="0" smtClean="0">
                <a:solidFill>
                  <a:schemeClr val="tx1"/>
                </a:solidFill>
                <a:effectLst/>
                <a:latin typeface="+mn-lt"/>
                <a:ea typeface="+mn-ea"/>
                <a:cs typeface="+mn-cs"/>
              </a:rPr>
              <a:t> som exempel. För naturbetesbonden det ofta inte bara köttet som ger inkomst utan även de ekosystemtjänster som samhället betalar för. </a:t>
            </a:r>
            <a:endParaRPr lang="sv-SE" sz="1200" kern="1200" dirty="0" smtClean="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E922D18C-C638-3342-9A22-C3BF12367D59}" type="slidenum">
              <a:rPr lang="sv-SE" smtClean="0"/>
              <a:t>6</a:t>
            </a:fld>
            <a:endParaRPr lang="sv-SE"/>
          </a:p>
        </p:txBody>
      </p:sp>
    </p:spTree>
    <p:extLst>
      <p:ext uri="{BB962C8B-B14F-4D97-AF65-F5344CB8AC3E}">
        <p14:creationId xmlns:p14="http://schemas.microsoft.com/office/powerpoint/2010/main" val="1567363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i="1" kern="1200" dirty="0" smtClean="0">
                <a:solidFill>
                  <a:schemeClr val="tx1"/>
                </a:solidFill>
                <a:effectLst/>
                <a:latin typeface="+mn-lt"/>
                <a:ea typeface="+mn-ea"/>
                <a:cs typeface="+mn-cs"/>
              </a:rPr>
              <a:t>Bild 6 Exempel på arter av blommande växter, dagfjärilar och fåglar  som man kan finna i en naturbetesmark. (* anger våtmarkens fågelarter)</a:t>
            </a:r>
            <a:endParaRPr lang="sv-SE" dirty="0"/>
          </a:p>
        </p:txBody>
      </p:sp>
      <p:sp>
        <p:nvSpPr>
          <p:cNvPr id="4" name="Slide Number Placeholder 3"/>
          <p:cNvSpPr>
            <a:spLocks noGrp="1"/>
          </p:cNvSpPr>
          <p:nvPr>
            <p:ph type="sldNum" sz="quarter" idx="10"/>
          </p:nvPr>
        </p:nvSpPr>
        <p:spPr/>
        <p:txBody>
          <a:bodyPr/>
          <a:lstStyle/>
          <a:p>
            <a:fld id="{E922D18C-C638-3342-9A22-C3BF12367D59}" type="slidenum">
              <a:rPr lang="sv-SE" smtClean="0"/>
              <a:t>7</a:t>
            </a:fld>
            <a:endParaRPr lang="sv-SE"/>
          </a:p>
        </p:txBody>
      </p:sp>
    </p:spTree>
    <p:extLst>
      <p:ext uri="{BB962C8B-B14F-4D97-AF65-F5344CB8AC3E}">
        <p14:creationId xmlns:p14="http://schemas.microsoft.com/office/powerpoint/2010/main" val="178296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60400"/>
            <a:ext cx="7772400" cy="1470025"/>
          </a:xfrm>
        </p:spPr>
        <p:txBody>
          <a:bodyPr/>
          <a:lstStyle/>
          <a:p>
            <a:r>
              <a:rPr lang="sv-SE" dirty="0" smtClean="0"/>
              <a:t>Klicka här för att ändra format</a:t>
            </a:r>
            <a:endParaRPr lang="sv-SE" dirty="0"/>
          </a:p>
        </p:txBody>
      </p:sp>
      <p:sp>
        <p:nvSpPr>
          <p:cNvPr id="3" name="Underrubrik 2"/>
          <p:cNvSpPr>
            <a:spLocks noGrp="1"/>
          </p:cNvSpPr>
          <p:nvPr>
            <p:ph type="subTitle" idx="1"/>
          </p:nvPr>
        </p:nvSpPr>
        <p:spPr>
          <a:xfrm>
            <a:off x="1371600" y="2496938"/>
            <a:ext cx="6400800" cy="144153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6" name="Platshållare för bildnummer 5"/>
          <p:cNvSpPr>
            <a:spLocks noGrp="1"/>
          </p:cNvSpPr>
          <p:nvPr>
            <p:ph type="sldNum" sz="quarter" idx="12"/>
          </p:nvPr>
        </p:nvSpPr>
        <p:spPr/>
        <p:txBody>
          <a:bodyPr/>
          <a:lstStyle/>
          <a:p>
            <a:fld id="{6B57B3BF-D20E-0040-9CC0-1B7EFF08FDAF}" type="slidenum">
              <a:rPr lang="sv-SE" smtClean="0"/>
              <a:t>‹#›</a:t>
            </a:fld>
            <a:endParaRPr lang="sv-SE"/>
          </a:p>
        </p:txBody>
      </p:sp>
    </p:spTree>
    <p:extLst>
      <p:ext uri="{BB962C8B-B14F-4D97-AF65-F5344CB8AC3E}">
        <p14:creationId xmlns:p14="http://schemas.microsoft.com/office/powerpoint/2010/main" val="294026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bildnummer 5"/>
          <p:cNvSpPr>
            <a:spLocks noGrp="1"/>
          </p:cNvSpPr>
          <p:nvPr>
            <p:ph type="sldNum" sz="quarter" idx="12"/>
          </p:nvPr>
        </p:nvSpPr>
        <p:spPr/>
        <p:txBody>
          <a:bodyPr/>
          <a:lstStyle/>
          <a:p>
            <a:fld id="{6B57B3BF-D20E-0040-9CC0-1B7EFF08FDAF}" type="slidenum">
              <a:rPr lang="sv-SE" smtClean="0"/>
              <a:t>‹#›</a:t>
            </a:fld>
            <a:endParaRPr lang="sv-SE"/>
          </a:p>
        </p:txBody>
      </p:sp>
    </p:spTree>
    <p:extLst>
      <p:ext uri="{BB962C8B-B14F-4D97-AF65-F5344CB8AC3E}">
        <p14:creationId xmlns:p14="http://schemas.microsoft.com/office/powerpoint/2010/main" val="2037648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5" name="Platshållare för bildnummer 4"/>
          <p:cNvSpPr>
            <a:spLocks noGrp="1"/>
          </p:cNvSpPr>
          <p:nvPr>
            <p:ph type="sldNum" sz="quarter" idx="12"/>
          </p:nvPr>
        </p:nvSpPr>
        <p:spPr/>
        <p:txBody>
          <a:bodyPr/>
          <a:lstStyle/>
          <a:p>
            <a:fld id="{6B57B3BF-D20E-0040-9CC0-1B7EFF08FDAF}" type="slidenum">
              <a:rPr lang="sv-SE" smtClean="0"/>
              <a:t>‹#›</a:t>
            </a:fld>
            <a:endParaRPr lang="sv-SE"/>
          </a:p>
        </p:txBody>
      </p:sp>
    </p:spTree>
    <p:extLst>
      <p:ext uri="{BB962C8B-B14F-4D97-AF65-F5344CB8AC3E}">
        <p14:creationId xmlns:p14="http://schemas.microsoft.com/office/powerpoint/2010/main" val="36049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6B57B3BF-D20E-0040-9CC0-1B7EFF08FDAF}" type="slidenum">
              <a:rPr lang="sv-SE" smtClean="0"/>
              <a:t>‹#›</a:t>
            </a:fld>
            <a:endParaRPr lang="sv-SE"/>
          </a:p>
        </p:txBody>
      </p:sp>
    </p:spTree>
    <p:extLst>
      <p:ext uri="{BB962C8B-B14F-4D97-AF65-F5344CB8AC3E}">
        <p14:creationId xmlns:p14="http://schemas.microsoft.com/office/powerpoint/2010/main" val="3337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7" name="Platshållare för bildnummer 6"/>
          <p:cNvSpPr>
            <a:spLocks noGrp="1"/>
          </p:cNvSpPr>
          <p:nvPr>
            <p:ph type="sldNum" sz="quarter" idx="12"/>
          </p:nvPr>
        </p:nvSpPr>
        <p:spPr/>
        <p:txBody>
          <a:bodyPr/>
          <a:lstStyle/>
          <a:p>
            <a:fld id="{6B57B3BF-D20E-0040-9CC0-1B7EFF08FDAF}" type="slidenum">
              <a:rPr lang="sv-SE" smtClean="0"/>
              <a:t>‹#›</a:t>
            </a:fld>
            <a:endParaRPr lang="sv-SE"/>
          </a:p>
        </p:txBody>
      </p:sp>
    </p:spTree>
    <p:extLst>
      <p:ext uri="{BB962C8B-B14F-4D97-AF65-F5344CB8AC3E}">
        <p14:creationId xmlns:p14="http://schemas.microsoft.com/office/powerpoint/2010/main" val="3592757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6476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dirty="0" smtClean="0"/>
              <a:t>Klicka här för att ändra format på bakgrundstexten</a:t>
            </a:r>
          </a:p>
        </p:txBody>
      </p:sp>
      <p:sp>
        <p:nvSpPr>
          <p:cNvPr id="7" name="Platshållare för bildnummer 6"/>
          <p:cNvSpPr>
            <a:spLocks noGrp="1"/>
          </p:cNvSpPr>
          <p:nvPr>
            <p:ph type="sldNum" sz="quarter" idx="12"/>
          </p:nvPr>
        </p:nvSpPr>
        <p:spPr/>
        <p:txBody>
          <a:bodyPr/>
          <a:lstStyle/>
          <a:p>
            <a:fld id="{6B57B3BF-D20E-0040-9CC0-1B7EFF08FDAF}" type="slidenum">
              <a:rPr lang="sv-SE" smtClean="0"/>
              <a:t>‹#›</a:t>
            </a:fld>
            <a:endParaRPr lang="sv-SE"/>
          </a:p>
        </p:txBody>
      </p:sp>
    </p:spTree>
    <p:extLst>
      <p:ext uri="{BB962C8B-B14F-4D97-AF65-F5344CB8AC3E}">
        <p14:creationId xmlns:p14="http://schemas.microsoft.com/office/powerpoint/2010/main" val="3091010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097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Bildobjekt 13" descr="Goodla_mark.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126163"/>
            <a:ext cx="9144000" cy="748999"/>
          </a:xfrm>
          <a:prstGeom prst="rect">
            <a:avLst/>
          </a:prstGeom>
        </p:spPr>
      </p:pic>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10" name="Bildobjekt 9" descr="Goodla_devis_rgb.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7200" y="6261959"/>
            <a:ext cx="2991514" cy="365125"/>
          </a:xfrm>
          <a:prstGeom prst="rect">
            <a:avLst/>
          </a:prstGeom>
        </p:spPr>
      </p:pic>
      <p:sp>
        <p:nvSpPr>
          <p:cNvPr id="6" name="Platshållare för bildnummer 5"/>
          <p:cNvSpPr>
            <a:spLocks noGrp="1"/>
          </p:cNvSpPr>
          <p:nvPr>
            <p:ph type="sldNum" sz="quarter" idx="4"/>
          </p:nvPr>
        </p:nvSpPr>
        <p:spPr>
          <a:xfrm>
            <a:off x="7808600" y="6304864"/>
            <a:ext cx="878199" cy="365125"/>
          </a:xfrm>
          <a:prstGeom prst="rect">
            <a:avLst/>
          </a:prstGeom>
        </p:spPr>
        <p:txBody>
          <a:bodyPr vert="horz" lIns="91440" tIns="45720" rIns="91440" bIns="45720" rtlCol="0" anchor="ctr"/>
          <a:lstStyle>
            <a:lvl1pPr algn="r">
              <a:defRPr sz="1200" b="1">
                <a:solidFill>
                  <a:schemeClr val="tx1"/>
                </a:solidFill>
              </a:defRPr>
            </a:lvl1pPr>
          </a:lstStyle>
          <a:p>
            <a:fld id="{6B57B3BF-D20E-0040-9CC0-1B7EFF08FDAF}" type="slidenum">
              <a:rPr lang="sv-SE" smtClean="0"/>
              <a:pPr/>
              <a:t>‹#›</a:t>
            </a:fld>
            <a:endParaRPr lang="sv-SE" dirty="0"/>
          </a:p>
        </p:txBody>
      </p:sp>
    </p:spTree>
    <p:extLst>
      <p:ext uri="{BB962C8B-B14F-4D97-AF65-F5344CB8AC3E}">
        <p14:creationId xmlns:p14="http://schemas.microsoft.com/office/powerpoint/2010/main" val="41365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Lst>
  <p:hf hdr="0" ftr="0" dt="0"/>
  <p:txStyles>
    <p:titleStyle>
      <a:lvl1pPr algn="ctr" defTabSz="4572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Baskerville"/>
          <a:ea typeface="+mn-ea"/>
          <a:cs typeface="Baskerville"/>
        </a:defRPr>
      </a:lvl1pPr>
      <a:lvl2pPr marL="742950" indent="-285750" algn="l" defTabSz="457200" rtl="0" eaLnBrk="1" latinLnBrk="0" hangingPunct="1">
        <a:spcBef>
          <a:spcPct val="20000"/>
        </a:spcBef>
        <a:buFont typeface="Arial"/>
        <a:buChar char="–"/>
        <a:defRPr sz="2800" b="0" i="0" kern="1200">
          <a:solidFill>
            <a:schemeClr val="tx1"/>
          </a:solidFill>
          <a:latin typeface="Baskerville"/>
          <a:ea typeface="+mn-ea"/>
          <a:cs typeface="Baskerville"/>
        </a:defRPr>
      </a:lvl2pPr>
      <a:lvl3pPr marL="1143000" indent="-228600" algn="l" defTabSz="457200" rtl="0" eaLnBrk="1" latinLnBrk="0" hangingPunct="1">
        <a:spcBef>
          <a:spcPct val="20000"/>
        </a:spcBef>
        <a:buFont typeface="Arial"/>
        <a:buChar char="•"/>
        <a:defRPr sz="2400" b="0" i="0" kern="1200">
          <a:solidFill>
            <a:schemeClr val="tx1"/>
          </a:solidFill>
          <a:latin typeface="Baskerville"/>
          <a:ea typeface="+mn-ea"/>
          <a:cs typeface="Baskerville"/>
        </a:defRPr>
      </a:lvl3pPr>
      <a:lvl4pPr marL="1600200" indent="-228600" algn="l" defTabSz="457200" rtl="0" eaLnBrk="1" latinLnBrk="0" hangingPunct="1">
        <a:spcBef>
          <a:spcPct val="20000"/>
        </a:spcBef>
        <a:buFont typeface="Arial"/>
        <a:buChar char="–"/>
        <a:defRPr sz="2000" b="0" i="0" kern="1200">
          <a:solidFill>
            <a:schemeClr val="tx1"/>
          </a:solidFill>
          <a:latin typeface="Baskerville"/>
          <a:ea typeface="+mn-ea"/>
          <a:cs typeface="Baskerville"/>
        </a:defRPr>
      </a:lvl4pPr>
      <a:lvl5pPr marL="2057400" indent="-228600" algn="l" defTabSz="457200" rtl="0" eaLnBrk="1" latinLnBrk="0" hangingPunct="1">
        <a:spcBef>
          <a:spcPct val="20000"/>
        </a:spcBef>
        <a:buFont typeface="Arial"/>
        <a:buChar char="»"/>
        <a:defRPr sz="2000" b="0" i="0" kern="1200">
          <a:solidFill>
            <a:schemeClr val="tx1"/>
          </a:solidFill>
          <a:latin typeface="Baskerville"/>
          <a:ea typeface="+mn-ea"/>
          <a:cs typeface="Baskervill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descr="Goodla_mar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26163"/>
            <a:ext cx="9144000" cy="748999"/>
          </a:xfrm>
          <a:prstGeom prst="rect">
            <a:avLst/>
          </a:prstGeom>
        </p:spPr>
      </p:pic>
      <p:sp>
        <p:nvSpPr>
          <p:cNvPr id="8"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9"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607399699"/>
      </p:ext>
    </p:extLst>
  </p:cSld>
  <p:clrMap bg1="lt1" tx1="dk1" bg2="lt2" tx2="dk2" accent1="accent1" accent2="accent2" accent3="accent3" accent4="accent4" accent5="accent5" accent6="accent6" hlink="hlink" folHlink="folHlink"/>
  <p:sldLayoutIdLst>
    <p:sldLayoutId id="2147483660" r:id="rId1"/>
  </p:sldLayoutIdLst>
  <p:txStyles>
    <p:titleStyle>
      <a:lvl1pPr algn="ctr" defTabSz="4572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Baskerville"/>
          <a:ea typeface="+mn-ea"/>
          <a:cs typeface="Baskerville"/>
        </a:defRPr>
      </a:lvl1pPr>
      <a:lvl2pPr marL="742950" indent="-285750" algn="l" defTabSz="457200" rtl="0" eaLnBrk="1" latinLnBrk="0" hangingPunct="1">
        <a:spcBef>
          <a:spcPct val="20000"/>
        </a:spcBef>
        <a:buFont typeface="Arial"/>
        <a:buChar char="–"/>
        <a:defRPr sz="2800" b="0" i="0" kern="1200">
          <a:solidFill>
            <a:schemeClr val="tx1"/>
          </a:solidFill>
          <a:latin typeface="Baskerville"/>
          <a:ea typeface="+mn-ea"/>
          <a:cs typeface="Baskerville"/>
        </a:defRPr>
      </a:lvl2pPr>
      <a:lvl3pPr marL="1143000" indent="-228600" algn="l" defTabSz="457200" rtl="0" eaLnBrk="1" latinLnBrk="0" hangingPunct="1">
        <a:spcBef>
          <a:spcPct val="20000"/>
        </a:spcBef>
        <a:buFont typeface="Arial"/>
        <a:buChar char="•"/>
        <a:defRPr sz="2400" b="0" i="0" kern="1200">
          <a:solidFill>
            <a:schemeClr val="tx1"/>
          </a:solidFill>
          <a:latin typeface="Baskerville"/>
          <a:ea typeface="+mn-ea"/>
          <a:cs typeface="Baskerville"/>
        </a:defRPr>
      </a:lvl3pPr>
      <a:lvl4pPr marL="1600200" indent="-228600" algn="l" defTabSz="457200" rtl="0" eaLnBrk="1" latinLnBrk="0" hangingPunct="1">
        <a:spcBef>
          <a:spcPct val="20000"/>
        </a:spcBef>
        <a:buFont typeface="Arial"/>
        <a:buChar char="–"/>
        <a:defRPr sz="2000" b="0" i="0" kern="1200">
          <a:solidFill>
            <a:schemeClr val="tx1"/>
          </a:solidFill>
          <a:latin typeface="Baskerville"/>
          <a:ea typeface="+mn-ea"/>
          <a:cs typeface="Baskerville"/>
        </a:defRPr>
      </a:lvl4pPr>
      <a:lvl5pPr marL="2057400" indent="-228600" algn="l" defTabSz="457200" rtl="0" eaLnBrk="1" latinLnBrk="0" hangingPunct="1">
        <a:spcBef>
          <a:spcPct val="20000"/>
        </a:spcBef>
        <a:buFont typeface="Arial"/>
        <a:buChar char="»"/>
        <a:defRPr sz="2000" b="0" i="0" kern="1200">
          <a:solidFill>
            <a:schemeClr val="tx1"/>
          </a:solidFill>
          <a:latin typeface="Baskerville"/>
          <a:ea typeface="+mn-ea"/>
          <a:cs typeface="Baskervill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Logotyp_goodla_rgb_devi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890" y="957222"/>
            <a:ext cx="6389820" cy="1947826"/>
          </a:xfrm>
          <a:prstGeom prst="rect">
            <a:avLst/>
          </a:prstGeom>
        </p:spPr>
      </p:pic>
      <p:sp>
        <p:nvSpPr>
          <p:cNvPr id="3" name="Rubrik 1"/>
          <p:cNvSpPr txBox="1">
            <a:spLocks/>
          </p:cNvSpPr>
          <p:nvPr/>
        </p:nvSpPr>
        <p:spPr>
          <a:xfrm>
            <a:off x="0" y="3538276"/>
            <a:ext cx="8229600" cy="1962761"/>
          </a:xfrm>
          <a:prstGeom prst="rect">
            <a:avLst/>
          </a:prstGeom>
        </p:spPr>
        <p:txBody>
          <a:bodyPr>
            <a:normAutofit/>
          </a:bodyPr>
          <a:lstStyle>
            <a:lvl1pPr algn="ctr" defTabSz="457200" rtl="0" eaLnBrk="1" latinLnBrk="0" hangingPunct="1">
              <a:spcBef>
                <a:spcPct val="0"/>
              </a:spcBef>
              <a:buNone/>
              <a:defRPr sz="4000" b="1" kern="1200">
                <a:solidFill>
                  <a:schemeClr val="tx1"/>
                </a:solidFill>
                <a:latin typeface="+mj-lt"/>
                <a:ea typeface="+mj-ea"/>
                <a:cs typeface="+mj-cs"/>
              </a:defRPr>
            </a:lvl1pPr>
          </a:lstStyle>
          <a:p>
            <a:r>
              <a:rPr lang="sv-SE" dirty="0" smtClean="0"/>
              <a:t>Naturbete</a:t>
            </a:r>
            <a:br>
              <a:rPr lang="sv-SE" dirty="0" smtClean="0"/>
            </a:br>
            <a:endParaRPr lang="sv-SE" dirty="0"/>
          </a:p>
        </p:txBody>
      </p:sp>
    </p:spTree>
    <p:extLst>
      <p:ext uri="{BB962C8B-B14F-4D97-AF65-F5344CB8AC3E}">
        <p14:creationId xmlns:p14="http://schemas.microsoft.com/office/powerpoint/2010/main" val="2451409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7B3BF-D20E-0040-9CC0-1B7EFF08FDAF}" type="slidenum">
              <a:rPr lang="sv-SE" smtClean="0"/>
              <a:t>2</a:t>
            </a:fld>
            <a:endParaRPr lang="sv-SE"/>
          </a:p>
        </p:txBody>
      </p:sp>
      <p:pic>
        <p:nvPicPr>
          <p:cNvPr id="3" name="Picture 2"/>
          <p:cNvPicPr>
            <a:picLocks noChangeAspect="1"/>
          </p:cNvPicPr>
          <p:nvPr/>
        </p:nvPicPr>
        <p:blipFill rotWithShape="1">
          <a:blip r:embed="rId3"/>
          <a:srcRect l="48542" t="11207" r="4792" b="8354"/>
          <a:stretch/>
        </p:blipFill>
        <p:spPr>
          <a:xfrm>
            <a:off x="552450" y="533399"/>
            <a:ext cx="7924800" cy="4988379"/>
          </a:xfrm>
          <a:prstGeom prst="rect">
            <a:avLst/>
          </a:prstGeom>
        </p:spPr>
      </p:pic>
      <p:sp>
        <p:nvSpPr>
          <p:cNvPr id="4" name="TextBox 3"/>
          <p:cNvSpPr txBox="1"/>
          <p:nvPr/>
        </p:nvSpPr>
        <p:spPr>
          <a:xfrm>
            <a:off x="6677247" y="5685653"/>
            <a:ext cx="2392325" cy="261610"/>
          </a:xfrm>
          <a:prstGeom prst="rect">
            <a:avLst/>
          </a:prstGeom>
          <a:noFill/>
        </p:spPr>
        <p:txBody>
          <a:bodyPr wrap="square" rtlCol="0">
            <a:spAutoFit/>
          </a:bodyPr>
          <a:lstStyle/>
          <a:p>
            <a:r>
              <a:rPr lang="sv-SE" sz="1100" dirty="0" smtClean="0"/>
              <a:t>Foto: Ola Jennersten</a:t>
            </a:r>
            <a:endParaRPr lang="sv-SE" sz="1100" dirty="0"/>
          </a:p>
        </p:txBody>
      </p:sp>
    </p:spTree>
    <p:extLst>
      <p:ext uri="{BB962C8B-B14F-4D97-AF65-F5344CB8AC3E}">
        <p14:creationId xmlns:p14="http://schemas.microsoft.com/office/powerpoint/2010/main" val="41035154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6459" t="2079" r="4999" b="23187"/>
          <a:stretch/>
        </p:blipFill>
        <p:spPr>
          <a:xfrm>
            <a:off x="133349" y="323850"/>
            <a:ext cx="8504589" cy="4781550"/>
          </a:xfrm>
          <a:prstGeom prst="rect">
            <a:avLst/>
          </a:prstGeom>
        </p:spPr>
      </p:pic>
      <p:sp>
        <p:nvSpPr>
          <p:cNvPr id="3" name="TextBox 2"/>
          <p:cNvSpPr txBox="1"/>
          <p:nvPr/>
        </p:nvSpPr>
        <p:spPr>
          <a:xfrm>
            <a:off x="6677247" y="5685653"/>
            <a:ext cx="2392325" cy="261610"/>
          </a:xfrm>
          <a:prstGeom prst="rect">
            <a:avLst/>
          </a:prstGeom>
          <a:noFill/>
        </p:spPr>
        <p:txBody>
          <a:bodyPr wrap="square" rtlCol="0">
            <a:spAutoFit/>
          </a:bodyPr>
          <a:lstStyle/>
          <a:p>
            <a:r>
              <a:rPr lang="sv-SE" sz="1100" dirty="0" smtClean="0"/>
              <a:t>Foto: Ola Jennersten</a:t>
            </a:r>
            <a:endParaRPr lang="sv-SE" sz="1100" dirty="0"/>
          </a:p>
        </p:txBody>
      </p:sp>
    </p:spTree>
    <p:extLst>
      <p:ext uri="{BB962C8B-B14F-4D97-AF65-F5344CB8AC3E}">
        <p14:creationId xmlns:p14="http://schemas.microsoft.com/office/powerpoint/2010/main" val="1331565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7B3BF-D20E-0040-9CC0-1B7EFF08FDAF}" type="slidenum">
              <a:rPr lang="sv-SE" smtClean="0"/>
              <a:t>4</a:t>
            </a:fld>
            <a:endParaRPr lang="sv-SE"/>
          </a:p>
        </p:txBody>
      </p:sp>
      <p:sp>
        <p:nvSpPr>
          <p:cNvPr id="4" name="TextBox 3"/>
          <p:cNvSpPr txBox="1"/>
          <p:nvPr/>
        </p:nvSpPr>
        <p:spPr>
          <a:xfrm>
            <a:off x="6677247" y="5685653"/>
            <a:ext cx="2392325" cy="261610"/>
          </a:xfrm>
          <a:prstGeom prst="rect">
            <a:avLst/>
          </a:prstGeom>
          <a:noFill/>
        </p:spPr>
        <p:txBody>
          <a:bodyPr wrap="square" rtlCol="0">
            <a:spAutoFit/>
          </a:bodyPr>
          <a:lstStyle/>
          <a:p>
            <a:r>
              <a:rPr lang="sv-SE" sz="1100" dirty="0" smtClean="0"/>
              <a:t>Foto: Ola Jennersten</a:t>
            </a:r>
            <a:endParaRPr lang="sv-SE" sz="1100" dirty="0"/>
          </a:p>
        </p:txBody>
      </p:sp>
      <p:pic>
        <p:nvPicPr>
          <p:cNvPr id="5" name="Picture 4"/>
          <p:cNvPicPr>
            <a:picLocks noChangeAspect="1"/>
          </p:cNvPicPr>
          <p:nvPr/>
        </p:nvPicPr>
        <p:blipFill rotWithShape="1">
          <a:blip r:embed="rId3"/>
          <a:srcRect l="49584" t="7212" r="8125" b="17484"/>
          <a:stretch/>
        </p:blipFill>
        <p:spPr>
          <a:xfrm>
            <a:off x="666750" y="742949"/>
            <a:ext cx="7429500" cy="4831005"/>
          </a:xfrm>
          <a:prstGeom prst="rect">
            <a:avLst/>
          </a:prstGeom>
        </p:spPr>
      </p:pic>
    </p:spTree>
    <p:extLst>
      <p:ext uri="{BB962C8B-B14F-4D97-AF65-F5344CB8AC3E}">
        <p14:creationId xmlns:p14="http://schemas.microsoft.com/office/powerpoint/2010/main" val="2205524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7247" y="5685653"/>
            <a:ext cx="2392325" cy="261610"/>
          </a:xfrm>
          <a:prstGeom prst="rect">
            <a:avLst/>
          </a:prstGeom>
          <a:noFill/>
        </p:spPr>
        <p:txBody>
          <a:bodyPr wrap="square" rtlCol="0">
            <a:spAutoFit/>
          </a:bodyPr>
          <a:lstStyle/>
          <a:p>
            <a:r>
              <a:rPr lang="sv-SE" sz="1100" dirty="0" smtClean="0"/>
              <a:t>Foto: Ola Jennersten</a:t>
            </a:r>
            <a:endParaRPr lang="sv-SE" sz="1100" dirty="0"/>
          </a:p>
        </p:txBody>
      </p:sp>
      <p:pic>
        <p:nvPicPr>
          <p:cNvPr id="3" name="Picture 2"/>
          <p:cNvPicPr>
            <a:picLocks noChangeAspect="1"/>
          </p:cNvPicPr>
          <p:nvPr/>
        </p:nvPicPr>
        <p:blipFill rotWithShape="1">
          <a:blip r:embed="rId3"/>
          <a:srcRect l="47292" t="3220" r="8750" b="19193"/>
          <a:stretch/>
        </p:blipFill>
        <p:spPr>
          <a:xfrm>
            <a:off x="304800" y="571499"/>
            <a:ext cx="7829550" cy="5046535"/>
          </a:xfrm>
          <a:prstGeom prst="rect">
            <a:avLst/>
          </a:prstGeom>
        </p:spPr>
      </p:pic>
    </p:spTree>
    <p:extLst>
      <p:ext uri="{BB962C8B-B14F-4D97-AF65-F5344CB8AC3E}">
        <p14:creationId xmlns:p14="http://schemas.microsoft.com/office/powerpoint/2010/main" val="1834022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7247" y="5685653"/>
            <a:ext cx="2392325" cy="261610"/>
          </a:xfrm>
          <a:prstGeom prst="rect">
            <a:avLst/>
          </a:prstGeom>
          <a:noFill/>
        </p:spPr>
        <p:txBody>
          <a:bodyPr wrap="square" rtlCol="0">
            <a:spAutoFit/>
          </a:bodyPr>
          <a:lstStyle/>
          <a:p>
            <a:r>
              <a:rPr lang="sv-SE" sz="1100" dirty="0" smtClean="0"/>
              <a:t>Foto: Ola Jennersten</a:t>
            </a:r>
            <a:endParaRPr lang="sv-SE" sz="1100" dirty="0"/>
          </a:p>
        </p:txBody>
      </p:sp>
      <p:pic>
        <p:nvPicPr>
          <p:cNvPr id="3" name="Picture 2"/>
          <p:cNvPicPr>
            <a:picLocks noChangeAspect="1"/>
          </p:cNvPicPr>
          <p:nvPr/>
        </p:nvPicPr>
        <p:blipFill rotWithShape="1">
          <a:blip r:embed="rId3"/>
          <a:srcRect l="47709" t="2079" r="7916" b="18052"/>
          <a:stretch/>
        </p:blipFill>
        <p:spPr>
          <a:xfrm>
            <a:off x="609600" y="495299"/>
            <a:ext cx="7867650" cy="5171225"/>
          </a:xfrm>
          <a:prstGeom prst="rect">
            <a:avLst/>
          </a:prstGeom>
        </p:spPr>
      </p:pic>
    </p:spTree>
    <p:extLst>
      <p:ext uri="{BB962C8B-B14F-4D97-AF65-F5344CB8AC3E}">
        <p14:creationId xmlns:p14="http://schemas.microsoft.com/office/powerpoint/2010/main" val="816412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7B3BF-D20E-0040-9CC0-1B7EFF08FDAF}" type="slidenum">
              <a:rPr lang="sv-SE" smtClean="0"/>
              <a:t>7</a:t>
            </a:fld>
            <a:endParaRPr lang="sv-SE"/>
          </a:p>
        </p:txBody>
      </p:sp>
      <p:pic>
        <p:nvPicPr>
          <p:cNvPr id="7" name="Picture 6"/>
          <p:cNvPicPr>
            <a:picLocks noChangeAspect="1"/>
          </p:cNvPicPr>
          <p:nvPr/>
        </p:nvPicPr>
        <p:blipFill>
          <a:blip r:embed="rId3"/>
          <a:stretch>
            <a:fillRect/>
          </a:stretch>
        </p:blipFill>
        <p:spPr>
          <a:xfrm>
            <a:off x="1256686" y="413205"/>
            <a:ext cx="5048864" cy="5659575"/>
          </a:xfrm>
          <a:prstGeom prst="rect">
            <a:avLst/>
          </a:prstGeom>
        </p:spPr>
      </p:pic>
    </p:spTree>
    <p:extLst>
      <p:ext uri="{BB962C8B-B14F-4D97-AF65-F5344CB8AC3E}">
        <p14:creationId xmlns:p14="http://schemas.microsoft.com/office/powerpoint/2010/main" val="4211223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420</TotalTime>
  <Words>496</Words>
  <Application>Microsoft Office PowerPoint</Application>
  <PresentationFormat>On-screen Show (4:3)</PresentationFormat>
  <Paragraphs>30</Paragraphs>
  <Slides>7</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Baskerville</vt:lpstr>
      <vt:lpstr>Calibri</vt:lpstr>
      <vt:lpstr>Office-tema</vt:lpstr>
      <vt:lpstr>Anpassad formgivning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Colloco Grafisk Form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Lena Granell</dc:creator>
  <cp:lastModifiedBy>Helena Aronsson</cp:lastModifiedBy>
  <cp:revision>23</cp:revision>
  <dcterms:created xsi:type="dcterms:W3CDTF">2017-12-18T08:42:58Z</dcterms:created>
  <dcterms:modified xsi:type="dcterms:W3CDTF">2018-08-27T12:19:33Z</dcterms:modified>
</cp:coreProperties>
</file>