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21"/>
  </p:notesMasterIdLst>
  <p:handoutMasterIdLst>
    <p:handoutMasterId r:id="rId22"/>
  </p:handoutMasterIdLst>
  <p:sldIdLst>
    <p:sldId id="1189" r:id="rId3"/>
    <p:sldId id="1194" r:id="rId4"/>
    <p:sldId id="1205" r:id="rId5"/>
    <p:sldId id="1210" r:id="rId6"/>
    <p:sldId id="1211" r:id="rId7"/>
    <p:sldId id="1212" r:id="rId8"/>
    <p:sldId id="1208" r:id="rId9"/>
    <p:sldId id="1214" r:id="rId10"/>
    <p:sldId id="1215" r:id="rId11"/>
    <p:sldId id="1221" r:id="rId12"/>
    <p:sldId id="1200" r:id="rId13"/>
    <p:sldId id="1201" r:id="rId14"/>
    <p:sldId id="1198" r:id="rId15"/>
    <p:sldId id="1199" r:id="rId16"/>
    <p:sldId id="1223" r:id="rId17"/>
    <p:sldId id="1202" r:id="rId18"/>
    <p:sldId id="1218" r:id="rId19"/>
    <p:sldId id="1207" r:id="rId2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7B660AC-0F6F-45F8-8C14-9B2694ED38A5}">
          <p14:sldIdLst>
            <p14:sldId id="1189"/>
            <p14:sldId id="1194"/>
            <p14:sldId id="1205"/>
            <p14:sldId id="1210"/>
            <p14:sldId id="1211"/>
            <p14:sldId id="1212"/>
            <p14:sldId id="1208"/>
            <p14:sldId id="1214"/>
            <p14:sldId id="1215"/>
            <p14:sldId id="1221"/>
            <p14:sldId id="1200"/>
            <p14:sldId id="1201"/>
            <p14:sldId id="1198"/>
            <p14:sldId id="1199"/>
            <p14:sldId id="1223"/>
            <p14:sldId id="1202"/>
            <p14:sldId id="1218"/>
            <p14:sldId id="1207"/>
          </p14:sldIdLst>
        </p14:section>
      </p14:sectionLst>
    </p:ext>
    <p:ext uri="{EFAFB233-063F-42B5-8137-9DF3F51BA10A}">
      <p15:sldGuideLst xmlns:p15="http://schemas.microsoft.com/office/powerpoint/2012/main">
        <p15:guide id="1" orient="horz" pos="346" userDrawn="1">
          <p15:clr>
            <a:srgbClr val="A4A3A4"/>
          </p15:clr>
        </p15:guide>
        <p15:guide id="2" pos="612" userDrawn="1">
          <p15:clr>
            <a:srgbClr val="A4A3A4"/>
          </p15:clr>
        </p15:guide>
        <p15:guide id="3" orient="horz" pos="1253" userDrawn="1">
          <p15:clr>
            <a:srgbClr val="A4A3A4"/>
          </p15:clr>
        </p15:guide>
        <p15:guide id="4" pos="2842" userDrawn="1">
          <p15:clr>
            <a:srgbClr val="A4A3A4"/>
          </p15:clr>
        </p15:guide>
        <p15:guide id="5" orient="horz" pos="3974" userDrawn="1">
          <p15:clr>
            <a:srgbClr val="A4A3A4"/>
          </p15:clr>
        </p15:guide>
        <p15:guide id="6" pos="5148" userDrawn="1">
          <p15:clr>
            <a:srgbClr val="A4A3A4"/>
          </p15:clr>
        </p15:guide>
        <p15:guide id="7" pos="29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DC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47" autoAdjust="0"/>
    <p:restoredTop sz="77682" autoAdjust="0"/>
  </p:normalViewPr>
  <p:slideViewPr>
    <p:cSldViewPr>
      <p:cViewPr varScale="1">
        <p:scale>
          <a:sx n="61" d="100"/>
          <a:sy n="61" d="100"/>
        </p:scale>
        <p:origin x="764" y="56"/>
      </p:cViewPr>
      <p:guideLst>
        <p:guide orient="horz" pos="346"/>
        <p:guide pos="612"/>
        <p:guide orient="horz" pos="1253"/>
        <p:guide pos="2842"/>
        <p:guide orient="horz" pos="3974"/>
        <p:guide pos="5148"/>
        <p:guide pos="2918"/>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89E13DB6-F10C-4883-A892-1494E22A22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5E2B5945-14BE-4E25-A82D-EC7976BE71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7B7EB7-3C6A-4AF2-A562-005D3FCDC7A7}" type="datetime1">
              <a:rPr lang="sv-SE" smtClean="0"/>
              <a:t>2024-03-26</a:t>
            </a:fld>
            <a:endParaRPr lang="sv-SE"/>
          </a:p>
        </p:txBody>
      </p:sp>
      <p:sp>
        <p:nvSpPr>
          <p:cNvPr id="4" name="Platshållare för sidfot 3">
            <a:extLst>
              <a:ext uri="{FF2B5EF4-FFF2-40B4-BE49-F238E27FC236}">
                <a16:creationId xmlns:a16="http://schemas.microsoft.com/office/drawing/2014/main" id="{037AB779-93E3-47FE-B706-910264D775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8B109F58-AF22-488E-99A6-F33B41629A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4B83F5-21C6-4812-9627-CF90653B2390}" type="slidenum">
              <a:rPr lang="sv-SE" smtClean="0"/>
              <a:t>‹#›</a:t>
            </a:fld>
            <a:endParaRPr lang="sv-SE"/>
          </a:p>
        </p:txBody>
      </p:sp>
    </p:spTree>
    <p:extLst>
      <p:ext uri="{BB962C8B-B14F-4D97-AF65-F5344CB8AC3E}">
        <p14:creationId xmlns:p14="http://schemas.microsoft.com/office/powerpoint/2010/main" val="32459947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6093D-BB17-46C2-8954-700AF7B63AA1}" type="datetime1">
              <a:rPr lang="sv-SE" smtClean="0"/>
              <a:t>2024-03-26</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80341-6DE2-49AA-A561-C993803F1644}" type="slidenum">
              <a:rPr lang="sv-SE" smtClean="0"/>
              <a:t>‹#›</a:t>
            </a:fld>
            <a:endParaRPr lang="sv-SE"/>
          </a:p>
        </p:txBody>
      </p:sp>
    </p:spTree>
    <p:extLst>
      <p:ext uri="{BB962C8B-B14F-4D97-AF65-F5344CB8AC3E}">
        <p14:creationId xmlns:p14="http://schemas.microsoft.com/office/powerpoint/2010/main" val="29962108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30949" eaLnBrk="0" hangingPunct="0">
              <a:defRPr>
                <a:solidFill>
                  <a:schemeClr val="tx1"/>
                </a:solidFill>
                <a:latin typeface="Arial" charset="0"/>
              </a:defRPr>
            </a:lvl1pPr>
            <a:lvl2pPr marL="802803" indent="-308770" defTabSz="1030949" eaLnBrk="0" hangingPunct="0">
              <a:defRPr>
                <a:solidFill>
                  <a:schemeClr val="tx1"/>
                </a:solidFill>
                <a:latin typeface="Arial" charset="0"/>
              </a:defRPr>
            </a:lvl2pPr>
            <a:lvl3pPr marL="1235081" indent="-247016" defTabSz="1030949" eaLnBrk="0" hangingPunct="0">
              <a:defRPr>
                <a:solidFill>
                  <a:schemeClr val="tx1"/>
                </a:solidFill>
                <a:latin typeface="Arial" charset="0"/>
              </a:defRPr>
            </a:lvl3pPr>
            <a:lvl4pPr marL="1729113" indent="-247016" defTabSz="1030949" eaLnBrk="0" hangingPunct="0">
              <a:defRPr>
                <a:solidFill>
                  <a:schemeClr val="tx1"/>
                </a:solidFill>
                <a:latin typeface="Arial" charset="0"/>
              </a:defRPr>
            </a:lvl4pPr>
            <a:lvl5pPr marL="2223144" indent="-247016" defTabSz="1030949" eaLnBrk="0" hangingPunct="0">
              <a:defRPr>
                <a:solidFill>
                  <a:schemeClr val="tx1"/>
                </a:solidFill>
                <a:latin typeface="Arial" charset="0"/>
              </a:defRPr>
            </a:lvl5pPr>
            <a:lvl6pPr marL="2717177" indent="-247016" defTabSz="1030949" eaLnBrk="0" fontAlgn="base" hangingPunct="0">
              <a:spcBef>
                <a:spcPct val="0"/>
              </a:spcBef>
              <a:spcAft>
                <a:spcPct val="0"/>
              </a:spcAft>
              <a:defRPr>
                <a:solidFill>
                  <a:schemeClr val="tx1"/>
                </a:solidFill>
                <a:latin typeface="Arial" charset="0"/>
              </a:defRPr>
            </a:lvl6pPr>
            <a:lvl7pPr marL="3211209" indent="-247016" defTabSz="1030949" eaLnBrk="0" fontAlgn="base" hangingPunct="0">
              <a:spcBef>
                <a:spcPct val="0"/>
              </a:spcBef>
              <a:spcAft>
                <a:spcPct val="0"/>
              </a:spcAft>
              <a:defRPr>
                <a:solidFill>
                  <a:schemeClr val="tx1"/>
                </a:solidFill>
                <a:latin typeface="Arial" charset="0"/>
              </a:defRPr>
            </a:lvl7pPr>
            <a:lvl8pPr marL="3705242" indent="-247016" defTabSz="1030949" eaLnBrk="0" fontAlgn="base" hangingPunct="0">
              <a:spcBef>
                <a:spcPct val="0"/>
              </a:spcBef>
              <a:spcAft>
                <a:spcPct val="0"/>
              </a:spcAft>
              <a:defRPr>
                <a:solidFill>
                  <a:schemeClr val="tx1"/>
                </a:solidFill>
                <a:latin typeface="Arial" charset="0"/>
              </a:defRPr>
            </a:lvl8pPr>
            <a:lvl9pPr marL="4199273" indent="-247016" defTabSz="1030949" eaLnBrk="0" fontAlgn="base" hangingPunct="0">
              <a:spcBef>
                <a:spcPct val="0"/>
              </a:spcBef>
              <a:spcAft>
                <a:spcPct val="0"/>
              </a:spcAft>
              <a:defRPr>
                <a:solidFill>
                  <a:schemeClr val="tx1"/>
                </a:solidFill>
                <a:latin typeface="Arial" charset="0"/>
              </a:defRPr>
            </a:lvl9pPr>
          </a:lstStyle>
          <a:p>
            <a:pPr eaLnBrk="1" hangingPunct="1"/>
            <a:fld id="{312AAC92-C63F-46A0-A31F-E0193AB079E2}" type="datetime1">
              <a:rPr lang="sv-SE" smtClean="0">
                <a:solidFill>
                  <a:prstClr val="black"/>
                </a:solidFill>
              </a:rPr>
              <a:t>2024-03-26</a:t>
            </a:fld>
            <a:endParaRPr lang="sv-SE">
              <a:solidFill>
                <a:prstClr val="black"/>
              </a:solidFill>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sv-SE" i="1" noProof="0" dirty="0"/>
              <a:t>[Den här presentationen är framtagen som en mall till en presentation på en hållbarhetsvandring. Som förberedelse behöver du som arrangör/presentatör fylla i och eventuellt komplettera presentationen utifrån upplägget för den vandring ni ska genomföra. Till varje bild finns en lista med saker att ta upp. Öva på presentationen innan så du vet vad du ska säga]</a:t>
            </a:r>
          </a:p>
          <a:p>
            <a:endParaRPr lang="sv-SE" i="1" noProof="0" dirty="0"/>
          </a:p>
          <a:p>
            <a:pPr marL="171450" indent="-171450">
              <a:buFont typeface="Arial" panose="020B0604020202020204" pitchFamily="34" charset="0"/>
              <a:buChar char="•"/>
            </a:pPr>
            <a:r>
              <a:rPr lang="sv-SE" i="0" noProof="0" dirty="0"/>
              <a:t>Hälsa välkomna! </a:t>
            </a:r>
          </a:p>
          <a:p>
            <a:pPr marL="171450" indent="-171450">
              <a:buFont typeface="Arial" panose="020B0604020202020204" pitchFamily="34" charset="0"/>
              <a:buChar char="•"/>
            </a:pPr>
            <a:r>
              <a:rPr lang="sv-SE" i="0" noProof="0" dirty="0"/>
              <a:t>Säg vem du är. </a:t>
            </a:r>
          </a:p>
          <a:p>
            <a:pPr marL="171450" indent="-171450">
              <a:buFont typeface="Arial" panose="020B0604020202020204" pitchFamily="34" charset="0"/>
              <a:buChar char="•"/>
            </a:pPr>
            <a:r>
              <a:rPr lang="sv-SE" i="0" noProof="0" dirty="0"/>
              <a:t>Presentera kort syftet med det ni ska göra, </a:t>
            </a:r>
            <a:r>
              <a:rPr lang="sv-SE" i="0" noProof="0" dirty="0" err="1"/>
              <a:t>exv</a:t>
            </a:r>
            <a:r>
              <a:rPr lang="sv-SE" i="0" noProof="0" dirty="0"/>
              <a:t>: ”Vi ska tillsammans genomföra en hållbarhetsvandring på Storgatan för att lära oss hur vi kan skapa platser i staden som uppmuntrar till hållbara val i vardagen”. </a:t>
            </a:r>
            <a:endParaRPr lang="sv-SE" i="1" noProof="0" dirty="0"/>
          </a:p>
          <a:p>
            <a:endParaRPr lang="sv-SE" i="0" noProof="0" dirty="0"/>
          </a:p>
          <a:p>
            <a:r>
              <a:rPr lang="sv-SE" noProof="0" dirty="0"/>
              <a:t> </a:t>
            </a:r>
          </a:p>
          <a:p>
            <a:endParaRPr lang="sv-SE" noProof="0" dirty="0"/>
          </a:p>
        </p:txBody>
      </p:sp>
      <p:sp>
        <p:nvSpPr>
          <p:cNvPr id="3" name="Platshållare för bildnummer 2"/>
          <p:cNvSpPr>
            <a:spLocks noGrp="1"/>
          </p:cNvSpPr>
          <p:nvPr>
            <p:ph type="sldNum" sz="quarter" idx="11"/>
          </p:nvPr>
        </p:nvSpPr>
        <p:spPr/>
        <p:txBody>
          <a:bodyPr/>
          <a:lstStyle/>
          <a:p>
            <a:fld id="{9C956782-B5F7-5742-8012-32EB3EA832AD}" type="slidenum">
              <a:rPr lang="sv-SE" smtClean="0">
                <a:solidFill>
                  <a:prstClr val="black"/>
                </a:solidFill>
              </a:rPr>
              <a:pPr/>
              <a:t>1</a:t>
            </a:fld>
            <a:endParaRPr lang="sv-SE">
              <a:solidFill>
                <a:prstClr val="black"/>
              </a:solidFill>
            </a:endParaRPr>
          </a:p>
        </p:txBody>
      </p:sp>
    </p:spTree>
    <p:extLst>
      <p:ext uri="{BB962C8B-B14F-4D97-AF65-F5344CB8AC3E}">
        <p14:creationId xmlns:p14="http://schemas.microsoft.com/office/powerpoint/2010/main" val="141687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50" dirty="0">
                <a:latin typeface="+mj-lt"/>
              </a:rPr>
              <a:t>[Ett förslag är att utgå ifrån hållbarhetsmål som redan finns antagna i kommunen eller motsvarande. Saknas sådana kan en grund vara att presentera de tre dimensionerna av hållbarhet som en möjlig utgångspunkt, men uppmuntra till andra synsätt]</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10</a:t>
            </a:fld>
            <a:endParaRPr lang="sv-SE"/>
          </a:p>
        </p:txBody>
      </p:sp>
    </p:spTree>
    <p:extLst>
      <p:ext uri="{BB962C8B-B14F-4D97-AF65-F5344CB8AC3E}">
        <p14:creationId xmlns:p14="http://schemas.microsoft.com/office/powerpoint/2010/main" val="98785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[Ta bort bakgrundsbilden och lägg in en bild från platsen där ni ska vandra. Det finns till exempel bra neutrala kartor på https://minkarta.lantmateriet.se/ ]</a:t>
            </a:r>
          </a:p>
          <a:p>
            <a:endParaRPr lang="sv-SE" dirty="0"/>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11</a:t>
            </a:fld>
            <a:endParaRPr lang="sv-SE"/>
          </a:p>
        </p:txBody>
      </p:sp>
    </p:spTree>
    <p:extLst>
      <p:ext uri="{BB962C8B-B14F-4D97-AF65-F5344CB8AC3E}">
        <p14:creationId xmlns:p14="http://schemas.microsoft.com/office/powerpoint/2010/main" val="423474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1" dirty="0"/>
              <a:t>[Ringa in området där ni ska vandra på kartbild till höger]</a:t>
            </a:r>
          </a:p>
          <a:p>
            <a:endParaRPr lang="sv-SE" b="0" i="1" dirty="0"/>
          </a:p>
          <a:p>
            <a:pPr marL="171450" indent="-171450">
              <a:buFont typeface="Arial" panose="020B0604020202020204" pitchFamily="34" charset="0"/>
              <a:buChar char="•"/>
            </a:pPr>
            <a:r>
              <a:rPr lang="sv-SE" b="0" i="0" dirty="0"/>
              <a:t>Gå igenom upplägget för vandringen igen. </a:t>
            </a:r>
          </a:p>
          <a:p>
            <a:pPr marL="171450" indent="-171450">
              <a:buFont typeface="Arial" panose="020B0604020202020204" pitchFamily="34" charset="0"/>
              <a:buChar char="•"/>
            </a:pPr>
            <a:r>
              <a:rPr lang="sv-SE" b="0" i="0" dirty="0"/>
              <a:t>Först: </a:t>
            </a:r>
            <a:r>
              <a:rPr lang="sv-SE" sz="1200" b="0" dirty="0">
                <a:latin typeface="Calibri" panose="020F0502020204030204" pitchFamily="34" charset="0"/>
                <a:cs typeface="Calibri" panose="020F0502020204030204" pitchFamily="34" charset="0"/>
              </a:rPr>
              <a:t>”Vad uppmuntrar den här platsen oss att göra?”</a:t>
            </a:r>
          </a:p>
          <a:p>
            <a:pPr marL="171450" indent="-171450">
              <a:buFont typeface="Arial" panose="020B0604020202020204" pitchFamily="34" charset="0"/>
              <a:buChar char="•"/>
            </a:pPr>
            <a:r>
              <a:rPr lang="sv-SE" sz="1200" b="0" i="0" dirty="0">
                <a:latin typeface="Calibri" panose="020F0502020204030204" pitchFamily="34" charset="0"/>
                <a:cs typeface="Calibri" panose="020F0502020204030204" pitchFamily="34" charset="0"/>
              </a:rPr>
              <a:t>Sedan: </a:t>
            </a:r>
            <a:r>
              <a:rPr lang="sv-SE" sz="1200" b="0" dirty="0">
                <a:latin typeface="Calibri" panose="020F0502020204030204" pitchFamily="34" charset="0"/>
                <a:cs typeface="Calibri" panose="020F0502020204030204" pitchFamily="34" charset="0"/>
              </a:rPr>
              <a:t>”Hur vill vi förändra platsen för att den ska uppmuntra till mer hållbara </a:t>
            </a:r>
            <a:r>
              <a:rPr lang="sv-SE" sz="1200" b="0" dirty="0" err="1">
                <a:latin typeface="Calibri" panose="020F0502020204030204" pitchFamily="34" charset="0"/>
                <a:cs typeface="Calibri" panose="020F0502020204030204" pitchFamily="34" charset="0"/>
              </a:rPr>
              <a:t>vardagsval</a:t>
            </a:r>
            <a:r>
              <a:rPr lang="sv-SE" sz="1200" b="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sv-SE" sz="1200" b="0" i="0" dirty="0">
                <a:latin typeface="Calibri" panose="020F0502020204030204" pitchFamily="34" charset="0"/>
                <a:cs typeface="Calibri" panose="020F0502020204030204" pitchFamily="34" charset="0"/>
              </a:rPr>
              <a:t>Därefter återsamling. </a:t>
            </a:r>
            <a:endParaRPr lang="sv-SE" b="0" i="0" dirty="0"/>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12</a:t>
            </a:fld>
            <a:endParaRPr lang="sv-SE"/>
          </a:p>
        </p:txBody>
      </p:sp>
    </p:spTree>
    <p:extLst>
      <p:ext uri="{BB962C8B-B14F-4D97-AF65-F5344CB8AC3E}">
        <p14:creationId xmlns:p14="http://schemas.microsoft.com/office/powerpoint/2010/main" val="413715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Gå igenom steg 1. </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13</a:t>
            </a:fld>
            <a:endParaRPr lang="sv-SE"/>
          </a:p>
        </p:txBody>
      </p:sp>
    </p:spTree>
    <p:extLst>
      <p:ext uri="{BB962C8B-B14F-4D97-AF65-F5344CB8AC3E}">
        <p14:creationId xmlns:p14="http://schemas.microsoft.com/office/powerpoint/2010/main" val="66970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Gå igenom steg 2.</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14</a:t>
            </a:fld>
            <a:endParaRPr lang="sv-SE"/>
          </a:p>
        </p:txBody>
      </p:sp>
    </p:spTree>
    <p:extLst>
      <p:ext uri="{BB962C8B-B14F-4D97-AF65-F5344CB8AC3E}">
        <p14:creationId xmlns:p14="http://schemas.microsoft.com/office/powerpoint/2010/main" val="40230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[Använd samma bild som tidigare och markera var ni befinner er/var hålls presentationen, och var är området där ni ska vandra.]</a:t>
            </a:r>
          </a:p>
          <a:p>
            <a:endParaRPr lang="sv-SE" dirty="0"/>
          </a:p>
          <a:p>
            <a:pPr marL="171450" indent="-171450">
              <a:buFont typeface="Arial" panose="020B0604020202020204" pitchFamily="34" charset="0"/>
              <a:buChar char="•"/>
            </a:pPr>
            <a:r>
              <a:rPr lang="sv-SE" dirty="0"/>
              <a:t>Hur tar vi oss till platsen där vi ska vandra?</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15</a:t>
            </a:fld>
            <a:endParaRPr lang="sv-SE"/>
          </a:p>
        </p:txBody>
      </p:sp>
    </p:spTree>
    <p:extLst>
      <p:ext uri="{BB962C8B-B14F-4D97-AF65-F5344CB8AC3E}">
        <p14:creationId xmlns:p14="http://schemas.microsoft.com/office/powerpoint/2010/main" val="40336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[Ett sätt att samla reflektioner efter att ni genomfört vandringen är att deltagarna var för sig funderar på och besvarar ovan två frågor]</a:t>
            </a:r>
          </a:p>
          <a:p>
            <a:endParaRPr lang="sv-SE" dirty="0"/>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16</a:t>
            </a:fld>
            <a:endParaRPr lang="sv-SE"/>
          </a:p>
        </p:txBody>
      </p:sp>
    </p:spTree>
    <p:extLst>
      <p:ext uri="{BB962C8B-B14F-4D97-AF65-F5344CB8AC3E}">
        <p14:creationId xmlns:p14="http://schemas.microsoft.com/office/powerpoint/2010/main" val="688921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50" dirty="0">
                <a:latin typeface="+mj-lt"/>
              </a:rPr>
              <a:t>För den som vill veta mer så har SLU samlat informationen på en hemsida för projektet. Sök på hållbarhetsvandring. </a:t>
            </a:r>
          </a:p>
          <a:p>
            <a:pPr marL="171450" indent="-171450">
              <a:buFont typeface="Arial" panose="020B0604020202020204" pitchFamily="34" charset="0"/>
              <a:buChar char="•"/>
            </a:pPr>
            <a:r>
              <a:rPr lang="sv-SE" sz="1050" dirty="0">
                <a:latin typeface="+mj-lt"/>
              </a:rPr>
              <a:t>Där finns också det här materialet för den som vill genomföra en egen vandring. </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17</a:t>
            </a:fld>
            <a:endParaRPr lang="sv-SE"/>
          </a:p>
        </p:txBody>
      </p:sp>
    </p:spTree>
    <p:extLst>
      <p:ext uri="{BB962C8B-B14F-4D97-AF65-F5344CB8AC3E}">
        <p14:creationId xmlns:p14="http://schemas.microsoft.com/office/powerpoint/2010/main" val="392632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30949" eaLnBrk="0" hangingPunct="0">
              <a:defRPr>
                <a:solidFill>
                  <a:schemeClr val="tx1"/>
                </a:solidFill>
                <a:latin typeface="Arial" charset="0"/>
              </a:defRPr>
            </a:lvl1pPr>
            <a:lvl2pPr marL="802803" indent="-308770" defTabSz="1030949" eaLnBrk="0" hangingPunct="0">
              <a:defRPr>
                <a:solidFill>
                  <a:schemeClr val="tx1"/>
                </a:solidFill>
                <a:latin typeface="Arial" charset="0"/>
              </a:defRPr>
            </a:lvl2pPr>
            <a:lvl3pPr marL="1235081" indent="-247016" defTabSz="1030949" eaLnBrk="0" hangingPunct="0">
              <a:defRPr>
                <a:solidFill>
                  <a:schemeClr val="tx1"/>
                </a:solidFill>
                <a:latin typeface="Arial" charset="0"/>
              </a:defRPr>
            </a:lvl3pPr>
            <a:lvl4pPr marL="1729113" indent="-247016" defTabSz="1030949" eaLnBrk="0" hangingPunct="0">
              <a:defRPr>
                <a:solidFill>
                  <a:schemeClr val="tx1"/>
                </a:solidFill>
                <a:latin typeface="Arial" charset="0"/>
              </a:defRPr>
            </a:lvl4pPr>
            <a:lvl5pPr marL="2223144" indent="-247016" defTabSz="1030949" eaLnBrk="0" hangingPunct="0">
              <a:defRPr>
                <a:solidFill>
                  <a:schemeClr val="tx1"/>
                </a:solidFill>
                <a:latin typeface="Arial" charset="0"/>
              </a:defRPr>
            </a:lvl5pPr>
            <a:lvl6pPr marL="2717177" indent="-247016" defTabSz="1030949" eaLnBrk="0" fontAlgn="base" hangingPunct="0">
              <a:spcBef>
                <a:spcPct val="0"/>
              </a:spcBef>
              <a:spcAft>
                <a:spcPct val="0"/>
              </a:spcAft>
              <a:defRPr>
                <a:solidFill>
                  <a:schemeClr val="tx1"/>
                </a:solidFill>
                <a:latin typeface="Arial" charset="0"/>
              </a:defRPr>
            </a:lvl6pPr>
            <a:lvl7pPr marL="3211209" indent="-247016" defTabSz="1030949" eaLnBrk="0" fontAlgn="base" hangingPunct="0">
              <a:spcBef>
                <a:spcPct val="0"/>
              </a:spcBef>
              <a:spcAft>
                <a:spcPct val="0"/>
              </a:spcAft>
              <a:defRPr>
                <a:solidFill>
                  <a:schemeClr val="tx1"/>
                </a:solidFill>
                <a:latin typeface="Arial" charset="0"/>
              </a:defRPr>
            </a:lvl7pPr>
            <a:lvl8pPr marL="3705242" indent="-247016" defTabSz="1030949" eaLnBrk="0" fontAlgn="base" hangingPunct="0">
              <a:spcBef>
                <a:spcPct val="0"/>
              </a:spcBef>
              <a:spcAft>
                <a:spcPct val="0"/>
              </a:spcAft>
              <a:defRPr>
                <a:solidFill>
                  <a:schemeClr val="tx1"/>
                </a:solidFill>
                <a:latin typeface="Arial" charset="0"/>
              </a:defRPr>
            </a:lvl8pPr>
            <a:lvl9pPr marL="4199273" indent="-247016" defTabSz="1030949" eaLnBrk="0" fontAlgn="base" hangingPunct="0">
              <a:spcBef>
                <a:spcPct val="0"/>
              </a:spcBef>
              <a:spcAft>
                <a:spcPct val="0"/>
              </a:spcAft>
              <a:defRPr>
                <a:solidFill>
                  <a:schemeClr val="tx1"/>
                </a:solidFill>
                <a:latin typeface="Arial" charset="0"/>
              </a:defRPr>
            </a:lvl9pPr>
          </a:lstStyle>
          <a:p>
            <a:pPr eaLnBrk="1" hangingPunct="1"/>
            <a:fld id="{312AAC92-C63F-46A0-A31F-E0193AB079E2}" type="datetime1">
              <a:rPr lang="sv-SE" smtClean="0">
                <a:solidFill>
                  <a:prstClr val="black"/>
                </a:solidFill>
              </a:rPr>
              <a:t>2024-03-26</a:t>
            </a:fld>
            <a:endParaRPr lang="sv-SE">
              <a:solidFill>
                <a:prstClr val="black"/>
              </a:solidFill>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 typeface="Arial" panose="020B0604020202020204" pitchFamily="34" charset="0"/>
              <a:buChar char="•"/>
            </a:pPr>
            <a:r>
              <a:rPr lang="sv-SE" noProof="0" dirty="0"/>
              <a:t>Tacka för allas medverkan och berätta vad nästa steg är. </a:t>
            </a:r>
          </a:p>
          <a:p>
            <a:pPr marL="171450" indent="-171450">
              <a:buFont typeface="Arial" panose="020B0604020202020204" pitchFamily="34" charset="0"/>
              <a:buChar char="•"/>
            </a:pPr>
            <a:r>
              <a:rPr lang="sv-SE" noProof="0" dirty="0"/>
              <a:t>Kommer det göras en dokumentation? </a:t>
            </a:r>
          </a:p>
          <a:p>
            <a:pPr marL="171450" indent="-171450">
              <a:buFont typeface="Arial" panose="020B0604020202020204" pitchFamily="34" charset="0"/>
              <a:buChar char="•"/>
            </a:pPr>
            <a:r>
              <a:rPr lang="sv-SE" noProof="0" dirty="0"/>
              <a:t>Kommer idéerna presenteras på annat sätt? </a:t>
            </a:r>
          </a:p>
          <a:p>
            <a:pPr marL="171450" indent="-171450">
              <a:buFont typeface="Arial" panose="020B0604020202020204" pitchFamily="34" charset="0"/>
              <a:buChar char="•"/>
            </a:pPr>
            <a:r>
              <a:rPr lang="sv-SE" noProof="0" dirty="0"/>
              <a:t>Uppföljningsmöte? </a:t>
            </a:r>
          </a:p>
        </p:txBody>
      </p:sp>
      <p:sp>
        <p:nvSpPr>
          <p:cNvPr id="3" name="Platshållare för bildnummer 2"/>
          <p:cNvSpPr>
            <a:spLocks noGrp="1"/>
          </p:cNvSpPr>
          <p:nvPr>
            <p:ph type="sldNum" sz="quarter" idx="11"/>
          </p:nvPr>
        </p:nvSpPr>
        <p:spPr/>
        <p:txBody>
          <a:bodyPr/>
          <a:lstStyle/>
          <a:p>
            <a:fld id="{9C956782-B5F7-5742-8012-32EB3EA832AD}" type="slidenum">
              <a:rPr lang="sv-SE" smtClean="0">
                <a:solidFill>
                  <a:prstClr val="black"/>
                </a:solidFill>
              </a:rPr>
              <a:pPr/>
              <a:t>18</a:t>
            </a:fld>
            <a:endParaRPr lang="sv-SE">
              <a:solidFill>
                <a:prstClr val="black"/>
              </a:solidFill>
            </a:endParaRPr>
          </a:p>
        </p:txBody>
      </p:sp>
    </p:spTree>
    <p:extLst>
      <p:ext uri="{BB962C8B-B14F-4D97-AF65-F5344CB8AC3E}">
        <p14:creationId xmlns:p14="http://schemas.microsoft.com/office/powerpoint/2010/main" val="386519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i="1" dirty="0"/>
              <a:t>[Ändra upplägget så att det stämmer med vad ni planerat]</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Gå igenom upplägget steg för steg. </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2</a:t>
            </a:fld>
            <a:endParaRPr lang="sv-SE"/>
          </a:p>
        </p:txBody>
      </p:sp>
    </p:spTree>
    <p:extLst>
      <p:ext uri="{BB962C8B-B14F-4D97-AF65-F5344CB8AC3E}">
        <p14:creationId xmlns:p14="http://schemas.microsoft.com/office/powerpoint/2010/main" val="363531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30949" eaLnBrk="0" hangingPunct="0">
              <a:defRPr>
                <a:solidFill>
                  <a:schemeClr val="tx1"/>
                </a:solidFill>
                <a:latin typeface="Arial" charset="0"/>
              </a:defRPr>
            </a:lvl1pPr>
            <a:lvl2pPr marL="802803" indent="-308770" defTabSz="1030949" eaLnBrk="0" hangingPunct="0">
              <a:defRPr>
                <a:solidFill>
                  <a:schemeClr val="tx1"/>
                </a:solidFill>
                <a:latin typeface="Arial" charset="0"/>
              </a:defRPr>
            </a:lvl2pPr>
            <a:lvl3pPr marL="1235081" indent="-247016" defTabSz="1030949" eaLnBrk="0" hangingPunct="0">
              <a:defRPr>
                <a:solidFill>
                  <a:schemeClr val="tx1"/>
                </a:solidFill>
                <a:latin typeface="Arial" charset="0"/>
              </a:defRPr>
            </a:lvl3pPr>
            <a:lvl4pPr marL="1729113" indent="-247016" defTabSz="1030949" eaLnBrk="0" hangingPunct="0">
              <a:defRPr>
                <a:solidFill>
                  <a:schemeClr val="tx1"/>
                </a:solidFill>
                <a:latin typeface="Arial" charset="0"/>
              </a:defRPr>
            </a:lvl4pPr>
            <a:lvl5pPr marL="2223144" indent="-247016" defTabSz="1030949" eaLnBrk="0" hangingPunct="0">
              <a:defRPr>
                <a:solidFill>
                  <a:schemeClr val="tx1"/>
                </a:solidFill>
                <a:latin typeface="Arial" charset="0"/>
              </a:defRPr>
            </a:lvl5pPr>
            <a:lvl6pPr marL="2717177" indent="-247016" defTabSz="1030949" eaLnBrk="0" fontAlgn="base" hangingPunct="0">
              <a:spcBef>
                <a:spcPct val="0"/>
              </a:spcBef>
              <a:spcAft>
                <a:spcPct val="0"/>
              </a:spcAft>
              <a:defRPr>
                <a:solidFill>
                  <a:schemeClr val="tx1"/>
                </a:solidFill>
                <a:latin typeface="Arial" charset="0"/>
              </a:defRPr>
            </a:lvl6pPr>
            <a:lvl7pPr marL="3211209" indent="-247016" defTabSz="1030949" eaLnBrk="0" fontAlgn="base" hangingPunct="0">
              <a:spcBef>
                <a:spcPct val="0"/>
              </a:spcBef>
              <a:spcAft>
                <a:spcPct val="0"/>
              </a:spcAft>
              <a:defRPr>
                <a:solidFill>
                  <a:schemeClr val="tx1"/>
                </a:solidFill>
                <a:latin typeface="Arial" charset="0"/>
              </a:defRPr>
            </a:lvl7pPr>
            <a:lvl8pPr marL="3705242" indent="-247016" defTabSz="1030949" eaLnBrk="0" fontAlgn="base" hangingPunct="0">
              <a:spcBef>
                <a:spcPct val="0"/>
              </a:spcBef>
              <a:spcAft>
                <a:spcPct val="0"/>
              </a:spcAft>
              <a:defRPr>
                <a:solidFill>
                  <a:schemeClr val="tx1"/>
                </a:solidFill>
                <a:latin typeface="Arial" charset="0"/>
              </a:defRPr>
            </a:lvl8pPr>
            <a:lvl9pPr marL="4199273" indent="-247016" defTabSz="1030949" eaLnBrk="0" fontAlgn="base" hangingPunct="0">
              <a:spcBef>
                <a:spcPct val="0"/>
              </a:spcBef>
              <a:spcAft>
                <a:spcPct val="0"/>
              </a:spcAft>
              <a:defRPr>
                <a:solidFill>
                  <a:schemeClr val="tx1"/>
                </a:solidFill>
                <a:latin typeface="Arial" charset="0"/>
              </a:defRPr>
            </a:lvl9pPr>
          </a:lstStyle>
          <a:p>
            <a:pPr eaLnBrk="1" hangingPunct="1"/>
            <a:fld id="{312AAC92-C63F-46A0-A31F-E0193AB079E2}" type="datetime1">
              <a:rPr lang="sv-SE" smtClean="0">
                <a:solidFill>
                  <a:prstClr val="black"/>
                </a:solidFill>
              </a:rPr>
              <a:t>2024-03-26</a:t>
            </a:fld>
            <a:endParaRPr lang="sv-SE">
              <a:solidFill>
                <a:prstClr val="black"/>
              </a:solidFill>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sv-SE" noProof="0" dirty="0"/>
              <a:t>Be alla deltagare presentera sig, till exempel: </a:t>
            </a:r>
          </a:p>
          <a:p>
            <a:pPr marL="171450" indent="-171450">
              <a:buFont typeface="Arial" panose="020B0604020202020204" pitchFamily="34" charset="0"/>
              <a:buChar char="•"/>
            </a:pPr>
            <a:r>
              <a:rPr lang="sv-SE" noProof="0" dirty="0"/>
              <a:t>Namn?</a:t>
            </a:r>
          </a:p>
          <a:p>
            <a:pPr marL="171450" indent="-171450">
              <a:buFont typeface="Arial" panose="020B0604020202020204" pitchFamily="34" charset="0"/>
              <a:buChar char="•"/>
            </a:pPr>
            <a:r>
              <a:rPr lang="sv-SE" noProof="0" dirty="0"/>
              <a:t>I vilken roll är du här idag?</a:t>
            </a:r>
          </a:p>
          <a:p>
            <a:pPr marL="171450" indent="-171450">
              <a:buFont typeface="Arial" panose="020B0604020202020204" pitchFamily="34" charset="0"/>
              <a:buChar char="•"/>
            </a:pPr>
            <a:r>
              <a:rPr lang="sv-SE" noProof="0" dirty="0"/>
              <a:t>Förväntningar på hållbarhetsvandringen?</a:t>
            </a:r>
          </a:p>
        </p:txBody>
      </p:sp>
      <p:sp>
        <p:nvSpPr>
          <p:cNvPr id="3" name="Platshållare för bildnummer 2"/>
          <p:cNvSpPr>
            <a:spLocks noGrp="1"/>
          </p:cNvSpPr>
          <p:nvPr>
            <p:ph type="sldNum" sz="quarter" idx="11"/>
          </p:nvPr>
        </p:nvSpPr>
        <p:spPr/>
        <p:txBody>
          <a:bodyPr/>
          <a:lstStyle/>
          <a:p>
            <a:fld id="{9C956782-B5F7-5742-8012-32EB3EA832AD}" type="slidenum">
              <a:rPr lang="sv-SE" smtClean="0">
                <a:solidFill>
                  <a:prstClr val="black"/>
                </a:solidFill>
              </a:rPr>
              <a:pPr/>
              <a:t>3</a:t>
            </a:fld>
            <a:endParaRPr lang="sv-SE">
              <a:solidFill>
                <a:prstClr val="black"/>
              </a:solidFill>
            </a:endParaRPr>
          </a:p>
        </p:txBody>
      </p:sp>
    </p:spTree>
    <p:extLst>
      <p:ext uri="{BB962C8B-B14F-4D97-AF65-F5344CB8AC3E}">
        <p14:creationId xmlns:p14="http://schemas.microsoft.com/office/powerpoint/2010/main" val="415223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50" dirty="0">
                <a:latin typeface="+mj-lt"/>
              </a:rPr>
              <a:t>Hållbarhetsvandring är en metod som togs fram i ett forskningsprojekt.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dirty="0">
                <a:latin typeface="+mj-lt"/>
              </a:rPr>
              <a:t>Forskningsprojektet hette ”</a:t>
            </a:r>
            <a:r>
              <a:rPr lang="sv-SE" sz="1050" kern="1200" dirty="0">
                <a:solidFill>
                  <a:schemeClr val="tx1"/>
                </a:solidFill>
                <a:latin typeface="+mj-lt"/>
                <a:ea typeface="+mn-ea"/>
                <a:cs typeface="+mn-cs"/>
              </a:rPr>
              <a:t>Att skapa hållbara livsstilar genom nudging och medborgardeltagande” och drevs mellan 2018 och 2023 av Sveriges Lantbruksuniversitet med stöd av </a:t>
            </a:r>
            <a:r>
              <a:rPr lang="sv-SE" sz="1050" kern="1200" dirty="0" err="1">
                <a:solidFill>
                  <a:schemeClr val="tx1"/>
                </a:solidFill>
                <a:latin typeface="+mj-lt"/>
                <a:ea typeface="+mn-ea"/>
                <a:cs typeface="+mn-cs"/>
              </a:rPr>
              <a:t>Viable</a:t>
            </a:r>
            <a:r>
              <a:rPr lang="sv-SE" sz="1050" kern="1200" dirty="0">
                <a:solidFill>
                  <a:schemeClr val="tx1"/>
                </a:solidFill>
                <a:latin typeface="+mj-lt"/>
                <a:ea typeface="+mn-ea"/>
                <a:cs typeface="+mn-cs"/>
              </a:rPr>
              <a:t> </a:t>
            </a:r>
            <a:r>
              <a:rPr lang="sv-SE" sz="1050" kern="1200" dirty="0" err="1">
                <a:solidFill>
                  <a:schemeClr val="tx1"/>
                </a:solidFill>
                <a:latin typeface="+mj-lt"/>
                <a:ea typeface="+mn-ea"/>
                <a:cs typeface="+mn-cs"/>
              </a:rPr>
              <a:t>cities</a:t>
            </a:r>
            <a:r>
              <a:rPr lang="sv-SE" sz="1050" kern="1200" dirty="0">
                <a:solidFill>
                  <a:schemeClr val="tx1"/>
                </a:solidFill>
                <a:latin typeface="+mj-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kern="1200" dirty="0">
                <a:solidFill>
                  <a:schemeClr val="tx1"/>
                </a:solidFill>
                <a:latin typeface="+mj-lt"/>
                <a:ea typeface="+mn-ea"/>
                <a:cs typeface="+mn-cs"/>
              </a:rPr>
              <a:t>I projektet deltog kommuner, arkitektföretag och fastighetsägare.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50" kern="1200" dirty="0">
              <a:solidFill>
                <a:schemeClr val="tx1"/>
              </a:solidFill>
              <a:latin typeface="+mj-lt"/>
              <a:ea typeface="+mn-ea"/>
              <a:cs typeface="+mn-cs"/>
            </a:endParaRPr>
          </a:p>
          <a:p>
            <a:pPr marL="171450" indent="-171450">
              <a:buFont typeface="Arial" panose="020B0604020202020204" pitchFamily="34" charset="0"/>
              <a:buChar char="•"/>
            </a:pPr>
            <a:endParaRPr lang="sv-SE" sz="1050" dirty="0">
              <a:latin typeface="+mj-lt"/>
            </a:endParaRP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4</a:t>
            </a:fld>
            <a:endParaRPr lang="sv-SE"/>
          </a:p>
        </p:txBody>
      </p:sp>
    </p:spTree>
    <p:extLst>
      <p:ext uri="{BB962C8B-B14F-4D97-AF65-F5344CB8AC3E}">
        <p14:creationId xmlns:p14="http://schemas.microsoft.com/office/powerpoint/2010/main" val="315488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50" dirty="0">
                <a:latin typeface="+mj-lt"/>
              </a:rPr>
              <a:t>Berätta kort om nudging och medborgardeltagande.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dirty="0">
                <a:latin typeface="+mj-lt"/>
              </a:rPr>
              <a:t>Det finns olika sätt som vi kan påverkar varandra och oss själva att ändra våra beteenden. Två sätt som är populära är nudging och medborgardeltagande.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dirty="0">
                <a:latin typeface="+mj-lt"/>
              </a:rPr>
              <a:t>Nudging innebär i korthet att </a:t>
            </a:r>
            <a:r>
              <a:rPr lang="sv-SE" sz="1050" dirty="0">
                <a:solidFill>
                  <a:srgbClr val="212529"/>
                </a:solidFill>
                <a:latin typeface="Calibri" panose="020F0502020204030204" pitchFamily="34" charset="0"/>
              </a:rPr>
              <a:t>ändra människors sociala och fysiska miljö så att dom, ofta omedvetet, börjar göra hållbara val. Ett känt exempel är att om en </a:t>
            </a:r>
            <a:r>
              <a:rPr lang="sv-SE" sz="1050" dirty="0" err="1">
                <a:solidFill>
                  <a:srgbClr val="212529"/>
                </a:solidFill>
                <a:latin typeface="Calibri" panose="020F0502020204030204" pitchFamily="34" charset="0"/>
              </a:rPr>
              <a:t>bufférestaurang</a:t>
            </a:r>
            <a:r>
              <a:rPr lang="sv-SE" sz="1050" dirty="0">
                <a:solidFill>
                  <a:srgbClr val="212529"/>
                </a:solidFill>
                <a:latin typeface="Calibri" panose="020F0502020204030204" pitchFamily="34" charset="0"/>
              </a:rPr>
              <a:t> byter till mindre tallrikar så kommer människor självmant ta mindre portioner och därför slänga mindre mat. Ett exempel från stadsutveckling är att om en gata utformas med fler och varierade fasader så kommer fler människor gå längs med den gatan.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dirty="0">
                <a:solidFill>
                  <a:srgbClr val="212529"/>
                </a:solidFill>
                <a:latin typeface="Calibri" panose="020F0502020204030204" pitchFamily="34" charset="0"/>
              </a:rPr>
              <a:t>Medborgardeltagande handlar i korthet om att o</a:t>
            </a:r>
            <a:r>
              <a:rPr lang="sv-SE" sz="1050" dirty="0">
                <a:latin typeface="Calibri" panose="020F0502020204030204" pitchFamily="34" charset="0"/>
              </a:rPr>
              <a:t>rganisera lokala utvecklingsprocesser som möjliggör för människor att delta i omställning. Ett exempel kan vara att låta medborgare tillsammans planera, anlägga och sköta en gemensam odling. De som engagerar sig får då en möjlighet att lära sig av varandra.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50" dirty="0">
              <a:solidFill>
                <a:srgbClr val="212529"/>
              </a:solidFill>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50" dirty="0">
              <a:latin typeface="Calibri" panose="020F0502020204030204" pitchFamily="34" charset="0"/>
            </a:endParaRPr>
          </a:p>
          <a:p>
            <a:pPr marL="171450" indent="-171450">
              <a:buFont typeface="Arial" panose="020B0604020202020204" pitchFamily="34" charset="0"/>
              <a:buChar char="•"/>
            </a:pPr>
            <a:endParaRPr lang="sv-SE" sz="1050" dirty="0">
              <a:latin typeface="+mj-lt"/>
            </a:endParaRPr>
          </a:p>
          <a:p>
            <a:pPr marL="171450" indent="-171450">
              <a:buFont typeface="Arial" panose="020B0604020202020204" pitchFamily="34" charset="0"/>
              <a:buChar char="•"/>
            </a:pPr>
            <a:endParaRPr lang="sv-SE" sz="1050" dirty="0">
              <a:latin typeface="+mj-lt"/>
            </a:endParaRP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5</a:t>
            </a:fld>
            <a:endParaRPr lang="sv-SE"/>
          </a:p>
        </p:txBody>
      </p:sp>
    </p:spTree>
    <p:extLst>
      <p:ext uri="{BB962C8B-B14F-4D97-AF65-F5344CB8AC3E}">
        <p14:creationId xmlns:p14="http://schemas.microsoft.com/office/powerpoint/2010/main" val="212999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50" dirty="0">
                <a:latin typeface="+mj-lt"/>
              </a:rPr>
              <a:t>De här populära styrstrategierna nudging och medborgardeltagande är också olika i hur de ser på vems kunskap som ska räknas. </a:t>
            </a:r>
          </a:p>
          <a:p>
            <a:pPr marL="171450" indent="-171450">
              <a:buFont typeface="Arial" panose="020B0604020202020204" pitchFamily="34" charset="0"/>
              <a:buChar char="•"/>
            </a:pPr>
            <a:r>
              <a:rPr lang="sv-SE" sz="1050" dirty="0">
                <a:latin typeface="+mj-lt"/>
              </a:rPr>
              <a:t>Nudging handlar mer om att experter ska ändra på miljön runtomkring människor så att de beter sig annorlunda. </a:t>
            </a:r>
          </a:p>
          <a:p>
            <a:pPr marL="171450" indent="-171450">
              <a:buFont typeface="Arial" panose="020B0604020202020204" pitchFamily="34" charset="0"/>
              <a:buChar char="•"/>
            </a:pPr>
            <a:r>
              <a:rPr lang="sv-SE" sz="1050" dirty="0">
                <a:latin typeface="+mj-lt"/>
              </a:rPr>
              <a:t>Medborgardeltagande sätter istället fokus på att det är de som lever och verkar i ett område som har den viktigaste kunskapen.</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6</a:t>
            </a:fld>
            <a:endParaRPr lang="sv-SE"/>
          </a:p>
        </p:txBody>
      </p:sp>
    </p:spTree>
    <p:extLst>
      <p:ext uri="{BB962C8B-B14F-4D97-AF65-F5344CB8AC3E}">
        <p14:creationId xmlns:p14="http://schemas.microsoft.com/office/powerpoint/2010/main" val="296655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50" dirty="0">
                <a:latin typeface="+mj-lt"/>
              </a:rPr>
              <a:t>Forskningsprojektet handlade om att kombinera nudging och medborgardeltagande. </a:t>
            </a:r>
          </a:p>
          <a:p>
            <a:pPr marL="171450" indent="-171450">
              <a:buFont typeface="Arial" panose="020B0604020202020204" pitchFamily="34" charset="0"/>
              <a:buChar char="•"/>
            </a:pPr>
            <a:r>
              <a:rPr lang="sv-SE" sz="1050" dirty="0">
                <a:latin typeface="+mj-lt"/>
              </a:rPr>
              <a:t>Till exempel kan de som bor och verkar i ett område tillsammans med experter bestämma hur miljön runtomkring dem ska ändras så att det ska vara lättare att bete sig på ett hållbart sätt. </a:t>
            </a:r>
          </a:p>
          <a:p>
            <a:pPr marL="171450" indent="-171450">
              <a:buFont typeface="Arial" panose="020B0604020202020204" pitchFamily="34" charset="0"/>
              <a:buChar char="•"/>
            </a:pPr>
            <a:r>
              <a:rPr lang="sv-SE" sz="1050" dirty="0">
                <a:latin typeface="+mj-lt"/>
              </a:rPr>
              <a:t>Och det är hållbarhetsvandring ett exempel på!</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7</a:t>
            </a:fld>
            <a:endParaRPr lang="sv-SE"/>
          </a:p>
        </p:txBody>
      </p:sp>
    </p:spTree>
    <p:extLst>
      <p:ext uri="{BB962C8B-B14F-4D97-AF65-F5344CB8AC3E}">
        <p14:creationId xmlns:p14="http://schemas.microsoft.com/office/powerpoint/2010/main" val="1787413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50" dirty="0">
                <a:latin typeface="+mj-lt"/>
              </a:rPr>
              <a:t>I korthet går metoden ut på att människor med kunskap om den här platsen träffar människor med kunskap om planering och beteenden, och att i grupp utforska hur platsen får oss att agera. </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8</a:t>
            </a:fld>
            <a:endParaRPr lang="sv-SE"/>
          </a:p>
        </p:txBody>
      </p:sp>
    </p:spTree>
    <p:extLst>
      <p:ext uri="{BB962C8B-B14F-4D97-AF65-F5344CB8AC3E}">
        <p14:creationId xmlns:p14="http://schemas.microsoft.com/office/powerpoint/2010/main" val="13526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50" dirty="0">
                <a:latin typeface="+mj-lt"/>
              </a:rPr>
              <a:t>Under vandringen så kommer detta ske genom att vi tillsammans utforskar och diskuterar platsen utifrån de här frågorna. </a:t>
            </a:r>
          </a:p>
        </p:txBody>
      </p:sp>
      <p:sp>
        <p:nvSpPr>
          <p:cNvPr id="4" name="Platshållare för datum 3"/>
          <p:cNvSpPr>
            <a:spLocks noGrp="1"/>
          </p:cNvSpPr>
          <p:nvPr>
            <p:ph type="dt" idx="1"/>
          </p:nvPr>
        </p:nvSpPr>
        <p:spPr/>
        <p:txBody>
          <a:bodyPr/>
          <a:lstStyle/>
          <a:p>
            <a:fld id="{5EB6093D-BB17-46C2-8954-700AF7B63AA1}" type="datetime1">
              <a:rPr lang="sv-SE" smtClean="0"/>
              <a:t>2024-03-26</a:t>
            </a:fld>
            <a:endParaRPr lang="sv-SE"/>
          </a:p>
        </p:txBody>
      </p:sp>
      <p:sp>
        <p:nvSpPr>
          <p:cNvPr id="5" name="Platshållare för bildnummer 4"/>
          <p:cNvSpPr>
            <a:spLocks noGrp="1"/>
          </p:cNvSpPr>
          <p:nvPr>
            <p:ph type="sldNum" sz="quarter" idx="5"/>
          </p:nvPr>
        </p:nvSpPr>
        <p:spPr/>
        <p:txBody>
          <a:bodyPr/>
          <a:lstStyle/>
          <a:p>
            <a:fld id="{26B80341-6DE2-49AA-A561-C993803F1644}" type="slidenum">
              <a:rPr lang="sv-SE" smtClean="0"/>
              <a:t>9</a:t>
            </a:fld>
            <a:endParaRPr lang="sv-SE"/>
          </a:p>
        </p:txBody>
      </p:sp>
    </p:spTree>
    <p:extLst>
      <p:ext uri="{BB962C8B-B14F-4D97-AF65-F5344CB8AC3E}">
        <p14:creationId xmlns:p14="http://schemas.microsoft.com/office/powerpoint/2010/main" val="58559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Framsida_skiss">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7685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hapter slide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7" name="Rektangel 16">
            <a:extLst>
              <a:ext uri="{FF2B5EF4-FFF2-40B4-BE49-F238E27FC236}">
                <a16:creationId xmlns:a16="http://schemas.microsoft.com/office/drawing/2014/main" id="{8E950D7F-C06C-4075-BD6B-9B742F936C49}"/>
              </a:ext>
            </a:extLst>
          </p:cNvPr>
          <p:cNvSpPr/>
          <p:nvPr userDrawn="1"/>
        </p:nvSpPr>
        <p:spPr>
          <a:xfrm>
            <a:off x="-1596788" y="24063"/>
            <a:ext cx="1533620" cy="156760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1950436"/>
            <a:ext cx="6858000" cy="2387600"/>
          </a:xfrm>
        </p:spPr>
        <p:txBody>
          <a:bodyPr anchor="b"/>
          <a:lstStyle>
            <a:lvl1pPr algn="l">
              <a:lnSpc>
                <a:spcPts val="4200"/>
              </a:lnSpc>
              <a:defRPr sz="3450">
                <a:solidFill>
                  <a:schemeClr val="bg1"/>
                </a:solidFill>
              </a:defRPr>
            </a:lvl1pPr>
          </a:lstStyle>
          <a:p>
            <a:r>
              <a:rPr lang="en-GB" noProof="0" dirty="0"/>
              <a:t>Title of the presentation </a:t>
            </a:r>
            <a:br>
              <a:rPr lang="en-GB" noProof="0" dirty="0"/>
            </a:br>
            <a:r>
              <a:rPr lang="en-GB" noProof="0" dirty="0"/>
              <a:t>or the chapter</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4527227"/>
            <a:ext cx="6858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Name, organisation</a:t>
            </a:r>
          </a:p>
        </p:txBody>
      </p:sp>
    </p:spTree>
    <p:extLst>
      <p:ext uri="{BB962C8B-B14F-4D97-AF65-F5344CB8AC3E}">
        <p14:creationId xmlns:p14="http://schemas.microsoft.com/office/powerpoint/2010/main" val="19907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hapter slide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7" name="Rektangel 16">
            <a:extLst>
              <a:ext uri="{FF2B5EF4-FFF2-40B4-BE49-F238E27FC236}">
                <a16:creationId xmlns:a16="http://schemas.microsoft.com/office/drawing/2014/main" id="{38E6F990-5417-4B35-AE8C-59B9F25EA90A}"/>
              </a:ext>
            </a:extLst>
          </p:cNvPr>
          <p:cNvSpPr/>
          <p:nvPr userDrawn="1"/>
        </p:nvSpPr>
        <p:spPr>
          <a:xfrm>
            <a:off x="-1596788" y="24063"/>
            <a:ext cx="1533620" cy="156760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1950436"/>
            <a:ext cx="6858000" cy="2387600"/>
          </a:xfrm>
        </p:spPr>
        <p:txBody>
          <a:bodyPr anchor="b"/>
          <a:lstStyle>
            <a:lvl1pPr algn="l">
              <a:lnSpc>
                <a:spcPts val="4200"/>
              </a:lnSpc>
              <a:defRPr sz="3450">
                <a:solidFill>
                  <a:schemeClr val="bg1"/>
                </a:solidFill>
              </a:defRPr>
            </a:lvl1pPr>
          </a:lstStyle>
          <a:p>
            <a:r>
              <a:rPr lang="en-GB" noProof="0" dirty="0"/>
              <a:t>Title of the presentation </a:t>
            </a:r>
            <a:br>
              <a:rPr lang="en-GB" noProof="0" dirty="0"/>
            </a:br>
            <a:r>
              <a:rPr lang="en-GB" noProof="0" dirty="0"/>
              <a:t>or the chapter</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4527227"/>
            <a:ext cx="6858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Name, organisation</a:t>
            </a:r>
          </a:p>
        </p:txBody>
      </p:sp>
    </p:spTree>
    <p:extLst>
      <p:ext uri="{BB962C8B-B14F-4D97-AF65-F5344CB8AC3E}">
        <p14:creationId xmlns:p14="http://schemas.microsoft.com/office/powerpoint/2010/main" val="116170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1" y="0"/>
            <a:ext cx="605117" cy="68580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896" y="0"/>
            <a:ext cx="9117104"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5" y="800101"/>
            <a:ext cx="6502112" cy="880197"/>
          </a:xfrm>
        </p:spPr>
        <p:txBody>
          <a:bodyPr/>
          <a:lstStyle>
            <a:lvl1pPr>
              <a:lnSpc>
                <a:spcPct val="100000"/>
              </a:lnSpc>
              <a:defRPr sz="2700">
                <a:solidFill>
                  <a:schemeClr val="bg1"/>
                </a:solidFill>
              </a:defRPr>
            </a:lvl1pPr>
          </a:lstStyle>
          <a:p>
            <a:r>
              <a:rPr lang="en-GB" noProof="0"/>
              <a:t>Table of contents</a:t>
            </a:r>
          </a:p>
        </p:txBody>
      </p:sp>
      <p:grpSp>
        <p:nvGrpSpPr>
          <p:cNvPr id="7" name="Grupp 6">
            <a:extLst>
              <a:ext uri="{FF2B5EF4-FFF2-40B4-BE49-F238E27FC236}">
                <a16:creationId xmlns:a16="http://schemas.microsoft.com/office/drawing/2014/main" id="{281B56D4-D572-4F77-ADFE-A496E83B0B07}"/>
              </a:ext>
            </a:extLst>
          </p:cNvPr>
          <p:cNvGrpSpPr/>
          <p:nvPr userDrawn="1"/>
        </p:nvGrpSpPr>
        <p:grpSpPr>
          <a:xfrm>
            <a:off x="195262" y="258763"/>
            <a:ext cx="377429"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3" name="Rektangel 12">
            <a:extLst>
              <a:ext uri="{FF2B5EF4-FFF2-40B4-BE49-F238E27FC236}">
                <a16:creationId xmlns:a16="http://schemas.microsoft.com/office/drawing/2014/main" id="{ABEB415B-90BD-4B90-9A47-EE31D58C43FE}"/>
              </a:ext>
            </a:extLst>
          </p:cNvPr>
          <p:cNvSpPr/>
          <p:nvPr userDrawn="1"/>
        </p:nvSpPr>
        <p:spPr>
          <a:xfrm>
            <a:off x="-1658679" y="24063"/>
            <a:ext cx="1595511" cy="826701"/>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Table of contents slide</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 this is where you insert the various points (chapters) that the presentation or meeting contains.</a:t>
            </a:r>
          </a:p>
        </p:txBody>
      </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hasCustomPrompt="1"/>
          </p:nvPr>
        </p:nvSpPr>
        <p:spPr>
          <a:xfrm>
            <a:off x="541735" y="1960814"/>
            <a:ext cx="6532834" cy="434340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en-GB" noProof="0" dirty="0"/>
              <a:t>Chapter</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Tree>
    <p:extLst>
      <p:ext uri="{BB962C8B-B14F-4D97-AF65-F5344CB8AC3E}">
        <p14:creationId xmlns:p14="http://schemas.microsoft.com/office/powerpoint/2010/main" val="74657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hape and small image: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8006002" y="1014582"/>
            <a:ext cx="1157616"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en-GB" noProof="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8220722" y="1108695"/>
            <a:ext cx="925497"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en-GB" noProof="0"/>
              <a:t>.</a:t>
            </a:r>
          </a:p>
        </p:txBody>
      </p:sp>
      <p:sp>
        <p:nvSpPr>
          <p:cNvPr id="6" name="Rektangel 5">
            <a:extLst>
              <a:ext uri="{FF2B5EF4-FFF2-40B4-BE49-F238E27FC236}">
                <a16:creationId xmlns:a16="http://schemas.microsoft.com/office/drawing/2014/main" id="{22CE84D2-A6B0-47F2-BD7C-842E6783A3CA}"/>
              </a:ext>
            </a:extLst>
          </p:cNvPr>
          <p:cNvSpPr/>
          <p:nvPr userDrawn="1"/>
        </p:nvSpPr>
        <p:spPr>
          <a:xfrm>
            <a:off x="-1555845" y="24064"/>
            <a:ext cx="1492677" cy="3686330"/>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i="1" u="none" noProof="0" dirty="0">
                <a:effectLst/>
                <a:latin typeface="Calibri" panose="020F0502020204030204" pitchFamily="34" charset="0"/>
                <a:ea typeface="Calibri" panose="020F0502020204030204" pitchFamily="34" charset="0"/>
                <a:cs typeface="Times New Roman" panose="02020603050405020304" pitchFamily="18" charset="0"/>
              </a:rPr>
              <a:t>Text, shape and interchangeable small image: </a:t>
            </a:r>
          </a:p>
          <a:p>
            <a:pPr marL="0" lvl="0" indent="0">
              <a:lnSpc>
                <a:spcPct val="107000"/>
              </a:lnSpc>
              <a:spcAft>
                <a:spcPts val="450"/>
              </a:spcAft>
              <a:buFont typeface="+mj-lt"/>
              <a:buNone/>
            </a:pPr>
            <a:r>
              <a:rPr lang="en-GB" sz="900" i="0" u="none" noProof="0" dirty="0">
                <a:effectLst/>
                <a:latin typeface="Calibri" panose="020F0502020204030204" pitchFamily="34" charset="0"/>
                <a:ea typeface="Calibri" panose="020F0502020204030204" pitchFamily="34" charset="0"/>
                <a:cs typeface="Times New Roman" panose="02020603050405020304" pitchFamily="18" charset="0"/>
              </a:rPr>
              <a:t>a. To use your own image, click on the “Picture” icon in the placeholder and insert an image, which should not be too detailed. </a:t>
            </a:r>
          </a:p>
          <a:p>
            <a:pPr marL="0" lvl="0" indent="0">
              <a:lnSpc>
                <a:spcPct val="107000"/>
              </a:lnSpc>
              <a:spcAft>
                <a:spcPts val="450"/>
              </a:spcAft>
              <a:buFont typeface="+mj-lt"/>
              <a:buNone/>
            </a:pPr>
            <a:r>
              <a:rPr lang="en-GB" sz="900" i="0" u="none" noProof="0" dirty="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450"/>
              </a:spcAft>
              <a:buFont typeface="+mj-lt"/>
              <a:buNone/>
            </a:pPr>
            <a:r>
              <a:rPr lang="en-GB" sz="900" i="0" u="none" noProof="0" dirty="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SLU colour theme from “Shape fill”. If it is impossible to click on the shape, click on the image area and select “Send backward”.</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576540" y="1250480"/>
            <a:ext cx="7397165" cy="880197"/>
          </a:xfrm>
        </p:spPr>
        <p:txBody>
          <a:bodyPr/>
          <a:lstStyle>
            <a:lvl1pPr>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576540" y="2397441"/>
            <a:ext cx="7397165" cy="3648517"/>
          </a:xfrm>
        </p:spPr>
        <p:txBody>
          <a:bodyPr/>
          <a:lstStyle>
            <a:lvl1pPr>
              <a:defRPr/>
            </a:lvl1pPr>
            <a:lvl2pPr>
              <a:defRPr/>
            </a:lvl2pPr>
            <a:lvl3pPr>
              <a:defRPr/>
            </a:lvl3pPr>
            <a:lvl4pPr>
              <a:defRPr/>
            </a:lvl4pPr>
            <a:lvl5pPr>
              <a:defRPr/>
            </a:lvl5pPr>
          </a:lstStyle>
          <a:p>
            <a:pPr lvl="0"/>
            <a:r>
              <a:rPr lang="en-GB" noProof="0" dirty="0"/>
              <a:t>Text</a:t>
            </a:r>
          </a:p>
          <a:p>
            <a:pPr lvl="1"/>
            <a:r>
              <a:rPr lang="en-GB" noProof="0" dirty="0"/>
              <a:t>Level two</a:t>
            </a:r>
          </a:p>
          <a:p>
            <a:pPr lvl="2"/>
            <a:r>
              <a:rPr lang="en-GB" noProof="0" dirty="0"/>
              <a:t>Level three</a:t>
            </a:r>
          </a:p>
          <a:p>
            <a:pPr lvl="3"/>
            <a:r>
              <a:rPr lang="en-GB" noProof="0" dirty="0"/>
              <a:t>Level four</a:t>
            </a:r>
          </a:p>
          <a:p>
            <a:pPr lvl="4"/>
            <a:r>
              <a:rPr lang="en-GB" noProof="0" dirty="0"/>
              <a:t>Level </a:t>
            </a:r>
            <a:r>
              <a:rPr lang="en-GB" noProof="0" dirty="0" err="1"/>
              <a:t>fiv</a:t>
            </a:r>
            <a:endParaRPr lang="en-GB" noProof="0" dirty="0"/>
          </a:p>
        </p:txBody>
      </p:sp>
    </p:spTree>
    <p:extLst>
      <p:ext uri="{BB962C8B-B14F-4D97-AF65-F5344CB8AC3E}">
        <p14:creationId xmlns:p14="http://schemas.microsoft.com/office/powerpoint/2010/main" val="5752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hape and large image: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4362998" y="-13285"/>
            <a:ext cx="4788885"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en-GB" noProof="0"/>
              <a:t>.</a:t>
            </a:r>
          </a:p>
        </p:txBody>
      </p:sp>
      <p:sp>
        <p:nvSpPr>
          <p:cNvPr id="6" name="Rektangel 5">
            <a:extLst>
              <a:ext uri="{FF2B5EF4-FFF2-40B4-BE49-F238E27FC236}">
                <a16:creationId xmlns:a16="http://schemas.microsoft.com/office/drawing/2014/main" id="{1A5E3EC2-7DB2-4C8C-8E35-255720F3AAA6}"/>
              </a:ext>
            </a:extLst>
          </p:cNvPr>
          <p:cNvSpPr/>
          <p:nvPr userDrawn="1"/>
        </p:nvSpPr>
        <p:spPr>
          <a:xfrm>
            <a:off x="-1566080" y="24064"/>
            <a:ext cx="1502912" cy="3834511"/>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i="1" u="none" noProof="0" dirty="0">
                <a:effectLst/>
                <a:latin typeface="Calibri" panose="020F0502020204030204" pitchFamily="34" charset="0"/>
                <a:ea typeface="Calibri" panose="020F0502020204030204" pitchFamily="34" charset="0"/>
                <a:cs typeface="Times New Roman" panose="02020603050405020304" pitchFamily="18" charset="0"/>
              </a:rPr>
              <a:t>Text, shape and interchangeable large image: </a:t>
            </a:r>
          </a:p>
          <a:p>
            <a:pPr marL="0" lvl="0" indent="0">
              <a:lnSpc>
                <a:spcPct val="107000"/>
              </a:lnSpc>
              <a:spcAft>
                <a:spcPts val="450"/>
              </a:spcAft>
              <a:buFont typeface="+mj-lt"/>
              <a:buNone/>
            </a:pPr>
            <a:r>
              <a:rPr lang="en-GB" sz="900" i="0" u="none" noProof="0" dirty="0">
                <a:effectLst/>
                <a:latin typeface="Calibri" panose="020F0502020204030204" pitchFamily="34" charset="0"/>
                <a:ea typeface="Calibri" panose="020F0502020204030204" pitchFamily="34" charset="0"/>
                <a:cs typeface="Times New Roman" panose="02020603050405020304" pitchFamily="18" charset="0"/>
              </a:rPr>
              <a:t>a. To use your own image to the right: click on the “Picture” icon in the placeholder and insert an image, which should not be too detailed. </a:t>
            </a:r>
          </a:p>
          <a:p>
            <a:pPr marL="0" lvl="0" indent="0">
              <a:lnSpc>
                <a:spcPct val="107000"/>
              </a:lnSpc>
              <a:spcAft>
                <a:spcPts val="450"/>
              </a:spcAft>
              <a:buFont typeface="+mj-lt"/>
              <a:buNone/>
            </a:pPr>
            <a:r>
              <a:rPr lang="en-GB" sz="900" i="0" u="none" noProof="0" dirty="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450"/>
              </a:spcAft>
              <a:buFont typeface="+mj-lt"/>
              <a:buNone/>
            </a:pPr>
            <a:r>
              <a:rPr lang="en-GB" sz="900" i="0" u="none" noProof="0" dirty="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SLU colour theme from “Shape fill”. If it is impossible to click on the shape, click on the image area and select “Send backward”.</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576541" y="1250480"/>
            <a:ext cx="3876041" cy="880197"/>
          </a:xfrm>
        </p:spPr>
        <p:txBody>
          <a:bodyPr/>
          <a:lstStyle>
            <a:lvl1pPr>
              <a:defRPr/>
            </a:lvl1pPr>
          </a:lstStyle>
          <a:p>
            <a:r>
              <a:rPr lang="en-GB" noProof="0"/>
              <a:t>Header</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576541" y="2397441"/>
            <a:ext cx="3876041" cy="3648517"/>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4142284" y="-26568"/>
            <a:ext cx="1174247"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en-GB" noProof="0"/>
              <a:t>.</a:t>
            </a:r>
          </a:p>
        </p:txBody>
      </p:sp>
    </p:spTree>
    <p:extLst>
      <p:ext uri="{BB962C8B-B14F-4D97-AF65-F5344CB8AC3E}">
        <p14:creationId xmlns:p14="http://schemas.microsoft.com/office/powerpoint/2010/main" val="365138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1226128"/>
            <a:ext cx="7982816" cy="911374"/>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566304" y="2407521"/>
            <a:ext cx="7990610"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4" name="Rektangel 3">
            <a:extLst>
              <a:ext uri="{FF2B5EF4-FFF2-40B4-BE49-F238E27FC236}">
                <a16:creationId xmlns:a16="http://schemas.microsoft.com/office/drawing/2014/main" id="{1A3F9988-970A-4CA2-AFCD-21F25D8AD082}"/>
              </a:ext>
            </a:extLst>
          </p:cNvPr>
          <p:cNvSpPr/>
          <p:nvPr userDrawn="1"/>
        </p:nvSpPr>
        <p:spPr>
          <a:xfrm>
            <a:off x="-1555845" y="24063"/>
            <a:ext cx="1492677" cy="67851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149126" algn="l"/>
              </a:tabLst>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Headline and content</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 for a headline and text or other content over the full width of the slide. </a:t>
            </a:r>
          </a:p>
        </p:txBody>
      </p:sp>
    </p:spTree>
    <p:extLst>
      <p:ext uri="{BB962C8B-B14F-4D97-AF65-F5344CB8AC3E}">
        <p14:creationId xmlns:p14="http://schemas.microsoft.com/office/powerpoint/2010/main" val="317551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and content,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1226128"/>
            <a:ext cx="7982816" cy="911374"/>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566305" y="2407521"/>
            <a:ext cx="3899189"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hasCustomPrompt="1"/>
          </p:nvPr>
        </p:nvSpPr>
        <p:spPr>
          <a:xfrm>
            <a:off x="4673313" y="2407521"/>
            <a:ext cx="3899189"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6140310"/>
            <a:ext cx="3904060" cy="260350"/>
          </a:xfrm>
        </p:spPr>
        <p:txBody>
          <a:bodyPr/>
          <a:lstStyle>
            <a:lvl1pPr marL="0" indent="0">
              <a:lnSpc>
                <a:spcPct val="100000"/>
              </a:lnSpc>
              <a:spcBef>
                <a:spcPts val="0"/>
              </a:spcBef>
              <a:buFontTx/>
              <a:buNone/>
              <a:defRPr sz="750"/>
            </a:lvl1pPr>
          </a:lstStyle>
          <a:p>
            <a:pPr lvl="0"/>
            <a:r>
              <a:rPr lang="en-GB" noProof="0"/>
              <a:t>Caption</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4664426" y="6140310"/>
            <a:ext cx="3904060" cy="260350"/>
          </a:xfrm>
        </p:spPr>
        <p:txBody>
          <a:bodyPr/>
          <a:lstStyle>
            <a:lvl1pPr marL="0" indent="0">
              <a:lnSpc>
                <a:spcPct val="100000"/>
              </a:lnSpc>
              <a:spcBef>
                <a:spcPts val="0"/>
              </a:spcBef>
              <a:buFontTx/>
              <a:buNone/>
              <a:defRPr sz="750"/>
            </a:lvl1pPr>
          </a:lstStyle>
          <a:p>
            <a:pPr lvl="0"/>
            <a:r>
              <a:rPr lang="en-GB" noProof="0"/>
              <a:t>Caption</a:t>
            </a:r>
          </a:p>
        </p:txBody>
      </p:sp>
      <p:sp>
        <p:nvSpPr>
          <p:cNvPr id="7" name="Rektangel 6">
            <a:extLst>
              <a:ext uri="{FF2B5EF4-FFF2-40B4-BE49-F238E27FC236}">
                <a16:creationId xmlns:a16="http://schemas.microsoft.com/office/drawing/2014/main" id="{6D8929DC-ABE9-4B31-816A-840B7C28DBBC}"/>
              </a:ext>
            </a:extLst>
          </p:cNvPr>
          <p:cNvSpPr/>
          <p:nvPr userDrawn="1"/>
        </p:nvSpPr>
        <p:spPr>
          <a:xfrm>
            <a:off x="-1566080" y="24064"/>
            <a:ext cx="1502912" cy="974882"/>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149126" algn="l"/>
              </a:tabLst>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Headline and content, 2 columns: </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for a headline and content in two columns (text, picture, diagram, film etc.). You can also insert captions</a:t>
            </a: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a:t>
            </a:r>
            <a:endPar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67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page image">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9144000" cy="68580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en-GB" noProof="0"/>
              <a:t>Picture/movie</a:t>
            </a:r>
          </a:p>
        </p:txBody>
      </p:sp>
      <p:sp>
        <p:nvSpPr>
          <p:cNvPr id="11" name="Platshållare för text 5">
            <a:extLst>
              <a:ext uri="{FF2B5EF4-FFF2-40B4-BE49-F238E27FC236}">
                <a16:creationId xmlns:a16="http://schemas.microsoft.com/office/drawing/2014/main" id="{F9B4EFBB-3C19-4225-8B81-20FAE00BBB28}"/>
              </a:ext>
            </a:extLst>
          </p:cNvPr>
          <p:cNvSpPr>
            <a:spLocks noGrp="1" noChangeAspect="1"/>
          </p:cNvSpPr>
          <p:nvPr>
            <p:ph type="body" sz="quarter" idx="10" hasCustomPrompt="1"/>
          </p:nvPr>
        </p:nvSpPr>
        <p:spPr>
          <a:xfrm>
            <a:off x="194938" y="262659"/>
            <a:ext cx="378000" cy="504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en-GB" noProof="0"/>
              <a:t>.</a:t>
            </a:r>
          </a:p>
          <a:p>
            <a:pPr lvl="0"/>
            <a:endParaRPr lang="en-GB" noProof="0"/>
          </a:p>
        </p:txBody>
      </p:sp>
      <p:sp>
        <p:nvSpPr>
          <p:cNvPr id="4" name="Rektangel 3">
            <a:extLst>
              <a:ext uri="{FF2B5EF4-FFF2-40B4-BE49-F238E27FC236}">
                <a16:creationId xmlns:a16="http://schemas.microsoft.com/office/drawing/2014/main" id="{8D20A69E-B8A7-4EB8-9640-CFF681BD9E42}"/>
              </a:ext>
            </a:extLst>
          </p:cNvPr>
          <p:cNvSpPr/>
          <p:nvPr userDrawn="1"/>
        </p:nvSpPr>
        <p:spPr>
          <a:xfrm>
            <a:off x="-1566080" y="24063"/>
            <a:ext cx="1502912" cy="67851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149126" algn="l"/>
              </a:tabLst>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Full-page image</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 On this template, you can, for example, insert a full-page picture or a film.</a:t>
            </a:r>
          </a:p>
        </p:txBody>
      </p:sp>
    </p:spTree>
    <p:extLst>
      <p:ext uri="{BB962C8B-B14F-4D97-AF65-F5344CB8AC3E}">
        <p14:creationId xmlns:p14="http://schemas.microsoft.com/office/powerpoint/2010/main" val="5209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entred objects">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3573754"/>
            <a:ext cx="3904060" cy="260350"/>
          </a:xfrm>
        </p:spPr>
        <p:txBody>
          <a:bodyPr/>
          <a:lstStyle>
            <a:lvl1pPr marL="0" indent="0" algn="ctr">
              <a:lnSpc>
                <a:spcPts val="900"/>
              </a:lnSpc>
              <a:spcBef>
                <a:spcPts val="0"/>
              </a:spcBef>
              <a:buFontTx/>
              <a:buNone/>
              <a:defRPr sz="750"/>
            </a:lvl1pPr>
          </a:lstStyle>
          <a:p>
            <a:pPr lvl="0"/>
            <a:r>
              <a:rPr lang="en-GB" noProof="0"/>
              <a:t>Caption</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576696" y="1278081"/>
            <a:ext cx="3896591" cy="2275611"/>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3573754"/>
            <a:ext cx="3904060" cy="260350"/>
          </a:xfrm>
        </p:spPr>
        <p:txBody>
          <a:bodyPr/>
          <a:lstStyle>
            <a:lvl1pPr marL="0" indent="0" algn="ctr">
              <a:lnSpc>
                <a:spcPts val="900"/>
              </a:lnSpc>
              <a:spcBef>
                <a:spcPts val="0"/>
              </a:spcBef>
              <a:buFontTx/>
              <a:buNone/>
              <a:defRPr sz="750"/>
            </a:lvl1pPr>
          </a:lstStyle>
          <a:p>
            <a:pPr lvl="0"/>
            <a:r>
              <a:rPr lang="en-GB" noProof="0"/>
              <a:t>Caption</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4678906" y="1278081"/>
            <a:ext cx="3896591" cy="2275611"/>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6212779"/>
            <a:ext cx="3904060" cy="260350"/>
          </a:xfrm>
        </p:spPr>
        <p:txBody>
          <a:bodyPr/>
          <a:lstStyle>
            <a:lvl1pPr marL="0" indent="0" algn="ctr">
              <a:lnSpc>
                <a:spcPts val="900"/>
              </a:lnSpc>
              <a:spcBef>
                <a:spcPts val="0"/>
              </a:spcBef>
              <a:buFontTx/>
              <a:buNone/>
              <a:defRPr sz="750"/>
            </a:lvl1pPr>
          </a:lstStyle>
          <a:p>
            <a:pPr lvl="0"/>
            <a:r>
              <a:rPr lang="en-GB" noProof="0"/>
              <a:t>Caption</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576696" y="3917106"/>
            <a:ext cx="3896591" cy="2275611"/>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6212779"/>
            <a:ext cx="3904060" cy="260350"/>
          </a:xfrm>
        </p:spPr>
        <p:txBody>
          <a:bodyPr/>
          <a:lstStyle>
            <a:lvl1pPr marL="0" indent="0" algn="ctr">
              <a:lnSpc>
                <a:spcPts val="900"/>
              </a:lnSpc>
              <a:spcBef>
                <a:spcPts val="0"/>
              </a:spcBef>
              <a:buFontTx/>
              <a:buNone/>
              <a:defRPr sz="750"/>
            </a:lvl1pPr>
          </a:lstStyle>
          <a:p>
            <a:pPr lvl="0"/>
            <a:r>
              <a:rPr lang="en-GB" noProof="0"/>
              <a:t>Caption</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4678906" y="3917106"/>
            <a:ext cx="3896591" cy="2275611"/>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1555845" y="24063"/>
            <a:ext cx="1492677" cy="1419428"/>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47328" algn="l"/>
                <a:tab pos="149126" algn="l"/>
              </a:tabLst>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4 centred objects: </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space for four objects, each with their own caption, centred. This is good for when you want to compare pictures from different years etc. If you need to create more or fewer boxes, you can copy or delete placeholders.</a:t>
            </a:r>
          </a:p>
        </p:txBody>
      </p:sp>
    </p:spTree>
    <p:extLst>
      <p:ext uri="{BB962C8B-B14F-4D97-AF65-F5344CB8AC3E}">
        <p14:creationId xmlns:p14="http://schemas.microsoft.com/office/powerpoint/2010/main" val="89307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mages, set lef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3573754"/>
            <a:ext cx="3904060" cy="260350"/>
          </a:xfrm>
        </p:spPr>
        <p:txBody>
          <a:bodyPr/>
          <a:lstStyle>
            <a:lvl1pPr marL="0" indent="0">
              <a:lnSpc>
                <a:spcPts val="900"/>
              </a:lnSpc>
              <a:spcBef>
                <a:spcPts val="0"/>
              </a:spcBef>
              <a:buFontTx/>
              <a:buNone/>
              <a:defRPr sz="750"/>
            </a:lvl1pPr>
          </a:lstStyle>
          <a:p>
            <a:pPr lvl="0"/>
            <a:r>
              <a:rPr lang="en-GB" noProof="0"/>
              <a:t>Caption</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3573754"/>
            <a:ext cx="3904060" cy="260350"/>
          </a:xfrm>
        </p:spPr>
        <p:txBody>
          <a:bodyPr/>
          <a:lstStyle>
            <a:lvl1pPr marL="0" indent="0">
              <a:lnSpc>
                <a:spcPts val="900"/>
              </a:lnSpc>
              <a:spcBef>
                <a:spcPts val="0"/>
              </a:spcBef>
              <a:buFontTx/>
              <a:buNone/>
              <a:defRPr sz="750"/>
            </a:lvl1pPr>
          </a:lstStyle>
          <a:p>
            <a:pPr lvl="0"/>
            <a:r>
              <a:rPr lang="en-GB" noProof="0"/>
              <a:t>Caption</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6212779"/>
            <a:ext cx="3904060" cy="260350"/>
          </a:xfrm>
        </p:spPr>
        <p:txBody>
          <a:bodyPr/>
          <a:lstStyle>
            <a:lvl1pPr marL="0" indent="0">
              <a:lnSpc>
                <a:spcPts val="900"/>
              </a:lnSpc>
              <a:spcBef>
                <a:spcPts val="0"/>
              </a:spcBef>
              <a:buFontTx/>
              <a:buNone/>
              <a:defRPr sz="750"/>
            </a:lvl1pPr>
          </a:lstStyle>
          <a:p>
            <a:pPr lvl="0"/>
            <a:r>
              <a:rPr lang="en-GB" noProof="0"/>
              <a:t>Caption</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6212779"/>
            <a:ext cx="3904060" cy="260350"/>
          </a:xfrm>
        </p:spPr>
        <p:txBody>
          <a:bodyPr/>
          <a:lstStyle>
            <a:lvl1pPr marL="0" indent="0">
              <a:lnSpc>
                <a:spcPts val="900"/>
              </a:lnSpc>
              <a:spcBef>
                <a:spcPts val="0"/>
              </a:spcBef>
              <a:buFontTx/>
              <a:buNone/>
              <a:defRPr sz="750"/>
            </a:lvl1pPr>
          </a:lstStyle>
          <a:p>
            <a:pPr lvl="0"/>
            <a:r>
              <a:rPr lang="en-GB" noProof="0"/>
              <a:t>Caption</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1555845" y="24063"/>
            <a:ext cx="1492677" cy="1419428"/>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47328" algn="l"/>
                <a:tab pos="149126" algn="l"/>
              </a:tabLst>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4 images, set left: </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space for four images, each with a caption, aligned to the left. Good when you want to compare pictures from different years etc. If you need to create more or fewer boxes, you can copy or delete placeholders.</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582216" y="1273844"/>
            <a:ext cx="3890963" cy="2233613"/>
          </a:xfrm>
        </p:spPr>
        <p:txBody>
          <a:bodyPr/>
          <a:lstStyle>
            <a:lvl1pPr marL="0" indent="0" algn="ctr">
              <a:buNone/>
              <a:defRPr sz="1200"/>
            </a:lvl1pPr>
          </a:lstStyle>
          <a:p>
            <a:r>
              <a:rPr lang="en-GB" noProof="0"/>
              <a:t>Picture</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4669946" y="1273844"/>
            <a:ext cx="3890963" cy="2233613"/>
          </a:xfrm>
        </p:spPr>
        <p:txBody>
          <a:bodyPr/>
          <a:lstStyle>
            <a:lvl1pPr marL="0" indent="0" algn="ctr">
              <a:buNone/>
              <a:defRPr sz="1200"/>
            </a:lvl1pPr>
          </a:lstStyle>
          <a:p>
            <a:r>
              <a:rPr lang="en-GB" noProof="0"/>
              <a:t>Picture</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582216" y="3908809"/>
            <a:ext cx="3890963" cy="2233613"/>
          </a:xfrm>
        </p:spPr>
        <p:txBody>
          <a:bodyPr/>
          <a:lstStyle>
            <a:lvl1pPr marL="0" indent="0" algn="ctr">
              <a:buNone/>
              <a:defRPr sz="1200"/>
            </a:lvl1pPr>
          </a:lstStyle>
          <a:p>
            <a:r>
              <a:rPr lang="en-GB" noProof="0"/>
              <a:t>Picture</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4669946" y="3908809"/>
            <a:ext cx="3890963" cy="2233613"/>
          </a:xfrm>
        </p:spPr>
        <p:txBody>
          <a:bodyPr/>
          <a:lstStyle>
            <a:lvl1pPr marL="0" indent="0" algn="ctr">
              <a:buNone/>
              <a:defRPr sz="1200"/>
            </a:lvl1pPr>
          </a:lstStyle>
          <a:p>
            <a:r>
              <a:rPr lang="en-GB" noProof="0"/>
              <a:t>Picture</a:t>
            </a:r>
          </a:p>
        </p:txBody>
      </p:sp>
    </p:spTree>
    <p:extLst>
      <p:ext uri="{BB962C8B-B14F-4D97-AF65-F5344CB8AC3E}">
        <p14:creationId xmlns:p14="http://schemas.microsoft.com/office/powerpoint/2010/main" val="751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amsida_papp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05519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black sl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9" name="Rektangel 8">
            <a:extLst>
              <a:ext uri="{FF2B5EF4-FFF2-40B4-BE49-F238E27FC236}">
                <a16:creationId xmlns:a16="http://schemas.microsoft.com/office/drawing/2014/main" id="{F7A80C34-BE5B-48ED-9F8E-B78B0BD14B19}"/>
              </a:ext>
            </a:extLst>
          </p:cNvPr>
          <p:cNvSpPr/>
          <p:nvPr userDrawn="1"/>
        </p:nvSpPr>
        <p:spPr>
          <a:xfrm>
            <a:off x="-1566080" y="24064"/>
            <a:ext cx="1502912" cy="974882"/>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47328" algn="l"/>
                <a:tab pos="149126" algn="l"/>
              </a:tabLst>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Blank black slide: </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choose this slide to use during a break or insert it if you want to discuss something separate from the presentation.</a:t>
            </a:r>
          </a:p>
        </p:txBody>
      </p:sp>
    </p:spTree>
    <p:extLst>
      <p:ext uri="{BB962C8B-B14F-4D97-AF65-F5344CB8AC3E}">
        <p14:creationId xmlns:p14="http://schemas.microsoft.com/office/powerpoint/2010/main" val="298092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143000" y="2235200"/>
            <a:ext cx="6858000" cy="2387600"/>
          </a:xfrm>
        </p:spPr>
        <p:txBody>
          <a:bodyPr anchor="ctr"/>
          <a:lstStyle>
            <a:lvl1pPr algn="ctr">
              <a:lnSpc>
                <a:spcPts val="4200"/>
              </a:lnSpc>
              <a:defRPr sz="3450">
                <a:solidFill>
                  <a:schemeClr val="bg1"/>
                </a:solidFill>
              </a:defRPr>
            </a:lvl1pPr>
          </a:lstStyle>
          <a:p>
            <a:r>
              <a:rPr lang="en-GB" noProof="0"/>
              <a:t>Section header </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0" name="Rektangel 9">
            <a:extLst>
              <a:ext uri="{FF2B5EF4-FFF2-40B4-BE49-F238E27FC236}">
                <a16:creationId xmlns:a16="http://schemas.microsoft.com/office/drawing/2014/main" id="{42B662A0-10BF-4655-924F-2045658ACA81}"/>
              </a:ext>
            </a:extLst>
          </p:cNvPr>
          <p:cNvSpPr/>
          <p:nvPr userDrawn="1"/>
        </p:nvSpPr>
        <p:spPr>
          <a:xfrm>
            <a:off x="-1566080" y="24063"/>
            <a:ext cx="1502912" cy="67851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47328" algn="l"/>
                <a:tab pos="149126" algn="l"/>
              </a:tabLst>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Section header black page: </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centred white text to write single words, questions or section headers.</a:t>
            </a:r>
          </a:p>
        </p:txBody>
      </p:sp>
    </p:spTree>
    <p:extLst>
      <p:ext uri="{BB962C8B-B14F-4D97-AF65-F5344CB8AC3E}">
        <p14:creationId xmlns:p14="http://schemas.microsoft.com/office/powerpoint/2010/main" val="183136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887104"/>
            <a:ext cx="6135833" cy="1529246"/>
          </a:xfrm>
        </p:spPr>
        <p:txBody>
          <a:bodyPr/>
          <a:lstStyle>
            <a:lvl1pPr>
              <a:defRPr baseline="0"/>
            </a:lvl1pPr>
          </a:lstStyle>
          <a:p>
            <a:r>
              <a:rPr lang="en-GB" noProof="0" dirty="0"/>
              <a:t>Thank you for your attention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569119" y="3195450"/>
            <a:ext cx="4876338" cy="2427429"/>
          </a:xfrm>
        </p:spPr>
        <p:txBody>
          <a:bodyPr/>
          <a:lstStyle>
            <a:lvl1pPr marL="0" indent="0">
              <a:lnSpc>
                <a:spcPct val="100000"/>
              </a:lnSpc>
              <a:spcBef>
                <a:spcPts val="0"/>
              </a:spcBef>
              <a:buNone/>
              <a:defRPr sz="1350" baseline="0"/>
            </a:lvl1pPr>
          </a:lstStyle>
          <a:p>
            <a:pPr lvl="0"/>
            <a:r>
              <a:rPr lang="en-GB" noProof="0" dirty="0"/>
              <a:t>Name, organisation, phone, email, web address etc.</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4900" y="7200"/>
            <a:ext cx="1687500" cy="6824702"/>
          </a:xfrm>
          <a:prstGeom prst="rect">
            <a:avLst/>
          </a:prstGeom>
        </p:spPr>
      </p:pic>
      <p:sp>
        <p:nvSpPr>
          <p:cNvPr id="10" name="Rektangel 9">
            <a:extLst>
              <a:ext uri="{FF2B5EF4-FFF2-40B4-BE49-F238E27FC236}">
                <a16:creationId xmlns:a16="http://schemas.microsoft.com/office/drawing/2014/main" id="{6297439C-DE2D-4496-B897-CC792D86B486}"/>
              </a:ext>
            </a:extLst>
          </p:cNvPr>
          <p:cNvSpPr/>
          <p:nvPr userDrawn="1"/>
        </p:nvSpPr>
        <p:spPr>
          <a:xfrm>
            <a:off x="-1525137" y="24063"/>
            <a:ext cx="1461969" cy="826701"/>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149126" algn="l"/>
              </a:tabLst>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Final slide</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 insert contact details or what you want people to remember when the presentation has finished.</a:t>
            </a:r>
          </a:p>
        </p:txBody>
      </p:sp>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569119" y="2868784"/>
            <a:ext cx="4876338" cy="291089"/>
          </a:xfrm>
        </p:spPr>
        <p:txBody>
          <a:bodyPr anchor="b"/>
          <a:lstStyle>
            <a:lvl1pPr marL="0" indent="0">
              <a:lnSpc>
                <a:spcPts val="1800"/>
              </a:lnSpc>
              <a:spcBef>
                <a:spcPts val="0"/>
              </a:spcBef>
              <a:buNone/>
              <a:defRPr sz="1350" cap="all" baseline="0"/>
            </a:lvl1pPr>
          </a:lstStyle>
          <a:p>
            <a:r>
              <a:rPr lang="en-GB" sz="1200" noProof="0" dirty="0"/>
              <a:t>contact details</a:t>
            </a:r>
          </a:p>
        </p:txBody>
      </p:sp>
    </p:spTree>
    <p:extLst>
      <p:ext uri="{BB962C8B-B14F-4D97-AF65-F5344CB8AC3E}">
        <p14:creationId xmlns:p14="http://schemas.microsoft.com/office/powerpoint/2010/main" val="120166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ext och bild">
    <p:bg>
      <p:bgRef idx="1001">
        <a:schemeClr val="bg1"/>
      </p:bgRef>
    </p:bg>
    <p:spTree>
      <p:nvGrpSpPr>
        <p:cNvPr id="1" name=""/>
        <p:cNvGrpSpPr/>
        <p:nvPr/>
      </p:nvGrpSpPr>
      <p:grpSpPr>
        <a:xfrm>
          <a:off x="0" y="0"/>
          <a:ext cx="0" cy="0"/>
          <a:chOff x="0" y="0"/>
          <a:chExt cx="0" cy="0"/>
        </a:xfrm>
      </p:grpSpPr>
      <p:pic>
        <p:nvPicPr>
          <p:cNvPr id="6" name="Bildobjekt 5" descr="urban_minds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7000" y="340571"/>
            <a:ext cx="831601" cy="226800"/>
          </a:xfrm>
          <a:prstGeom prst="rect">
            <a:avLst/>
          </a:prstGeom>
        </p:spPr>
      </p:pic>
      <p:sp>
        <p:nvSpPr>
          <p:cNvPr id="7" name="Platshållare för datum 2">
            <a:extLst>
              <a:ext uri="{FF2B5EF4-FFF2-40B4-BE49-F238E27FC236}">
                <a16:creationId xmlns:a16="http://schemas.microsoft.com/office/drawing/2014/main" id="{0AE4BE49-E7B3-46A7-82F9-524FBD03F0A2}"/>
              </a:ext>
            </a:extLst>
          </p:cNvPr>
          <p:cNvSpPr txBox="1">
            <a:spLocks/>
          </p:cNvSpPr>
          <p:nvPr userDrawn="1"/>
        </p:nvSpPr>
        <p:spPr>
          <a:xfrm>
            <a:off x="913633" y="6423955"/>
            <a:ext cx="2938286" cy="237510"/>
          </a:xfrm>
          <a:prstGeom prst="rect">
            <a:avLst/>
          </a:prstGeom>
        </p:spPr>
        <p:txBody>
          <a:bodyPr vert="horz" lIns="91440" tIns="45720" rIns="91440" bIns="45720" rtlCol="0" anchor="ctr"/>
          <a:lstStyle>
            <a:defPPr>
              <a:defRPr lang="sv-SE"/>
            </a:defPPr>
            <a:lvl1pPr marL="0" algn="l" defTabSz="914400" rtl="0" eaLnBrk="1" latinLnBrk="0" hangingPunct="1">
              <a:defRPr sz="800" kern="1200">
                <a:solidFill>
                  <a:schemeClr val="tx1">
                    <a:tint val="75000"/>
                  </a:schemeClr>
                </a:solidFill>
                <a:latin typeface="Graphik Light" panose="020B04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17DCC-E0B7-4FCC-8277-F5E866EB2841}" type="datetime1">
              <a:rPr lang="sv-SE" b="0" smtClean="0">
                <a:solidFill>
                  <a:schemeClr val="tx1"/>
                </a:solidFill>
                <a:latin typeface="Calibri" panose="020F0502020204030204" pitchFamily="34" charset="0"/>
              </a:rPr>
              <a:t>2024-03-26</a:t>
            </a:fld>
            <a:endParaRPr lang="sv-SE" b="0" dirty="0">
              <a:solidFill>
                <a:schemeClr val="tx1"/>
              </a:solidFill>
              <a:latin typeface="Calibri" panose="020F0502020204030204" pitchFamily="34" charset="0"/>
            </a:endParaRPr>
          </a:p>
        </p:txBody>
      </p:sp>
      <p:sp>
        <p:nvSpPr>
          <p:cNvPr id="5" name="Platshållare för datum 2">
            <a:extLst>
              <a:ext uri="{FF2B5EF4-FFF2-40B4-BE49-F238E27FC236}">
                <a16:creationId xmlns:a16="http://schemas.microsoft.com/office/drawing/2014/main" id="{FABA3CB1-4124-4175-83BF-374B4CF94BA8}"/>
              </a:ext>
            </a:extLst>
          </p:cNvPr>
          <p:cNvSpPr txBox="1">
            <a:spLocks/>
          </p:cNvSpPr>
          <p:nvPr userDrawn="1"/>
        </p:nvSpPr>
        <p:spPr>
          <a:xfrm>
            <a:off x="913632" y="329861"/>
            <a:ext cx="2938287" cy="237510"/>
          </a:xfrm>
          <a:prstGeom prst="rect">
            <a:avLst/>
          </a:prstGeom>
        </p:spPr>
        <p:txBody>
          <a:bodyPr vert="horz" lIns="91440" tIns="45720" rIns="91440" bIns="45720" rtlCol="0" anchor="ctr"/>
          <a:lstStyle>
            <a:defPPr>
              <a:defRPr lang="sv-SE"/>
            </a:defPPr>
            <a:lvl1pPr marL="0" algn="l" defTabSz="914400" rtl="0" eaLnBrk="1" latinLnBrk="0" hangingPunct="1">
              <a:defRPr sz="800" kern="1200">
                <a:solidFill>
                  <a:schemeClr val="tx1">
                    <a:tint val="75000"/>
                  </a:schemeClr>
                </a:solidFill>
                <a:latin typeface="Graphik Light" panose="020B04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b="0" dirty="0">
                <a:solidFill>
                  <a:schemeClr val="tx1"/>
                </a:solidFill>
                <a:latin typeface="Calibri" panose="020F0502020204030204" pitchFamily="34" charset="0"/>
              </a:rPr>
              <a:t>Hållbarhetsvandring / Brunkebergstorg</a:t>
            </a:r>
          </a:p>
        </p:txBody>
      </p:sp>
    </p:spTree>
    <p:extLst>
      <p:ext uri="{BB962C8B-B14F-4D97-AF65-F5344CB8AC3E}">
        <p14:creationId xmlns:p14="http://schemas.microsoft.com/office/powerpoint/2010/main" val="281918672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amsida_trä">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731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ext och bild">
    <p:bg>
      <p:bgRef idx="1001">
        <a:schemeClr val="bg1"/>
      </p:bgRef>
    </p:bg>
    <p:spTree>
      <p:nvGrpSpPr>
        <p:cNvPr id="1" name=""/>
        <p:cNvGrpSpPr/>
        <p:nvPr/>
      </p:nvGrpSpPr>
      <p:grpSpPr>
        <a:xfrm>
          <a:off x="0" y="0"/>
          <a:ext cx="0" cy="0"/>
          <a:chOff x="0" y="0"/>
          <a:chExt cx="0" cy="0"/>
        </a:xfrm>
      </p:grpSpPr>
      <p:sp>
        <p:nvSpPr>
          <p:cNvPr id="7" name="Platshållare för datum 2">
            <a:extLst>
              <a:ext uri="{FF2B5EF4-FFF2-40B4-BE49-F238E27FC236}">
                <a16:creationId xmlns:a16="http://schemas.microsoft.com/office/drawing/2014/main" id="{0AE4BE49-E7B3-46A7-82F9-524FBD03F0A2}"/>
              </a:ext>
            </a:extLst>
          </p:cNvPr>
          <p:cNvSpPr txBox="1">
            <a:spLocks/>
          </p:cNvSpPr>
          <p:nvPr userDrawn="1"/>
        </p:nvSpPr>
        <p:spPr>
          <a:xfrm>
            <a:off x="913633" y="6423955"/>
            <a:ext cx="2938286" cy="237510"/>
          </a:xfrm>
          <a:prstGeom prst="rect">
            <a:avLst/>
          </a:prstGeom>
        </p:spPr>
        <p:txBody>
          <a:bodyPr vert="horz" lIns="91440" tIns="45720" rIns="91440" bIns="45720" rtlCol="0" anchor="ctr"/>
          <a:lstStyle>
            <a:defPPr>
              <a:defRPr lang="sv-SE"/>
            </a:defPPr>
            <a:lvl1pPr marL="0" algn="l" defTabSz="914400" rtl="0" eaLnBrk="1" latinLnBrk="0" hangingPunct="1">
              <a:defRPr sz="800" kern="1200">
                <a:solidFill>
                  <a:schemeClr val="tx1">
                    <a:tint val="75000"/>
                  </a:schemeClr>
                </a:solidFill>
                <a:latin typeface="Graphik Light" panose="020B04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17DCC-E0B7-4FCC-8277-F5E866EB2841}" type="datetime1">
              <a:rPr lang="sv-SE" sz="1000" b="0" smtClean="0">
                <a:solidFill>
                  <a:schemeClr val="tx1"/>
                </a:solidFill>
                <a:latin typeface="Calibri" panose="020F0502020204030204" pitchFamily="34" charset="0"/>
              </a:rPr>
              <a:t>2024-03-26</a:t>
            </a:fld>
            <a:endParaRPr lang="sv-SE" sz="1000" b="0" dirty="0">
              <a:solidFill>
                <a:schemeClr val="tx1"/>
              </a:solidFill>
              <a:latin typeface="Calibri" panose="020F0502020204030204" pitchFamily="34" charset="0"/>
            </a:endParaRPr>
          </a:p>
        </p:txBody>
      </p:sp>
      <p:sp>
        <p:nvSpPr>
          <p:cNvPr id="5" name="Platshållare för datum 2">
            <a:extLst>
              <a:ext uri="{FF2B5EF4-FFF2-40B4-BE49-F238E27FC236}">
                <a16:creationId xmlns:a16="http://schemas.microsoft.com/office/drawing/2014/main" id="{FABA3CB1-4124-4175-83BF-374B4CF94BA8}"/>
              </a:ext>
            </a:extLst>
          </p:cNvPr>
          <p:cNvSpPr txBox="1">
            <a:spLocks/>
          </p:cNvSpPr>
          <p:nvPr userDrawn="1"/>
        </p:nvSpPr>
        <p:spPr>
          <a:xfrm>
            <a:off x="913632" y="329861"/>
            <a:ext cx="2938287" cy="237510"/>
          </a:xfrm>
          <a:prstGeom prst="rect">
            <a:avLst/>
          </a:prstGeom>
        </p:spPr>
        <p:txBody>
          <a:bodyPr vert="horz" lIns="91440" tIns="45720" rIns="91440" bIns="45720" rtlCol="0" anchor="ctr"/>
          <a:lstStyle>
            <a:defPPr>
              <a:defRPr lang="sv-SE"/>
            </a:defPPr>
            <a:lvl1pPr marL="0" algn="l" defTabSz="914400" rtl="0" eaLnBrk="1" latinLnBrk="0" hangingPunct="1">
              <a:defRPr sz="800" kern="1200">
                <a:solidFill>
                  <a:schemeClr val="tx1">
                    <a:tint val="75000"/>
                  </a:schemeClr>
                </a:solidFill>
                <a:latin typeface="Graphik Light" panose="020B04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000" b="0" dirty="0">
                <a:solidFill>
                  <a:schemeClr val="tx1"/>
                </a:solidFill>
                <a:latin typeface="Calibri" panose="020F0502020204030204" pitchFamily="34" charset="0"/>
              </a:rPr>
              <a:t>Hållbarhetsvandring / Plats</a:t>
            </a:r>
          </a:p>
        </p:txBody>
      </p:sp>
    </p:spTree>
    <p:extLst>
      <p:ext uri="{BB962C8B-B14F-4D97-AF65-F5344CB8AC3E}">
        <p14:creationId xmlns:p14="http://schemas.microsoft.com/office/powerpoint/2010/main" val="116408488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aksida">
    <p:bg>
      <p:bgRef idx="1001">
        <a:schemeClr val="bg2"/>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A4BB691-A847-458A-8A0B-455DD9B261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 y="0"/>
            <a:ext cx="9142984" cy="6858000"/>
          </a:xfrm>
          <a:prstGeom prst="rect">
            <a:avLst/>
          </a:prstGeom>
        </p:spPr>
      </p:pic>
      <p:sp>
        <p:nvSpPr>
          <p:cNvPr id="4" name="textruta 3">
            <a:extLst>
              <a:ext uri="{FF2B5EF4-FFF2-40B4-BE49-F238E27FC236}">
                <a16:creationId xmlns:a16="http://schemas.microsoft.com/office/drawing/2014/main" id="{0A8499D6-A5F1-44CF-A885-266ECBA68438}"/>
              </a:ext>
            </a:extLst>
          </p:cNvPr>
          <p:cNvSpPr txBox="1"/>
          <p:nvPr userDrawn="1"/>
        </p:nvSpPr>
        <p:spPr>
          <a:xfrm>
            <a:off x="6798601" y="5603760"/>
            <a:ext cx="2160000" cy="1169551"/>
          </a:xfrm>
          <a:prstGeom prst="rect">
            <a:avLst/>
          </a:prstGeom>
          <a:noFill/>
        </p:spPr>
        <p:txBody>
          <a:bodyPr wrap="square" rtlCol="0">
            <a:spAutoFit/>
          </a:bodyPr>
          <a:lstStyle/>
          <a:p>
            <a:pPr algn="r" rtl="0"/>
            <a:r>
              <a:rPr lang="en-GB" sz="1400" b="0" i="0" u="none" strike="noStrike" kern="1200" baseline="30000" dirty="0" err="1">
                <a:solidFill>
                  <a:schemeClr val="bg1"/>
                </a:solidFill>
                <a:latin typeface="Calibri" panose="020F0502020204030204" pitchFamily="34" charset="0"/>
                <a:ea typeface="+mn-ea"/>
                <a:cs typeface="+mn-cs"/>
              </a:rPr>
              <a:t>Östgötagatan</a:t>
            </a:r>
            <a:r>
              <a:rPr lang="en-GB" sz="1400" b="0" i="0" u="none" strike="noStrike" kern="1200" baseline="30000" dirty="0">
                <a:solidFill>
                  <a:schemeClr val="bg1"/>
                </a:solidFill>
                <a:latin typeface="Calibri" panose="020F0502020204030204" pitchFamily="34" charset="0"/>
                <a:ea typeface="+mn-ea"/>
                <a:cs typeface="+mn-cs"/>
              </a:rPr>
              <a:t> 16</a:t>
            </a:r>
          </a:p>
          <a:p>
            <a:pPr algn="r" rtl="0"/>
            <a:r>
              <a:rPr lang="en-GB" sz="1400" b="0" i="0" u="none" strike="noStrike" kern="1200" baseline="30000" dirty="0">
                <a:solidFill>
                  <a:schemeClr val="bg1"/>
                </a:solidFill>
                <a:latin typeface="Calibri" panose="020F0502020204030204" pitchFamily="34" charset="0"/>
                <a:ea typeface="+mn-ea"/>
                <a:cs typeface="+mn-cs"/>
              </a:rPr>
              <a:t>116 25 Stockholm</a:t>
            </a:r>
          </a:p>
          <a:p>
            <a:pPr algn="r" rtl="0"/>
            <a:r>
              <a:rPr lang="en-GB" sz="1400" b="0" i="0" u="none" strike="noStrike" kern="1200" baseline="30000" dirty="0">
                <a:solidFill>
                  <a:schemeClr val="bg1"/>
                </a:solidFill>
                <a:latin typeface="Calibri" panose="020F0502020204030204" pitchFamily="34" charset="0"/>
                <a:ea typeface="+mn-ea"/>
                <a:cs typeface="+mn-cs"/>
              </a:rPr>
              <a:t>+46 (0) 852 254 770</a:t>
            </a:r>
          </a:p>
          <a:p>
            <a:pPr algn="r" rtl="0"/>
            <a:endParaRPr lang="en-GB" sz="1400" b="0" i="0" u="none" strike="noStrike" kern="1200" baseline="30000" dirty="0">
              <a:solidFill>
                <a:schemeClr val="bg1"/>
              </a:solidFill>
              <a:latin typeface="Calibri" panose="020F0502020204030204" pitchFamily="34" charset="0"/>
              <a:ea typeface="+mn-ea"/>
              <a:cs typeface="+mn-cs"/>
            </a:endParaRPr>
          </a:p>
          <a:p>
            <a:pPr algn="r" rtl="0"/>
            <a:r>
              <a:rPr lang="en-GB" sz="1400" b="0" i="1" u="none" strike="noStrike" kern="1200" baseline="30000" dirty="0">
                <a:solidFill>
                  <a:schemeClr val="bg1"/>
                </a:solidFill>
                <a:latin typeface="Calibri" panose="020F0502020204030204" pitchFamily="34" charset="0"/>
                <a:ea typeface="+mn-ea"/>
                <a:cs typeface="+mn-cs"/>
              </a:rPr>
              <a:t>info@urbanminds.se</a:t>
            </a:r>
          </a:p>
          <a:p>
            <a:pPr algn="r" rtl="0"/>
            <a:r>
              <a:rPr lang="en-GB" sz="1400" b="0" i="1" u="none" strike="noStrike" kern="1200" baseline="30000" dirty="0">
                <a:solidFill>
                  <a:schemeClr val="bg1"/>
                </a:solidFill>
                <a:latin typeface="Calibri" panose="020F0502020204030204" pitchFamily="34" charset="0"/>
                <a:ea typeface="+mn-ea"/>
                <a:cs typeface="+mn-cs"/>
              </a:rPr>
              <a:t>urbanminds.se</a:t>
            </a:r>
          </a:p>
          <a:p>
            <a:pPr algn="r" rtl="0"/>
            <a:endParaRPr lang="sv-SE" sz="1400" dirty="0">
              <a:solidFill>
                <a:schemeClr val="bg1"/>
              </a:solidFill>
              <a:latin typeface="Calibri" panose="020F0502020204030204" pitchFamily="34" charset="0"/>
            </a:endParaRPr>
          </a:p>
        </p:txBody>
      </p:sp>
      <p:pic>
        <p:nvPicPr>
          <p:cNvPr id="7" name="Bildobjekt 6" descr="urban_minds2.png">
            <a:extLst>
              <a:ext uri="{FF2B5EF4-FFF2-40B4-BE49-F238E27FC236}">
                <a16:creationId xmlns:a16="http://schemas.microsoft.com/office/drawing/2014/main" id="{E1ADC3E3-48A3-4FD5-87D6-AC186082AF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05040" y="5229000"/>
            <a:ext cx="831601" cy="226800"/>
          </a:xfrm>
          <a:prstGeom prst="rect">
            <a:avLst/>
          </a:prstGeom>
        </p:spPr>
      </p:pic>
    </p:spTree>
    <p:extLst>
      <p:ext uri="{BB962C8B-B14F-4D97-AF65-F5344CB8AC3E}">
        <p14:creationId xmlns:p14="http://schemas.microsoft.com/office/powerpoint/2010/main" val="224329209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4200526" y="872292"/>
            <a:ext cx="724766"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96234F76-746D-4B5C-A15E-02625704ED21}"/>
              </a:ext>
            </a:extLst>
          </p:cNvPr>
          <p:cNvSpPr/>
          <p:nvPr userDrawn="1"/>
        </p:nvSpPr>
        <p:spPr>
          <a:xfrm>
            <a:off x="-1698551" y="24064"/>
            <a:ext cx="1620000" cy="1271245"/>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tabLst>
                <a:tab pos="400943" algn="l"/>
              </a:tabLst>
            </a:pPr>
            <a:r>
              <a:rPr lang="en-US" sz="900" i="1" u="none">
                <a:effectLst/>
                <a:latin typeface="Calibri" panose="020F0502020204030204" pitchFamily="34" charset="0"/>
                <a:ea typeface="Calibri" panose="020F0502020204030204" pitchFamily="34" charset="0"/>
                <a:cs typeface="Times New Roman" panose="02020603050405020304" pitchFamily="18" charset="0"/>
              </a:rPr>
              <a:t>The Start slide </a:t>
            </a:r>
            <a:r>
              <a:rPr lang="en-US" sz="900" i="0" u="none">
                <a:effectLst/>
                <a:latin typeface="Calibri" panose="020F0502020204030204" pitchFamily="34" charset="0"/>
                <a:ea typeface="Calibri" panose="020F0502020204030204" pitchFamily="34" charset="0"/>
                <a:cs typeface="Times New Roman" panose="02020603050405020304" pitchFamily="18" charset="0"/>
              </a:rPr>
              <a:t>is a fixed default start page and can also be chosen as a pause page, for example for use during a coffee break in the presentation. You can see all slide templates under “New Slide/Layout”. </a:t>
            </a:r>
            <a:endParaRPr lang="sv-SE" sz="900" i="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4">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4254104" y="793751"/>
            <a:ext cx="636984"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371011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hapter slide – klorofyll">
    <p:spTree>
      <p:nvGrpSpPr>
        <p:cNvPr id="1" name=""/>
        <p:cNvGrpSpPr/>
        <p:nvPr/>
      </p:nvGrpSpPr>
      <p:grpSpPr>
        <a:xfrm>
          <a:off x="0" y="0"/>
          <a:ext cx="0" cy="0"/>
          <a:chOff x="0" y="0"/>
          <a:chExt cx="0" cy="0"/>
        </a:xfrm>
      </p:grpSpPr>
      <p:pic>
        <p:nvPicPr>
          <p:cNvPr id="7" name="Bildobjekt 6" title="Detail of the SLU collage. Chlorophyll.">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7" name="Rektangel 16">
            <a:extLst>
              <a:ext uri="{FF2B5EF4-FFF2-40B4-BE49-F238E27FC236}">
                <a16:creationId xmlns:a16="http://schemas.microsoft.com/office/drawing/2014/main" id="{CF59F3B0-1A21-4D08-96F8-33B3411C5648}"/>
              </a:ext>
            </a:extLst>
          </p:cNvPr>
          <p:cNvSpPr/>
          <p:nvPr userDrawn="1"/>
        </p:nvSpPr>
        <p:spPr>
          <a:xfrm>
            <a:off x="-1596788" y="24063"/>
            <a:ext cx="1533620" cy="156760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b="0" i="1" u="none" noProof="0" dirty="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 </a:t>
            </a:r>
            <a:b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br>
            <a:r>
              <a:rPr lang="en-GB" sz="900" b="0" i="0" u="none" noProof="0" dirty="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
        <p:nvSpPr>
          <p:cNvPr id="18"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1950436"/>
            <a:ext cx="6858000" cy="2387600"/>
          </a:xfrm>
        </p:spPr>
        <p:txBody>
          <a:bodyPr anchor="b"/>
          <a:lstStyle>
            <a:lvl1pPr algn="l">
              <a:lnSpc>
                <a:spcPts val="4200"/>
              </a:lnSpc>
              <a:defRPr sz="3450">
                <a:solidFill>
                  <a:schemeClr val="bg1"/>
                </a:solidFill>
              </a:defRPr>
            </a:lvl1pPr>
          </a:lstStyle>
          <a:p>
            <a:r>
              <a:rPr lang="en-GB" noProof="0" dirty="0"/>
              <a:t>Title of the presentation </a:t>
            </a:r>
            <a:br>
              <a:rPr lang="en-GB" noProof="0" dirty="0"/>
            </a:br>
            <a:r>
              <a:rPr lang="en-GB" noProof="0" dirty="0"/>
              <a:t>or the chapter</a:t>
            </a:r>
          </a:p>
        </p:txBody>
      </p:sp>
      <p:sp>
        <p:nvSpPr>
          <p:cNvPr id="19"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4527227"/>
            <a:ext cx="6858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Name, organisation</a:t>
            </a:r>
          </a:p>
        </p:txBody>
      </p:sp>
    </p:spTree>
    <p:extLst>
      <p:ext uri="{BB962C8B-B14F-4D97-AF65-F5344CB8AC3E}">
        <p14:creationId xmlns:p14="http://schemas.microsoft.com/office/powerpoint/2010/main" val="28873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974755"/>
            <a:ext cx="6858000" cy="2387600"/>
          </a:xfrm>
        </p:spPr>
        <p:txBody>
          <a:bodyPr anchor="b"/>
          <a:lstStyle>
            <a:lvl1pPr algn="l">
              <a:lnSpc>
                <a:spcPts val="4200"/>
              </a:lnSpc>
              <a:defRPr sz="3450">
                <a:solidFill>
                  <a:schemeClr val="tx1"/>
                </a:solidFill>
              </a:defRPr>
            </a:lvl1pPr>
          </a:lstStyle>
          <a:p>
            <a:r>
              <a:rPr lang="en-GB" noProof="0" dirty="0"/>
              <a:t>Title of the presentation </a:t>
            </a:r>
            <a:br>
              <a:rPr lang="en-GB" noProof="0" dirty="0"/>
            </a:br>
            <a:r>
              <a:rPr lang="en-GB" noProof="0" dirty="0"/>
              <a:t>or the chapter</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551546"/>
            <a:ext cx="6858000" cy="581891"/>
          </a:xfrm>
        </p:spPr>
        <p:txBody>
          <a:bodyPr/>
          <a:lstStyle>
            <a:lvl1pPr marL="0" indent="0" algn="l">
              <a:lnSpc>
                <a:spcPct val="100000"/>
              </a:lnSpc>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7" name="Rektangel 16">
            <a:extLst>
              <a:ext uri="{FF2B5EF4-FFF2-40B4-BE49-F238E27FC236}">
                <a16:creationId xmlns:a16="http://schemas.microsoft.com/office/drawing/2014/main" id="{A869A8FD-7819-4E27-8383-8602F42D8C67}"/>
              </a:ext>
            </a:extLst>
          </p:cNvPr>
          <p:cNvSpPr/>
          <p:nvPr userDrawn="1"/>
        </p:nvSpPr>
        <p:spPr>
          <a:xfrm>
            <a:off x="-1596788" y="24063"/>
            <a:ext cx="1533620" cy="156760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Tree>
    <p:extLst>
      <p:ext uri="{BB962C8B-B14F-4D97-AF65-F5344CB8AC3E}">
        <p14:creationId xmlns:p14="http://schemas.microsoft.com/office/powerpoint/2010/main" val="92051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168" y="24063"/>
            <a:ext cx="9144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1950436"/>
            <a:ext cx="6858000" cy="2387600"/>
          </a:xfrm>
        </p:spPr>
        <p:txBody>
          <a:bodyPr anchor="b"/>
          <a:lstStyle>
            <a:lvl1pPr algn="l">
              <a:lnSpc>
                <a:spcPts val="4200"/>
              </a:lnSpc>
              <a:defRPr sz="3450">
                <a:solidFill>
                  <a:schemeClr val="bg1"/>
                </a:solidFill>
              </a:defRPr>
            </a:lvl1pPr>
          </a:lstStyle>
          <a:p>
            <a:r>
              <a:rPr lang="en-GB" noProof="0" dirty="0"/>
              <a:t>Title of the presentation </a:t>
            </a:r>
            <a:br>
              <a:rPr lang="en-GB" noProof="0" dirty="0"/>
            </a:br>
            <a:r>
              <a:rPr lang="en-GB" noProof="0" dirty="0"/>
              <a:t>or the chapter</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4527227"/>
            <a:ext cx="6858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7" name="Rektangel 16">
            <a:extLst>
              <a:ext uri="{FF2B5EF4-FFF2-40B4-BE49-F238E27FC236}">
                <a16:creationId xmlns:a16="http://schemas.microsoft.com/office/drawing/2014/main" id="{55B6A2C6-5A5E-4C59-9FF4-96A68ADB3B71}"/>
              </a:ext>
            </a:extLst>
          </p:cNvPr>
          <p:cNvSpPr/>
          <p:nvPr userDrawn="1"/>
        </p:nvSpPr>
        <p:spPr>
          <a:xfrm>
            <a:off x="-1596788" y="24063"/>
            <a:ext cx="1533620" cy="1567609"/>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9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9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Tree>
    <p:extLst>
      <p:ext uri="{BB962C8B-B14F-4D97-AF65-F5344CB8AC3E}">
        <p14:creationId xmlns:p14="http://schemas.microsoft.com/office/powerpoint/2010/main" val="22131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918CB1-D860-4B59-8317-0BFBE1A1DF6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DE9E656-F69C-4584-8089-FDEA7621E3D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0A1EAB4-3215-49B1-8BF8-6E7A57B1977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041A4-D238-4CC6-8AC7-55ABF586F8A3}" type="datetime1">
              <a:rPr lang="sv-SE" smtClean="0"/>
              <a:t>2024-03-26</a:t>
            </a:fld>
            <a:endParaRPr lang="sv-SE"/>
          </a:p>
        </p:txBody>
      </p:sp>
      <p:sp>
        <p:nvSpPr>
          <p:cNvPr id="5" name="Platshållare för sidfot 4">
            <a:extLst>
              <a:ext uri="{FF2B5EF4-FFF2-40B4-BE49-F238E27FC236}">
                <a16:creationId xmlns:a16="http://schemas.microsoft.com/office/drawing/2014/main" id="{A26CA9B0-69E0-4F93-ADBE-8BFDF534A09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EEDE7DD-93A2-4F96-98D6-F8DFCED8180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00D0A-E66F-4FAC-9426-FE0CD0BEFA23}" type="slidenum">
              <a:rPr lang="sv-SE" smtClean="0"/>
              <a:t>‹#›</a:t>
            </a:fld>
            <a:endParaRPr lang="sv-SE"/>
          </a:p>
        </p:txBody>
      </p:sp>
    </p:spTree>
    <p:extLst>
      <p:ext uri="{BB962C8B-B14F-4D97-AF65-F5344CB8AC3E}">
        <p14:creationId xmlns:p14="http://schemas.microsoft.com/office/powerpoint/2010/main" val="5099753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0" r:id="rId4"/>
    <p:sldLayoutId id="2147483662" r:id="rId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566304" y="800101"/>
            <a:ext cx="7886700" cy="880197"/>
          </a:xfrm>
          <a:prstGeom prst="rect">
            <a:avLst/>
          </a:prstGeom>
        </p:spPr>
        <p:txBody>
          <a:bodyPr vert="horz" lIns="0" tIns="0" rIns="0" bIns="0" rtlCol="0" anchor="b" anchorCtr="0">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566304" y="1960708"/>
            <a:ext cx="7886700" cy="4351338"/>
          </a:xfrm>
          <a:prstGeom prst="rect">
            <a:avLst/>
          </a:prstGeom>
        </p:spPr>
        <p:txBody>
          <a:bodyPr vert="horz" lIns="0" tIns="0" rIns="0" bIns="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pic>
        <p:nvPicPr>
          <p:cNvPr id="10" name="Bildobjekt 9">
            <a:extLst>
              <a:ext uri="{FF2B5EF4-FFF2-40B4-BE49-F238E27FC236}">
                <a16:creationId xmlns:a16="http://schemas.microsoft.com/office/drawing/2014/main" id="{6CBB460D-1B7A-4441-A3D9-64BD73112B9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95054" y="258978"/>
            <a:ext cx="377677" cy="506904"/>
          </a:xfrm>
          <a:prstGeom prst="rect">
            <a:avLst/>
          </a:prstGeom>
        </p:spPr>
      </p:pic>
    </p:spTree>
    <p:extLst>
      <p:ext uri="{BB962C8B-B14F-4D97-AF65-F5344CB8AC3E}">
        <p14:creationId xmlns:p14="http://schemas.microsoft.com/office/powerpoint/2010/main" val="3468302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slu.se/institutioner/stad-land/forskning/miljokommunikation/pagaende-projekt/hallbara-urbana-livsstila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utomhus, himmel, gräs, person&#10;&#10;Automatiskt genererad beskrivning">
            <a:extLst>
              <a:ext uri="{FF2B5EF4-FFF2-40B4-BE49-F238E27FC236}">
                <a16:creationId xmlns:a16="http://schemas.microsoft.com/office/drawing/2014/main" id="{68B47E37-F3E4-DEAE-9F7B-28A41284C9FE}"/>
              </a:ext>
            </a:extLst>
          </p:cNvPr>
          <p:cNvPicPr>
            <a:picLocks noChangeAspect="1"/>
          </p:cNvPicPr>
          <p:nvPr/>
        </p:nvPicPr>
        <p:blipFill>
          <a:blip r:embed="rId3">
            <a:alphaModFix amt="35000"/>
          </a:blip>
          <a:stretch>
            <a:fillRect/>
          </a:stretch>
        </p:blipFill>
        <p:spPr>
          <a:xfrm>
            <a:off x="0" y="0"/>
            <a:ext cx="9144000" cy="6858000"/>
          </a:xfrm>
          <a:prstGeom prst="rect">
            <a:avLst/>
          </a:prstGeom>
        </p:spPr>
      </p:pic>
      <p:cxnSp>
        <p:nvCxnSpPr>
          <p:cNvPr id="2" name="Rak koppling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9" name="Rubrik 1">
            <a:extLst>
              <a:ext uri="{FF2B5EF4-FFF2-40B4-BE49-F238E27FC236}">
                <a16:creationId xmlns:a16="http://schemas.microsoft.com/office/drawing/2014/main" id="{8B118CBE-DDF3-4EEF-ABC6-B6AAD2B3B65E}"/>
              </a:ext>
            </a:extLst>
          </p:cNvPr>
          <p:cNvSpPr txBox="1">
            <a:spLocks/>
          </p:cNvSpPr>
          <p:nvPr/>
        </p:nvSpPr>
        <p:spPr>
          <a:xfrm>
            <a:off x="971550" y="4868863"/>
            <a:ext cx="5112618" cy="14398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just"/>
            <a:r>
              <a:rPr lang="sv-SE" sz="1400" b="1" dirty="0">
                <a:solidFill>
                  <a:schemeClr val="accent1"/>
                </a:solidFill>
                <a:latin typeface="+mn-lt"/>
                <a:cs typeface="Calibri" panose="020F0502020204030204" pitchFamily="34" charset="0"/>
              </a:rPr>
              <a:t>Förnamn Efternamn, Organisation</a:t>
            </a:r>
          </a:p>
          <a:p>
            <a:pPr algn="just"/>
            <a:endParaRPr lang="sv-SE" sz="1400" b="1" dirty="0">
              <a:solidFill>
                <a:schemeClr val="accent1"/>
              </a:solidFill>
              <a:latin typeface="+mn-lt"/>
              <a:cs typeface="Calibri" panose="020F0502020204030204" pitchFamily="34" charset="0"/>
            </a:endParaRPr>
          </a:p>
          <a:p>
            <a:endParaRPr lang="sv-SE" sz="1400" b="1" dirty="0">
              <a:solidFill>
                <a:schemeClr val="accent1"/>
              </a:solidFill>
              <a:latin typeface="+mn-lt"/>
              <a:cs typeface="Calibri" panose="020F0502020204030204" pitchFamily="34" charset="0"/>
            </a:endParaRPr>
          </a:p>
          <a:p>
            <a:r>
              <a:rPr lang="sv-SE" sz="1400" b="1" dirty="0">
                <a:solidFill>
                  <a:schemeClr val="accent1"/>
                </a:solidFill>
                <a:latin typeface="+mn-lt"/>
                <a:cs typeface="Calibri" panose="020F0502020204030204" pitchFamily="34" charset="0"/>
              </a:rPr>
              <a:t>ÅÅÅÅ-MM-DD</a:t>
            </a:r>
          </a:p>
        </p:txBody>
      </p:sp>
      <p:sp>
        <p:nvSpPr>
          <p:cNvPr id="3" name="Rubrik 1">
            <a:extLst>
              <a:ext uri="{FF2B5EF4-FFF2-40B4-BE49-F238E27FC236}">
                <a16:creationId xmlns:a16="http://schemas.microsoft.com/office/drawing/2014/main" id="{DC6ACEF3-DA7B-B272-1534-7FF792A38C6E}"/>
              </a:ext>
            </a:extLst>
          </p:cNvPr>
          <p:cNvSpPr txBox="1">
            <a:spLocks/>
          </p:cNvSpPr>
          <p:nvPr/>
        </p:nvSpPr>
        <p:spPr>
          <a:xfrm>
            <a:off x="971650" y="1998378"/>
            <a:ext cx="7200800" cy="1205622"/>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Välkomna på hållbarhetsvandring!</a:t>
            </a:r>
          </a:p>
        </p:txBody>
      </p:sp>
    </p:spTree>
    <p:extLst>
      <p:ext uri="{BB962C8B-B14F-4D97-AF65-F5344CB8AC3E}">
        <p14:creationId xmlns:p14="http://schemas.microsoft.com/office/powerpoint/2010/main" val="2879270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ållbar utveckling">
            <a:extLst>
              <a:ext uri="{FF2B5EF4-FFF2-40B4-BE49-F238E27FC236}">
                <a16:creationId xmlns:a16="http://schemas.microsoft.com/office/drawing/2014/main" id="{92CC8D1C-5272-9669-C602-FC02A8003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204864"/>
            <a:ext cx="6114256" cy="4073623"/>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1">
            <a:extLst>
              <a:ext uri="{FF2B5EF4-FFF2-40B4-BE49-F238E27FC236}">
                <a16:creationId xmlns:a16="http://schemas.microsoft.com/office/drawing/2014/main" id="{D19763D4-BB83-60CD-B5CB-BE05653D9063}"/>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Hållbarhet</a:t>
            </a:r>
          </a:p>
          <a:p>
            <a:endParaRPr lang="sv-SE" sz="4000" b="1" dirty="0">
              <a:solidFill>
                <a:schemeClr val="accent1"/>
              </a:solidFill>
              <a:latin typeface="+mn-lt"/>
              <a:cs typeface="Calibri" panose="020F0502020204030204" pitchFamily="34" charset="0"/>
            </a:endParaRPr>
          </a:p>
        </p:txBody>
      </p:sp>
    </p:spTree>
    <p:extLst>
      <p:ext uri="{BB962C8B-B14F-4D97-AF65-F5344CB8AC3E}">
        <p14:creationId xmlns:p14="http://schemas.microsoft.com/office/powerpoint/2010/main" val="828103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B58B835-B727-FF3A-6ACE-A27864FD4171}"/>
              </a:ext>
            </a:extLst>
          </p:cNvPr>
          <p:cNvPicPr>
            <a:picLocks noChangeAspect="1"/>
          </p:cNvPicPr>
          <p:nvPr/>
        </p:nvPicPr>
        <p:blipFill>
          <a:blip r:embed="rId3"/>
          <a:stretch>
            <a:fillRect/>
          </a:stretch>
        </p:blipFill>
        <p:spPr>
          <a:xfrm>
            <a:off x="-1191" y="-25213"/>
            <a:ext cx="9143998" cy="6908426"/>
          </a:xfrm>
          <a:prstGeom prst="rect">
            <a:avLst/>
          </a:prstGeom>
        </p:spPr>
      </p:pic>
      <p:sp>
        <p:nvSpPr>
          <p:cNvPr id="7" name="Rubrik 1">
            <a:extLst>
              <a:ext uri="{FF2B5EF4-FFF2-40B4-BE49-F238E27FC236}">
                <a16:creationId xmlns:a16="http://schemas.microsoft.com/office/drawing/2014/main" id="{9566DA9B-CF20-8871-6E46-C69062D3B13E}"/>
              </a:ext>
            </a:extLst>
          </p:cNvPr>
          <p:cNvSpPr txBox="1">
            <a:spLocks/>
          </p:cNvSpPr>
          <p:nvPr/>
        </p:nvSpPr>
        <p:spPr>
          <a:xfrm>
            <a:off x="971650" y="1998378"/>
            <a:ext cx="7200800" cy="1205622"/>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Calibri" panose="020F0502020204030204" pitchFamily="34" charset="0"/>
                <a:cs typeface="Calibri" panose="020F0502020204030204" pitchFamily="34" charset="0"/>
              </a:rPr>
              <a:t>Hållbarhetsvandring </a:t>
            </a:r>
          </a:p>
          <a:p>
            <a:r>
              <a:rPr lang="sv-SE" sz="4000" b="1" dirty="0">
                <a:solidFill>
                  <a:schemeClr val="accent1"/>
                </a:solidFill>
                <a:latin typeface="Calibri" panose="020F0502020204030204" pitchFamily="34" charset="0"/>
                <a:cs typeface="Calibri" panose="020F0502020204030204" pitchFamily="34" charset="0"/>
              </a:rPr>
              <a:t>PLATS</a:t>
            </a:r>
          </a:p>
        </p:txBody>
      </p:sp>
    </p:spTree>
    <p:extLst>
      <p:ext uri="{BB962C8B-B14F-4D97-AF65-F5344CB8AC3E}">
        <p14:creationId xmlns:p14="http://schemas.microsoft.com/office/powerpoint/2010/main" val="277768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5B89D5E-4E34-2983-B978-3641C2795511}"/>
              </a:ext>
            </a:extLst>
          </p:cNvPr>
          <p:cNvPicPr>
            <a:picLocks noChangeAspect="1"/>
          </p:cNvPicPr>
          <p:nvPr/>
        </p:nvPicPr>
        <p:blipFill rotWithShape="1">
          <a:blip r:embed="rId3"/>
          <a:srcRect l="51575"/>
          <a:stretch/>
        </p:blipFill>
        <p:spPr>
          <a:xfrm>
            <a:off x="4714823" y="-25213"/>
            <a:ext cx="4427984" cy="6908426"/>
          </a:xfrm>
          <a:prstGeom prst="rect">
            <a:avLst/>
          </a:prstGeom>
        </p:spPr>
      </p:pic>
      <p:sp>
        <p:nvSpPr>
          <p:cNvPr id="6" name="Rubrik 1">
            <a:extLst>
              <a:ext uri="{FF2B5EF4-FFF2-40B4-BE49-F238E27FC236}">
                <a16:creationId xmlns:a16="http://schemas.microsoft.com/office/drawing/2014/main" id="{3E2B6589-7671-40A5-98D9-C8191F73FDCF}"/>
              </a:ext>
            </a:extLst>
          </p:cNvPr>
          <p:cNvSpPr txBox="1">
            <a:spLocks/>
          </p:cNvSpPr>
          <p:nvPr/>
        </p:nvSpPr>
        <p:spPr>
          <a:xfrm>
            <a:off x="971650" y="2701303"/>
            <a:ext cx="3540025" cy="3607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marL="342900" indent="-342900" algn="l">
              <a:buFont typeface="+mj-lt"/>
              <a:buAutoNum type="arabicPeriod"/>
            </a:pPr>
            <a:r>
              <a:rPr lang="sv-SE" sz="1400" b="1" dirty="0">
                <a:latin typeface="Calibri" panose="020F0502020204030204" pitchFamily="34" charset="0"/>
                <a:cs typeface="Calibri" panose="020F0502020204030204" pitchFamily="34" charset="0"/>
              </a:rPr>
              <a:t>”Vad uppmuntrar den här platsen oss att göra?”</a:t>
            </a:r>
            <a:br>
              <a:rPr lang="sv-SE" sz="1400" b="1" dirty="0">
                <a:latin typeface="Calibri" panose="020F0502020204030204" pitchFamily="34" charset="0"/>
                <a:cs typeface="Calibri" panose="020F0502020204030204" pitchFamily="34" charset="0"/>
              </a:rPr>
            </a:br>
            <a:r>
              <a:rPr lang="sv-SE" sz="1400" b="1" dirty="0">
                <a:solidFill>
                  <a:schemeClr val="bg1">
                    <a:lumMod val="65000"/>
                  </a:schemeClr>
                </a:solidFill>
                <a:latin typeface="Calibri" panose="020F0502020204030204" pitchFamily="34" charset="0"/>
                <a:cs typeface="Calibri" panose="020F0502020204030204" pitchFamily="34" charset="0"/>
              </a:rPr>
              <a:t>Cirka 15 minuter</a:t>
            </a:r>
          </a:p>
          <a:p>
            <a:pPr marL="342900" indent="-342900" algn="l">
              <a:buFont typeface="+mj-lt"/>
              <a:buAutoNum type="arabicPeriod"/>
            </a:pPr>
            <a:endParaRPr lang="sv-SE" sz="2600" b="1" dirty="0">
              <a:latin typeface="Calibri" panose="020F0502020204030204" pitchFamily="34" charset="0"/>
              <a:cs typeface="Calibri" panose="020F0502020204030204" pitchFamily="34" charset="0"/>
            </a:endParaRPr>
          </a:p>
          <a:p>
            <a:pPr marL="342900" indent="-342900">
              <a:buFont typeface="+mj-lt"/>
              <a:buAutoNum type="arabicPeriod"/>
            </a:pPr>
            <a:r>
              <a:rPr lang="sv-SE" sz="1400" b="1" dirty="0">
                <a:latin typeface="Calibri" panose="020F0502020204030204" pitchFamily="34" charset="0"/>
                <a:cs typeface="Calibri" panose="020F0502020204030204" pitchFamily="34" charset="0"/>
              </a:rPr>
              <a:t>”Hur vill vi förändra platsen för att den ska uppmuntra till mer hållbara </a:t>
            </a:r>
            <a:r>
              <a:rPr lang="sv-SE" sz="1400" b="1" dirty="0" err="1">
                <a:latin typeface="Calibri" panose="020F0502020204030204" pitchFamily="34" charset="0"/>
                <a:cs typeface="Calibri" panose="020F0502020204030204" pitchFamily="34" charset="0"/>
              </a:rPr>
              <a:t>vardagsval</a:t>
            </a:r>
            <a:r>
              <a:rPr lang="sv-SE" sz="1400" b="1" dirty="0">
                <a:latin typeface="Calibri" panose="020F0502020204030204" pitchFamily="34" charset="0"/>
                <a:cs typeface="Calibri" panose="020F0502020204030204" pitchFamily="34" charset="0"/>
              </a:rPr>
              <a:t>?”</a:t>
            </a:r>
            <a:br>
              <a:rPr lang="sv-SE" sz="1400" b="1" dirty="0">
                <a:latin typeface="Calibri" panose="020F0502020204030204" pitchFamily="34" charset="0"/>
                <a:cs typeface="Calibri" panose="020F0502020204030204" pitchFamily="34" charset="0"/>
              </a:rPr>
            </a:br>
            <a:r>
              <a:rPr lang="sv-SE" sz="1400" b="1" dirty="0">
                <a:solidFill>
                  <a:schemeClr val="bg1">
                    <a:lumMod val="65000"/>
                  </a:schemeClr>
                </a:solidFill>
                <a:latin typeface="Calibri" panose="020F0502020204030204" pitchFamily="34" charset="0"/>
                <a:cs typeface="Calibri" panose="020F0502020204030204" pitchFamily="34" charset="0"/>
              </a:rPr>
              <a:t>Cirka 15 minuter</a:t>
            </a:r>
          </a:p>
          <a:p>
            <a:pPr marL="342900" indent="-342900" algn="l">
              <a:buFont typeface="+mj-lt"/>
              <a:buAutoNum type="arabicPeriod"/>
            </a:pPr>
            <a:endParaRPr lang="sv-SE" sz="1400" b="1" dirty="0">
              <a:latin typeface="Calibri" panose="020F0502020204030204" pitchFamily="34" charset="0"/>
              <a:cs typeface="Calibri" panose="020F0502020204030204" pitchFamily="34" charset="0"/>
            </a:endParaRPr>
          </a:p>
          <a:p>
            <a:pPr marL="342900" indent="-342900" algn="l">
              <a:buFont typeface="+mj-lt"/>
              <a:buAutoNum type="arabicPeriod"/>
            </a:pPr>
            <a:r>
              <a:rPr lang="sv-SE" sz="1400" b="1" dirty="0">
                <a:latin typeface="Calibri" panose="020F0502020204030204" pitchFamily="34" charset="0"/>
                <a:cs typeface="Calibri" panose="020F0502020204030204" pitchFamily="34" charset="0"/>
              </a:rPr>
              <a:t>Återsamling här för reflektioner. </a:t>
            </a:r>
          </a:p>
          <a:p>
            <a:pPr algn="l"/>
            <a:endParaRPr lang="sv-SE" sz="1400" b="1" dirty="0">
              <a:latin typeface="Calibri" panose="020F0502020204030204" pitchFamily="34" charset="0"/>
              <a:cs typeface="Calibri" panose="020F0502020204030204" pitchFamily="34" charset="0"/>
            </a:endParaRPr>
          </a:p>
          <a:p>
            <a:pPr algn="l"/>
            <a:endParaRPr lang="sv-SE" sz="1400" b="1" dirty="0">
              <a:latin typeface="Calibri" panose="020F0502020204030204" pitchFamily="34" charset="0"/>
              <a:cs typeface="Calibri" panose="020F0502020204030204" pitchFamily="34" charset="0"/>
            </a:endParaRPr>
          </a:p>
        </p:txBody>
      </p:sp>
      <p:sp>
        <p:nvSpPr>
          <p:cNvPr id="7" name="Frihandsfigur: Form 6">
            <a:extLst>
              <a:ext uri="{FF2B5EF4-FFF2-40B4-BE49-F238E27FC236}">
                <a16:creationId xmlns:a16="http://schemas.microsoft.com/office/drawing/2014/main" id="{B6E7F05F-79D5-D7C4-35ED-A46639A8984E}"/>
              </a:ext>
            </a:extLst>
          </p:cNvPr>
          <p:cNvSpPr/>
          <p:nvPr/>
        </p:nvSpPr>
        <p:spPr>
          <a:xfrm>
            <a:off x="5876925" y="2571750"/>
            <a:ext cx="1447800" cy="2390775"/>
          </a:xfrm>
          <a:custGeom>
            <a:avLst/>
            <a:gdLst>
              <a:gd name="connsiteX0" fmla="*/ 1162050 w 1447800"/>
              <a:gd name="connsiteY0" fmla="*/ 0 h 2390775"/>
              <a:gd name="connsiteX1" fmla="*/ 676275 w 1447800"/>
              <a:gd name="connsiteY1" fmla="*/ 1133475 h 2390775"/>
              <a:gd name="connsiteX2" fmla="*/ 95250 w 1447800"/>
              <a:gd name="connsiteY2" fmla="*/ 809625 h 2390775"/>
              <a:gd name="connsiteX3" fmla="*/ 0 w 1447800"/>
              <a:gd name="connsiteY3" fmla="*/ 1038225 h 2390775"/>
              <a:gd name="connsiteX4" fmla="*/ 581025 w 1447800"/>
              <a:gd name="connsiteY4" fmla="*/ 1333500 h 2390775"/>
              <a:gd name="connsiteX5" fmla="*/ 171450 w 1447800"/>
              <a:gd name="connsiteY5" fmla="*/ 2228850 h 2390775"/>
              <a:gd name="connsiteX6" fmla="*/ 514350 w 1447800"/>
              <a:gd name="connsiteY6" fmla="*/ 2390775 h 2390775"/>
              <a:gd name="connsiteX7" fmla="*/ 1447800 w 1447800"/>
              <a:gd name="connsiteY7" fmla="*/ 114300 h 2390775"/>
              <a:gd name="connsiteX8" fmla="*/ 1162050 w 1447800"/>
              <a:gd name="connsiteY8" fmla="*/ 0 h 23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0" h="2390775">
                <a:moveTo>
                  <a:pt x="1162050" y="0"/>
                </a:moveTo>
                <a:lnTo>
                  <a:pt x="676275" y="1133475"/>
                </a:lnTo>
                <a:lnTo>
                  <a:pt x="95250" y="809625"/>
                </a:lnTo>
                <a:lnTo>
                  <a:pt x="0" y="1038225"/>
                </a:lnTo>
                <a:lnTo>
                  <a:pt x="581025" y="1333500"/>
                </a:lnTo>
                <a:lnTo>
                  <a:pt x="171450" y="2228850"/>
                </a:lnTo>
                <a:lnTo>
                  <a:pt x="514350" y="2390775"/>
                </a:lnTo>
                <a:lnTo>
                  <a:pt x="1447800" y="114300"/>
                </a:lnTo>
                <a:lnTo>
                  <a:pt x="1162050" y="0"/>
                </a:lnTo>
                <a:close/>
              </a:path>
            </a:pathLst>
          </a:custGeom>
          <a:noFill/>
          <a:ln w="76200" cap="rnd">
            <a:solidFill>
              <a:srgbClr val="FF0000"/>
            </a:solidFill>
            <a:prstDash val="sysDot"/>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a:extLst>
              <a:ext uri="{FF2B5EF4-FFF2-40B4-BE49-F238E27FC236}">
                <a16:creationId xmlns:a16="http://schemas.microsoft.com/office/drawing/2014/main" id="{1EE86ABF-2550-06DA-FAE8-B0B4C4135309}"/>
              </a:ext>
            </a:extLst>
          </p:cNvPr>
          <p:cNvSpPr txBox="1">
            <a:spLocks/>
          </p:cNvSpPr>
          <p:nvPr/>
        </p:nvSpPr>
        <p:spPr>
          <a:xfrm>
            <a:off x="971650" y="1348265"/>
            <a:ext cx="3096294"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Upplägg</a:t>
            </a:r>
          </a:p>
          <a:p>
            <a:r>
              <a:rPr lang="sv-SE" sz="4000" b="1" dirty="0">
                <a:solidFill>
                  <a:schemeClr val="accent1"/>
                </a:solidFill>
                <a:latin typeface="+mn-lt"/>
                <a:cs typeface="Calibri" panose="020F0502020204030204" pitchFamily="34" charset="0"/>
              </a:rPr>
              <a:t>vandring</a:t>
            </a:r>
          </a:p>
          <a:p>
            <a:endParaRPr lang="sv-SE" sz="4000" b="1" dirty="0">
              <a:solidFill>
                <a:schemeClr val="accent1"/>
              </a:solidFill>
              <a:latin typeface="+mn-lt"/>
              <a:cs typeface="Calibri" panose="020F0502020204030204" pitchFamily="34" charset="0"/>
            </a:endParaRPr>
          </a:p>
        </p:txBody>
      </p:sp>
    </p:spTree>
    <p:extLst>
      <p:ext uri="{BB962C8B-B14F-4D97-AF65-F5344CB8AC3E}">
        <p14:creationId xmlns:p14="http://schemas.microsoft.com/office/powerpoint/2010/main" val="425814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Del 1: Vad uppmuntrar den här platsen oss att göra?</a:t>
            </a:r>
          </a:p>
          <a:p>
            <a:r>
              <a:rPr lang="sv-SE" sz="2400" b="1" dirty="0">
                <a:latin typeface="Calibri" panose="020F0502020204030204" pitchFamily="34" charset="0"/>
                <a:cs typeface="Calibri" panose="020F0502020204030204" pitchFamily="34" charset="0"/>
              </a:rPr>
              <a:t> </a:t>
            </a:r>
          </a:p>
        </p:txBody>
      </p:sp>
      <p:sp>
        <p:nvSpPr>
          <p:cNvPr id="6" name="Rubrik 1">
            <a:extLst>
              <a:ext uri="{FF2B5EF4-FFF2-40B4-BE49-F238E27FC236}">
                <a16:creationId xmlns:a16="http://schemas.microsoft.com/office/drawing/2014/main" id="{3E2B6589-7671-40A5-98D9-C8191F73FDCF}"/>
              </a:ext>
            </a:extLst>
          </p:cNvPr>
          <p:cNvSpPr txBox="1">
            <a:spLocks/>
          </p:cNvSpPr>
          <p:nvPr/>
        </p:nvSpPr>
        <p:spPr>
          <a:xfrm>
            <a:off x="971650" y="2701303"/>
            <a:ext cx="7200700" cy="3607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b="1" dirty="0">
                <a:latin typeface="Calibri" panose="020F0502020204030204" pitchFamily="34" charset="0"/>
                <a:cs typeface="Calibri" panose="020F0502020204030204" pitchFamily="34" charset="0"/>
              </a:rPr>
              <a:t>Gå runt på platsen i grupp och undersök vilka beteenden platsen uppmuntrar till. Stå inte bara still och prata! Till exempel:</a:t>
            </a:r>
          </a:p>
          <a:p>
            <a:pPr marL="285750" indent="-285750">
              <a:buFont typeface="Arial" panose="020B0604020202020204" pitchFamily="34" charset="0"/>
              <a:buChar char="•"/>
            </a:pPr>
            <a:r>
              <a:rPr lang="sv-SE" sz="1400" b="1" dirty="0">
                <a:latin typeface="Calibri" panose="020F0502020204030204" pitchFamily="34" charset="0"/>
                <a:cs typeface="Calibri" panose="020F0502020204030204" pitchFamily="34" charset="0"/>
              </a:rPr>
              <a:t>Vilka aktiviteter är möjliga?</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Vad känns roligt/accepterat/normalt?</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Hur går det att röra sig, mötas, vistas?</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Hur hållbara är de beteendena?</a:t>
            </a:r>
          </a:p>
          <a:p>
            <a:pPr algn="l"/>
            <a:endParaRPr lang="sv-SE" sz="1400" b="1" dirty="0">
              <a:latin typeface="Calibri" panose="020F0502020204030204" pitchFamily="34" charset="0"/>
              <a:cs typeface="Calibri" panose="020F0502020204030204" pitchFamily="34" charset="0"/>
            </a:endParaRPr>
          </a:p>
          <a:p>
            <a:pPr algn="l"/>
            <a:r>
              <a:rPr lang="sv-SE" sz="1400" b="1" dirty="0">
                <a:latin typeface="Calibri" panose="020F0502020204030204" pitchFamily="34" charset="0"/>
                <a:cs typeface="Calibri" panose="020F0502020204030204" pitchFamily="34" charset="0"/>
              </a:rPr>
              <a:t>Skriv svar på frågan på vimplar och sätt ned dem i marken.</a:t>
            </a:r>
          </a:p>
        </p:txBody>
      </p:sp>
    </p:spTree>
    <p:extLst>
      <p:ext uri="{BB962C8B-B14F-4D97-AF65-F5344CB8AC3E}">
        <p14:creationId xmlns:p14="http://schemas.microsoft.com/office/powerpoint/2010/main" val="210663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Del 2: ”Hur vill vi förändra platsen för att den ska uppmuntra till mer hållbara </a:t>
            </a:r>
            <a:r>
              <a:rPr lang="sv-SE" sz="2400" b="1" dirty="0" err="1">
                <a:latin typeface="Calibri" panose="020F0502020204030204" pitchFamily="34" charset="0"/>
                <a:cs typeface="Calibri" panose="020F0502020204030204" pitchFamily="34" charset="0"/>
              </a:rPr>
              <a:t>vardagsval</a:t>
            </a:r>
            <a:r>
              <a:rPr lang="sv-SE" sz="2400" b="1" dirty="0">
                <a:latin typeface="Calibri" panose="020F0502020204030204" pitchFamily="34" charset="0"/>
                <a:cs typeface="Calibri" panose="020F0502020204030204" pitchFamily="34" charset="0"/>
              </a:rPr>
              <a:t>?”</a:t>
            </a:r>
          </a:p>
          <a:p>
            <a:r>
              <a:rPr lang="sv-SE" sz="2400" b="1" dirty="0">
                <a:latin typeface="Calibri" panose="020F0502020204030204" pitchFamily="34" charset="0"/>
                <a:cs typeface="Calibri" panose="020F0502020204030204" pitchFamily="34" charset="0"/>
              </a:rPr>
              <a:t> </a:t>
            </a:r>
          </a:p>
        </p:txBody>
      </p:sp>
      <p:sp>
        <p:nvSpPr>
          <p:cNvPr id="6" name="Rubrik 1">
            <a:extLst>
              <a:ext uri="{FF2B5EF4-FFF2-40B4-BE49-F238E27FC236}">
                <a16:creationId xmlns:a16="http://schemas.microsoft.com/office/drawing/2014/main" id="{3E2B6589-7671-40A5-98D9-C8191F73FDCF}"/>
              </a:ext>
            </a:extLst>
          </p:cNvPr>
          <p:cNvSpPr txBox="1">
            <a:spLocks/>
          </p:cNvSpPr>
          <p:nvPr/>
        </p:nvSpPr>
        <p:spPr>
          <a:xfrm>
            <a:off x="971650" y="2701303"/>
            <a:ext cx="7200700" cy="3607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b="1" dirty="0">
                <a:latin typeface="Calibri" panose="020F0502020204030204" pitchFamily="34" charset="0"/>
                <a:cs typeface="Calibri" panose="020F0502020204030204" pitchFamily="34" charset="0"/>
              </a:rPr>
              <a:t>Fortsätt gå runt på platsen i grupp och undersök vilka förändringar som skulle behövas. Till exempel:</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Hur kan hållbar mobilitet uppmuntras? </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Hur kan det bli roligare att mötas här? </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Hur kan platsen understödja hållbar produktion/konsumtion? </a:t>
            </a:r>
          </a:p>
          <a:p>
            <a:pPr marL="285750" indent="-285750" algn="l">
              <a:buFont typeface="Arial" panose="020B0604020202020204" pitchFamily="34" charset="0"/>
              <a:buChar char="•"/>
            </a:pPr>
            <a:r>
              <a:rPr lang="sv-SE" sz="1400" b="1" dirty="0">
                <a:latin typeface="Calibri" panose="020F0502020204030204" pitchFamily="34" charset="0"/>
                <a:cs typeface="Calibri" panose="020F0502020204030204" pitchFamily="34" charset="0"/>
              </a:rPr>
              <a:t>Hur kan andra hållbarhetsmål uppnås? </a:t>
            </a:r>
          </a:p>
          <a:p>
            <a:pPr algn="l"/>
            <a:endParaRPr lang="sv-SE" sz="1400" b="1" dirty="0">
              <a:latin typeface="Calibri" panose="020F0502020204030204" pitchFamily="34" charset="0"/>
              <a:cs typeface="Calibri" panose="020F0502020204030204" pitchFamily="34" charset="0"/>
            </a:endParaRPr>
          </a:p>
          <a:p>
            <a:pPr algn="l"/>
            <a:r>
              <a:rPr lang="sv-SE" sz="1400" b="1" dirty="0">
                <a:latin typeface="Calibri" panose="020F0502020204030204" pitchFamily="34" charset="0"/>
                <a:cs typeface="Calibri" panose="020F0502020204030204" pitchFamily="34" charset="0"/>
              </a:rPr>
              <a:t>Skriv svar på frågan på vimplar och sätt ned dem i marken.</a:t>
            </a:r>
          </a:p>
        </p:txBody>
      </p:sp>
    </p:spTree>
    <p:extLst>
      <p:ext uri="{BB962C8B-B14F-4D97-AF65-F5344CB8AC3E}">
        <p14:creationId xmlns:p14="http://schemas.microsoft.com/office/powerpoint/2010/main" val="730492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84A878A-4CF2-9C88-6F4A-4B62FF4335F7}"/>
              </a:ext>
            </a:extLst>
          </p:cNvPr>
          <p:cNvPicPr>
            <a:picLocks noChangeAspect="1"/>
          </p:cNvPicPr>
          <p:nvPr/>
        </p:nvPicPr>
        <p:blipFill>
          <a:blip r:embed="rId3"/>
          <a:stretch>
            <a:fillRect/>
          </a:stretch>
        </p:blipFill>
        <p:spPr>
          <a:xfrm>
            <a:off x="-1191" y="-25213"/>
            <a:ext cx="9143998" cy="6908426"/>
          </a:xfrm>
          <a:prstGeom prst="rect">
            <a:avLst/>
          </a:prstGeom>
        </p:spPr>
      </p:pic>
      <p:sp>
        <p:nvSpPr>
          <p:cNvPr id="2" name="Rubrik 1">
            <a:extLst>
              <a:ext uri="{FF2B5EF4-FFF2-40B4-BE49-F238E27FC236}">
                <a16:creationId xmlns:a16="http://schemas.microsoft.com/office/drawing/2014/main" id="{5E8B7278-0B60-4A92-AB5C-704D15C3FE89}"/>
              </a:ext>
            </a:extLst>
          </p:cNvPr>
          <p:cNvSpPr txBox="1">
            <a:spLocks/>
          </p:cNvSpPr>
          <p:nvPr/>
        </p:nvSpPr>
        <p:spPr>
          <a:xfrm>
            <a:off x="2475580" y="1432537"/>
            <a:ext cx="169729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solidFill>
                  <a:srgbClr val="FF0000"/>
                </a:solidFill>
                <a:latin typeface="Calibri" panose="020F0502020204030204" pitchFamily="34" charset="0"/>
                <a:cs typeface="Calibri" panose="020F0502020204030204" pitchFamily="34" charset="0"/>
              </a:rPr>
              <a:t>Här är </a:t>
            </a:r>
          </a:p>
          <a:p>
            <a:r>
              <a:rPr lang="sv-SE" sz="2400" b="1" dirty="0">
                <a:solidFill>
                  <a:srgbClr val="FF0000"/>
                </a:solidFill>
                <a:latin typeface="Calibri" panose="020F0502020204030204" pitchFamily="34" charset="0"/>
                <a:cs typeface="Calibri" panose="020F0502020204030204" pitchFamily="34" charset="0"/>
              </a:rPr>
              <a:t>vi nu</a:t>
            </a:r>
          </a:p>
        </p:txBody>
      </p:sp>
      <p:sp>
        <p:nvSpPr>
          <p:cNvPr id="11" name="Rubrik 1">
            <a:extLst>
              <a:ext uri="{FF2B5EF4-FFF2-40B4-BE49-F238E27FC236}">
                <a16:creationId xmlns:a16="http://schemas.microsoft.com/office/drawing/2014/main" id="{56B57632-0F11-9819-0722-0077267999AD}"/>
              </a:ext>
            </a:extLst>
          </p:cNvPr>
          <p:cNvSpPr txBox="1">
            <a:spLocks/>
          </p:cNvSpPr>
          <p:nvPr/>
        </p:nvSpPr>
        <p:spPr>
          <a:xfrm>
            <a:off x="6804248" y="3648201"/>
            <a:ext cx="1872208"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solidFill>
                  <a:srgbClr val="FF0000"/>
                </a:solidFill>
                <a:latin typeface="Calibri" panose="020F0502020204030204" pitchFamily="34" charset="0"/>
                <a:cs typeface="Calibri" panose="020F0502020204030204" pitchFamily="34" charset="0"/>
              </a:rPr>
              <a:t>Här ska </a:t>
            </a:r>
          </a:p>
          <a:p>
            <a:r>
              <a:rPr lang="sv-SE" sz="2400" b="1" dirty="0">
                <a:solidFill>
                  <a:srgbClr val="FF0000"/>
                </a:solidFill>
                <a:latin typeface="Calibri" panose="020F0502020204030204" pitchFamily="34" charset="0"/>
                <a:cs typeface="Calibri" panose="020F0502020204030204" pitchFamily="34" charset="0"/>
              </a:rPr>
              <a:t>vi vandra</a:t>
            </a:r>
          </a:p>
        </p:txBody>
      </p:sp>
      <p:sp>
        <p:nvSpPr>
          <p:cNvPr id="5" name="Frihandsfigur: Form 4">
            <a:extLst>
              <a:ext uri="{FF2B5EF4-FFF2-40B4-BE49-F238E27FC236}">
                <a16:creationId xmlns:a16="http://schemas.microsoft.com/office/drawing/2014/main" id="{58788BDC-C715-3C4B-DE38-F09554EF85F4}"/>
              </a:ext>
            </a:extLst>
          </p:cNvPr>
          <p:cNvSpPr/>
          <p:nvPr/>
        </p:nvSpPr>
        <p:spPr>
          <a:xfrm>
            <a:off x="5876925" y="2571750"/>
            <a:ext cx="1447800" cy="2390775"/>
          </a:xfrm>
          <a:custGeom>
            <a:avLst/>
            <a:gdLst>
              <a:gd name="connsiteX0" fmla="*/ 1162050 w 1447800"/>
              <a:gd name="connsiteY0" fmla="*/ 0 h 2390775"/>
              <a:gd name="connsiteX1" fmla="*/ 676275 w 1447800"/>
              <a:gd name="connsiteY1" fmla="*/ 1133475 h 2390775"/>
              <a:gd name="connsiteX2" fmla="*/ 95250 w 1447800"/>
              <a:gd name="connsiteY2" fmla="*/ 809625 h 2390775"/>
              <a:gd name="connsiteX3" fmla="*/ 0 w 1447800"/>
              <a:gd name="connsiteY3" fmla="*/ 1038225 h 2390775"/>
              <a:gd name="connsiteX4" fmla="*/ 581025 w 1447800"/>
              <a:gd name="connsiteY4" fmla="*/ 1333500 h 2390775"/>
              <a:gd name="connsiteX5" fmla="*/ 171450 w 1447800"/>
              <a:gd name="connsiteY5" fmla="*/ 2228850 h 2390775"/>
              <a:gd name="connsiteX6" fmla="*/ 514350 w 1447800"/>
              <a:gd name="connsiteY6" fmla="*/ 2390775 h 2390775"/>
              <a:gd name="connsiteX7" fmla="*/ 1447800 w 1447800"/>
              <a:gd name="connsiteY7" fmla="*/ 114300 h 2390775"/>
              <a:gd name="connsiteX8" fmla="*/ 1162050 w 1447800"/>
              <a:gd name="connsiteY8" fmla="*/ 0 h 23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0" h="2390775">
                <a:moveTo>
                  <a:pt x="1162050" y="0"/>
                </a:moveTo>
                <a:lnTo>
                  <a:pt x="676275" y="1133475"/>
                </a:lnTo>
                <a:lnTo>
                  <a:pt x="95250" y="809625"/>
                </a:lnTo>
                <a:lnTo>
                  <a:pt x="0" y="1038225"/>
                </a:lnTo>
                <a:lnTo>
                  <a:pt x="581025" y="1333500"/>
                </a:lnTo>
                <a:lnTo>
                  <a:pt x="171450" y="2228850"/>
                </a:lnTo>
                <a:lnTo>
                  <a:pt x="514350" y="2390775"/>
                </a:lnTo>
                <a:lnTo>
                  <a:pt x="1447800" y="114300"/>
                </a:lnTo>
                <a:lnTo>
                  <a:pt x="1162050" y="0"/>
                </a:lnTo>
                <a:close/>
              </a:path>
            </a:pathLst>
          </a:custGeom>
          <a:noFill/>
          <a:ln w="76200" cap="rnd">
            <a:solidFill>
              <a:srgbClr val="FF0000"/>
            </a:solidFill>
            <a:prstDash val="sysDot"/>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Form 5">
            <a:extLst>
              <a:ext uri="{FF2B5EF4-FFF2-40B4-BE49-F238E27FC236}">
                <a16:creationId xmlns:a16="http://schemas.microsoft.com/office/drawing/2014/main" id="{E309E93D-7223-56E3-22D6-9330B4F7467E}"/>
              </a:ext>
            </a:extLst>
          </p:cNvPr>
          <p:cNvSpPr/>
          <p:nvPr/>
        </p:nvSpPr>
        <p:spPr>
          <a:xfrm>
            <a:off x="3324225" y="1266825"/>
            <a:ext cx="3305175" cy="2600325"/>
          </a:xfrm>
          <a:custGeom>
            <a:avLst/>
            <a:gdLst>
              <a:gd name="connsiteX0" fmla="*/ 0 w 3305175"/>
              <a:gd name="connsiteY0" fmla="*/ 114300 h 2600325"/>
              <a:gd name="connsiteX1" fmla="*/ 190500 w 3305175"/>
              <a:gd name="connsiteY1" fmla="*/ 0 h 2600325"/>
              <a:gd name="connsiteX2" fmla="*/ 1381125 w 3305175"/>
              <a:gd name="connsiteY2" fmla="*/ 1628775 h 2600325"/>
              <a:gd name="connsiteX3" fmla="*/ 3305175 w 3305175"/>
              <a:gd name="connsiteY3" fmla="*/ 2600325 h 2600325"/>
              <a:gd name="connsiteX4" fmla="*/ 3305175 w 3305175"/>
              <a:gd name="connsiteY4" fmla="*/ 2600325 h 260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2600325">
                <a:moveTo>
                  <a:pt x="0" y="114300"/>
                </a:moveTo>
                <a:lnTo>
                  <a:pt x="190500" y="0"/>
                </a:lnTo>
                <a:lnTo>
                  <a:pt x="1381125" y="1628775"/>
                </a:lnTo>
                <a:lnTo>
                  <a:pt x="3305175" y="2600325"/>
                </a:lnTo>
                <a:lnTo>
                  <a:pt x="3305175" y="2600325"/>
                </a:lnTo>
              </a:path>
            </a:pathLst>
          </a:custGeom>
          <a:noFill/>
          <a:ln w="38100">
            <a:solidFill>
              <a:schemeClr val="accent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8343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Enskild reflektion efter vandringen</a:t>
            </a:r>
          </a:p>
        </p:txBody>
      </p:sp>
      <p:sp>
        <p:nvSpPr>
          <p:cNvPr id="6" name="Rubrik 1">
            <a:extLst>
              <a:ext uri="{FF2B5EF4-FFF2-40B4-BE49-F238E27FC236}">
                <a16:creationId xmlns:a16="http://schemas.microsoft.com/office/drawing/2014/main" id="{3E2B6589-7671-40A5-98D9-C8191F73FDCF}"/>
              </a:ext>
            </a:extLst>
          </p:cNvPr>
          <p:cNvSpPr txBox="1">
            <a:spLocks/>
          </p:cNvSpPr>
          <p:nvPr/>
        </p:nvSpPr>
        <p:spPr>
          <a:xfrm>
            <a:off x="971650" y="2701303"/>
            <a:ext cx="7200700" cy="3607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b="1" dirty="0">
                <a:latin typeface="Calibri" panose="020F0502020204030204" pitchFamily="34" charset="0"/>
                <a:cs typeface="Calibri" panose="020F0502020204030204" pitchFamily="34" charset="0"/>
              </a:rPr>
              <a:t>Fundera individuellt kring följande två frågor, skriv svar på post-</a:t>
            </a:r>
            <a:r>
              <a:rPr lang="sv-SE" sz="1400" b="1" dirty="0" err="1">
                <a:latin typeface="Calibri" panose="020F0502020204030204" pitchFamily="34" charset="0"/>
                <a:cs typeface="Calibri" panose="020F0502020204030204" pitchFamily="34" charset="0"/>
              </a:rPr>
              <a:t>itlappar</a:t>
            </a:r>
            <a:r>
              <a:rPr lang="sv-SE" sz="1400" b="1" dirty="0">
                <a:latin typeface="Calibri" panose="020F0502020204030204" pitchFamily="34" charset="0"/>
                <a:cs typeface="Calibri" panose="020F0502020204030204" pitchFamily="34" charset="0"/>
              </a:rPr>
              <a:t>:</a:t>
            </a:r>
          </a:p>
          <a:p>
            <a:pPr algn="l"/>
            <a:endParaRPr lang="sv-SE" sz="1400" b="1" dirty="0">
              <a:latin typeface="Calibri" panose="020F0502020204030204" pitchFamily="34" charset="0"/>
              <a:cs typeface="Calibri" panose="020F0502020204030204" pitchFamily="34" charset="0"/>
            </a:endParaRPr>
          </a:p>
          <a:p>
            <a:pPr marL="342900" indent="-342900" algn="l">
              <a:buAutoNum type="arabicPeriod"/>
            </a:pPr>
            <a:r>
              <a:rPr lang="sv-SE" sz="1400" b="1" dirty="0">
                <a:latin typeface="Calibri" panose="020F0502020204030204" pitchFamily="34" charset="0"/>
                <a:cs typeface="Calibri" panose="020F0502020204030204" pitchFamily="34" charset="0"/>
              </a:rPr>
              <a:t>Var det några idéer som kom upp under vandringen som inte skrevs ned på vimplar?</a:t>
            </a:r>
          </a:p>
          <a:p>
            <a:pPr marL="342900" indent="-342900" algn="l">
              <a:buAutoNum type="arabicPeriod"/>
            </a:pPr>
            <a:endParaRPr lang="sv-SE" sz="1400" b="1" dirty="0">
              <a:latin typeface="Calibri" panose="020F0502020204030204" pitchFamily="34" charset="0"/>
              <a:cs typeface="Calibri" panose="020F0502020204030204" pitchFamily="34" charset="0"/>
            </a:endParaRPr>
          </a:p>
          <a:p>
            <a:pPr marL="342900" indent="-342900" algn="l">
              <a:buAutoNum type="arabicPeriod"/>
            </a:pPr>
            <a:r>
              <a:rPr lang="sv-SE" sz="1400" b="1" dirty="0">
                <a:latin typeface="Calibri" panose="020F0502020204030204" pitchFamily="34" charset="0"/>
                <a:cs typeface="Calibri" panose="020F0502020204030204" pitchFamily="34" charset="0"/>
              </a:rPr>
              <a:t>Vilka av dessa förslag kan jag/vi driva på för att realisera?</a:t>
            </a:r>
          </a:p>
        </p:txBody>
      </p:sp>
    </p:spTree>
    <p:extLst>
      <p:ext uri="{BB962C8B-B14F-4D97-AF65-F5344CB8AC3E}">
        <p14:creationId xmlns:p14="http://schemas.microsoft.com/office/powerpoint/2010/main" val="390204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0DB57AC-8A1B-4FF9-75B5-F56E08A52ED1}"/>
              </a:ext>
            </a:extLst>
          </p:cNvPr>
          <p:cNvPicPr>
            <a:picLocks noChangeAspect="1"/>
          </p:cNvPicPr>
          <p:nvPr/>
        </p:nvPicPr>
        <p:blipFill>
          <a:blip r:embed="rId3"/>
          <a:stretch>
            <a:fillRect/>
          </a:stretch>
        </p:blipFill>
        <p:spPr>
          <a:xfrm rot="331190">
            <a:off x="6676246" y="2769146"/>
            <a:ext cx="1879749" cy="2668777"/>
          </a:xfrm>
          <a:prstGeom prst="rect">
            <a:avLst/>
          </a:prstGeom>
          <a:effectLst>
            <a:outerShdw blurRad="50800" dist="38100" dir="2700000" algn="tl" rotWithShape="0">
              <a:prstClr val="black">
                <a:alpha val="40000"/>
              </a:prstClr>
            </a:outerShdw>
          </a:effectLst>
        </p:spPr>
      </p:pic>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Mer läsning och kontaktuppgifter</a:t>
            </a:r>
          </a:p>
        </p:txBody>
      </p:sp>
      <p:sp>
        <p:nvSpPr>
          <p:cNvPr id="7" name="Rubrik 1">
            <a:extLst>
              <a:ext uri="{FF2B5EF4-FFF2-40B4-BE49-F238E27FC236}">
                <a16:creationId xmlns:a16="http://schemas.microsoft.com/office/drawing/2014/main" id="{3C53CDE8-94F9-4601-4814-6A8434418C20}"/>
              </a:ext>
            </a:extLst>
          </p:cNvPr>
          <p:cNvSpPr txBox="1">
            <a:spLocks/>
          </p:cNvSpPr>
          <p:nvPr/>
        </p:nvSpPr>
        <p:spPr>
          <a:xfrm>
            <a:off x="971650" y="3140968"/>
            <a:ext cx="3600350" cy="316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1400" dirty="0">
                <a:latin typeface="Calibri" panose="020F0502020204030204" pitchFamily="34" charset="0"/>
                <a:cs typeface="Calibri" panose="020F0502020204030204" pitchFamily="34" charset="0"/>
              </a:rPr>
              <a:t>Om projektet:</a:t>
            </a:r>
          </a:p>
          <a:p>
            <a:pPr algn="l"/>
            <a:r>
              <a:rPr lang="sv-SE" sz="1400" dirty="0">
                <a:solidFill>
                  <a:schemeClr val="accent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https://www.slu.se/institutioner/stad-land/forskning/miljokommunikation/pagaende-projekt/hallbara-urbana-livsstilar/</a:t>
            </a:r>
            <a:endParaRPr lang="sv-SE" sz="1400" dirty="0">
              <a:solidFill>
                <a:schemeClr val="accent1"/>
              </a:solidFill>
              <a:latin typeface="Calibri" panose="020F0502020204030204" pitchFamily="34" charset="0"/>
              <a:cs typeface="Calibri" panose="020F0502020204030204" pitchFamily="34" charset="0"/>
            </a:endParaRPr>
          </a:p>
          <a:p>
            <a:pPr algn="l"/>
            <a:endParaRPr lang="sv-SE" sz="1400" dirty="0">
              <a:latin typeface="Calibri" panose="020F0502020204030204" pitchFamily="34" charset="0"/>
              <a:cs typeface="Calibri" panose="020F0502020204030204" pitchFamily="34" charset="0"/>
            </a:endParaRPr>
          </a:p>
          <a:p>
            <a:pPr algn="l"/>
            <a:endParaRPr lang="sv-SE" sz="1400" dirty="0">
              <a:latin typeface="Calibri" panose="020F0502020204030204" pitchFamily="34" charset="0"/>
              <a:cs typeface="Calibri" panose="020F0502020204030204" pitchFamily="34" charset="0"/>
            </a:endParaRPr>
          </a:p>
        </p:txBody>
      </p:sp>
      <p:pic>
        <p:nvPicPr>
          <p:cNvPr id="4" name="Bildobjekt 3">
            <a:extLst>
              <a:ext uri="{FF2B5EF4-FFF2-40B4-BE49-F238E27FC236}">
                <a16:creationId xmlns:a16="http://schemas.microsoft.com/office/drawing/2014/main" id="{122FD176-28F9-04E1-5992-E179EF949CA0}"/>
              </a:ext>
            </a:extLst>
          </p:cNvPr>
          <p:cNvPicPr>
            <a:picLocks noChangeAspect="1"/>
          </p:cNvPicPr>
          <p:nvPr/>
        </p:nvPicPr>
        <p:blipFill>
          <a:blip r:embed="rId5"/>
          <a:stretch>
            <a:fillRect/>
          </a:stretch>
        </p:blipFill>
        <p:spPr>
          <a:xfrm>
            <a:off x="6228184" y="2764927"/>
            <a:ext cx="1893632" cy="2668780"/>
          </a:xfrm>
          <a:prstGeom prst="rect">
            <a:avLst/>
          </a:prstGeom>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AD295979-615A-E507-D351-26417344BD3D}"/>
              </a:ext>
            </a:extLst>
          </p:cNvPr>
          <p:cNvPicPr>
            <a:picLocks noChangeAspect="1"/>
          </p:cNvPicPr>
          <p:nvPr/>
        </p:nvPicPr>
        <p:blipFill>
          <a:blip r:embed="rId6"/>
          <a:stretch>
            <a:fillRect/>
          </a:stretch>
        </p:blipFill>
        <p:spPr>
          <a:xfrm rot="350869">
            <a:off x="5917603" y="3654385"/>
            <a:ext cx="1887930" cy="2668779"/>
          </a:xfrm>
          <a:prstGeom prst="rect">
            <a:avLst/>
          </a:prstGeom>
          <a:effectLst>
            <a:outerShdw blurRad="50800" dist="38100" dir="2700000" algn="tl" rotWithShape="0">
              <a:prstClr val="black">
                <a:alpha val="40000"/>
              </a:prstClr>
            </a:outerShdw>
          </a:effectLst>
        </p:spPr>
      </p:pic>
      <p:pic>
        <p:nvPicPr>
          <p:cNvPr id="10" name="Bildobjekt 9">
            <a:extLst>
              <a:ext uri="{FF2B5EF4-FFF2-40B4-BE49-F238E27FC236}">
                <a16:creationId xmlns:a16="http://schemas.microsoft.com/office/drawing/2014/main" id="{D4986BD0-CA3C-3601-9D8C-09ABC0353402}"/>
              </a:ext>
            </a:extLst>
          </p:cNvPr>
          <p:cNvPicPr>
            <a:picLocks noChangeAspect="1"/>
          </p:cNvPicPr>
          <p:nvPr/>
        </p:nvPicPr>
        <p:blipFill>
          <a:blip r:embed="rId7"/>
          <a:stretch>
            <a:fillRect/>
          </a:stretch>
        </p:blipFill>
        <p:spPr>
          <a:xfrm>
            <a:off x="5357244" y="3651490"/>
            <a:ext cx="1886441" cy="26687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485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ak koppling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2" name="Rubrik 1">
            <a:extLst>
              <a:ext uri="{FF2B5EF4-FFF2-40B4-BE49-F238E27FC236}">
                <a16:creationId xmlns:a16="http://schemas.microsoft.com/office/drawing/2014/main" id="{1A9E336B-F569-454A-A9FC-694B05B8C67D}"/>
              </a:ext>
            </a:extLst>
          </p:cNvPr>
          <p:cNvSpPr txBox="1">
            <a:spLocks/>
          </p:cNvSpPr>
          <p:nvPr/>
        </p:nvSpPr>
        <p:spPr>
          <a:xfrm>
            <a:off x="971650" y="1556792"/>
            <a:ext cx="7200800" cy="1205622"/>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bg1"/>
                </a:solidFill>
                <a:latin typeface="Calibri" panose="020F0502020204030204" pitchFamily="34" charset="0"/>
                <a:cs typeface="Calibri" panose="020F0502020204030204" pitchFamily="34" charset="0"/>
              </a:rPr>
              <a:t>Tack!</a:t>
            </a:r>
          </a:p>
        </p:txBody>
      </p:sp>
      <p:sp>
        <p:nvSpPr>
          <p:cNvPr id="3" name="Rubrik 1">
            <a:extLst>
              <a:ext uri="{FF2B5EF4-FFF2-40B4-BE49-F238E27FC236}">
                <a16:creationId xmlns:a16="http://schemas.microsoft.com/office/drawing/2014/main" id="{7C48F64B-1CEA-960B-7768-F2736324F282}"/>
              </a:ext>
            </a:extLst>
          </p:cNvPr>
          <p:cNvSpPr txBox="1">
            <a:spLocks/>
          </p:cNvSpPr>
          <p:nvPr/>
        </p:nvSpPr>
        <p:spPr>
          <a:xfrm>
            <a:off x="971550" y="4868863"/>
            <a:ext cx="5112618" cy="14398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just"/>
            <a:r>
              <a:rPr lang="sv-SE" sz="1400" b="1" dirty="0">
                <a:solidFill>
                  <a:schemeClr val="accent1"/>
                </a:solidFill>
                <a:latin typeface="+mn-lt"/>
                <a:cs typeface="Calibri" panose="020F0502020204030204" pitchFamily="34" charset="0"/>
              </a:rPr>
              <a:t>Förnamn Efternamn, Organisation</a:t>
            </a:r>
          </a:p>
          <a:p>
            <a:pPr algn="just"/>
            <a:endParaRPr lang="sv-SE" sz="1400" b="1" dirty="0">
              <a:solidFill>
                <a:schemeClr val="accent1"/>
              </a:solidFill>
              <a:latin typeface="+mn-lt"/>
              <a:cs typeface="Calibri" panose="020F0502020204030204" pitchFamily="34" charset="0"/>
            </a:endParaRPr>
          </a:p>
          <a:p>
            <a:endParaRPr lang="sv-SE" sz="1400" b="1" dirty="0">
              <a:solidFill>
                <a:schemeClr val="accent1"/>
              </a:solidFill>
              <a:latin typeface="+mn-lt"/>
              <a:cs typeface="Calibri" panose="020F0502020204030204" pitchFamily="34" charset="0"/>
            </a:endParaRPr>
          </a:p>
          <a:p>
            <a:r>
              <a:rPr lang="sv-SE" sz="1400" b="1" dirty="0">
                <a:solidFill>
                  <a:schemeClr val="accent1"/>
                </a:solidFill>
                <a:latin typeface="+mn-lt"/>
                <a:cs typeface="Calibri" panose="020F0502020204030204" pitchFamily="34" charset="0"/>
              </a:rPr>
              <a:t>ÅÅÅÅ-MM-DD</a:t>
            </a:r>
          </a:p>
        </p:txBody>
      </p:sp>
    </p:spTree>
    <p:extLst>
      <p:ext uri="{BB962C8B-B14F-4D97-AF65-F5344CB8AC3E}">
        <p14:creationId xmlns:p14="http://schemas.microsoft.com/office/powerpoint/2010/main" val="34054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34076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Calibri" panose="020F0502020204030204" pitchFamily="34" charset="0"/>
                <a:cs typeface="Calibri" panose="020F0502020204030204" pitchFamily="34" charset="0"/>
              </a:rPr>
              <a:t>Upplägg</a:t>
            </a:r>
          </a:p>
        </p:txBody>
      </p:sp>
      <p:sp>
        <p:nvSpPr>
          <p:cNvPr id="3" name="Rektangel 2">
            <a:extLst>
              <a:ext uri="{FF2B5EF4-FFF2-40B4-BE49-F238E27FC236}">
                <a16:creationId xmlns:a16="http://schemas.microsoft.com/office/drawing/2014/main" id="{77C48E56-A038-43AA-8F03-2ADE148F8106}"/>
              </a:ext>
            </a:extLst>
          </p:cNvPr>
          <p:cNvSpPr/>
          <p:nvPr/>
        </p:nvSpPr>
        <p:spPr>
          <a:xfrm>
            <a:off x="4632325" y="0"/>
            <a:ext cx="4511675" cy="6858000"/>
          </a:xfrm>
          <a:prstGeom prst="rect">
            <a:avLst/>
          </a:prstGeom>
          <a:solidFill>
            <a:srgbClr val="F5D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id="{B57A3E62-A521-4F11-B07E-799596205854}"/>
              </a:ext>
            </a:extLst>
          </p:cNvPr>
          <p:cNvSpPr txBox="1"/>
          <p:nvPr/>
        </p:nvSpPr>
        <p:spPr>
          <a:xfrm>
            <a:off x="8577000" y="530075"/>
            <a:ext cx="307777" cy="3607423"/>
          </a:xfrm>
          <a:prstGeom prst="rect">
            <a:avLst/>
          </a:prstGeom>
          <a:noFill/>
        </p:spPr>
        <p:txBody>
          <a:bodyPr vert="vert270" wrap="square" rtlCol="0" anchor="t">
            <a:noAutofit/>
          </a:bodyPr>
          <a:lstStyle/>
          <a:p>
            <a:pPr algn="r"/>
            <a:r>
              <a:rPr lang="sv-SE" sz="800" i="1" dirty="0">
                <a:latin typeface="Calibri" panose="020F0502020204030204" pitchFamily="34" charset="0"/>
              </a:rPr>
              <a:t>Referens upphovsman (år, 8 pkt.</a:t>
            </a:r>
          </a:p>
        </p:txBody>
      </p:sp>
      <p:sp>
        <p:nvSpPr>
          <p:cNvPr id="6" name="Rubrik 1">
            <a:extLst>
              <a:ext uri="{FF2B5EF4-FFF2-40B4-BE49-F238E27FC236}">
                <a16:creationId xmlns:a16="http://schemas.microsoft.com/office/drawing/2014/main" id="{3E2B6589-7671-40A5-98D9-C8191F73FDCF}"/>
              </a:ext>
            </a:extLst>
          </p:cNvPr>
          <p:cNvSpPr txBox="1">
            <a:spLocks/>
          </p:cNvSpPr>
          <p:nvPr/>
        </p:nvSpPr>
        <p:spPr>
          <a:xfrm>
            <a:off x="971650" y="2701303"/>
            <a:ext cx="3540025" cy="3607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b="1" dirty="0">
                <a:solidFill>
                  <a:srgbClr val="FF0000"/>
                </a:solidFill>
                <a:latin typeface="Calibri" panose="020F0502020204030204" pitchFamily="34" charset="0"/>
                <a:cs typeface="Calibri" panose="020F0502020204030204" pitchFamily="34" charset="0"/>
              </a:rPr>
              <a:t>13:00</a:t>
            </a:r>
            <a:r>
              <a:rPr lang="sv-SE" sz="1400" b="1" dirty="0">
                <a:latin typeface="Calibri" panose="020F0502020204030204" pitchFamily="34" charset="0"/>
                <a:cs typeface="Calibri" panose="020F0502020204030204" pitchFamily="34" charset="0"/>
              </a:rPr>
              <a:t> Introduktion – bakgrund och genomgång av hur vandringen går till</a:t>
            </a:r>
          </a:p>
          <a:p>
            <a:pPr algn="l"/>
            <a:endParaRPr lang="sv-SE" sz="1400" b="1" dirty="0">
              <a:latin typeface="Calibri" panose="020F0502020204030204" pitchFamily="34" charset="0"/>
              <a:cs typeface="Calibri" panose="020F0502020204030204" pitchFamily="34" charset="0"/>
            </a:endParaRPr>
          </a:p>
          <a:p>
            <a:pPr algn="l"/>
            <a:r>
              <a:rPr lang="sv-SE" sz="1400" b="1" dirty="0">
                <a:solidFill>
                  <a:srgbClr val="FF0000"/>
                </a:solidFill>
                <a:latin typeface="Calibri" panose="020F0502020204030204" pitchFamily="34" charset="0"/>
                <a:cs typeface="Calibri" panose="020F0502020204030204" pitchFamily="34" charset="0"/>
              </a:rPr>
              <a:t>13:20</a:t>
            </a:r>
            <a:r>
              <a:rPr lang="sv-SE" sz="1400" b="1" dirty="0">
                <a:latin typeface="Calibri" panose="020F0502020204030204" pitchFamily="34" charset="0"/>
                <a:cs typeface="Calibri" panose="020F0502020204030204" pitchFamily="34" charset="0"/>
              </a:rPr>
              <a:t> Hållbarhetsvandring, i två delar:</a:t>
            </a:r>
          </a:p>
          <a:p>
            <a:pPr algn="l"/>
            <a:endParaRPr lang="sv-SE" sz="1400" b="1" dirty="0">
              <a:latin typeface="Calibri" panose="020F0502020204030204" pitchFamily="34" charset="0"/>
              <a:cs typeface="Calibri" panose="020F0502020204030204" pitchFamily="34" charset="0"/>
            </a:endParaRPr>
          </a:p>
          <a:p>
            <a:pPr marL="342900" indent="-342900" algn="l">
              <a:buFont typeface="+mj-lt"/>
              <a:buAutoNum type="arabicPeriod"/>
            </a:pPr>
            <a:r>
              <a:rPr lang="sv-SE" sz="1400" b="1" dirty="0">
                <a:latin typeface="Calibri" panose="020F0502020204030204" pitchFamily="34" charset="0"/>
                <a:cs typeface="Calibri" panose="020F0502020204030204" pitchFamily="34" charset="0"/>
              </a:rPr>
              <a:t>”Vad uppmuntrar den här platsen oss att göra?”</a:t>
            </a:r>
            <a:endParaRPr lang="sv-SE" sz="2600" b="1" dirty="0">
              <a:latin typeface="Calibri" panose="020F0502020204030204" pitchFamily="34" charset="0"/>
              <a:cs typeface="Calibri" panose="020F0502020204030204" pitchFamily="34" charset="0"/>
            </a:endParaRPr>
          </a:p>
          <a:p>
            <a:pPr marL="342900" indent="-342900" algn="l">
              <a:buFont typeface="+mj-lt"/>
              <a:buAutoNum type="arabicPeriod"/>
            </a:pPr>
            <a:r>
              <a:rPr lang="sv-SE" sz="1400" b="1" dirty="0">
                <a:latin typeface="Calibri" panose="020F0502020204030204" pitchFamily="34" charset="0"/>
                <a:cs typeface="Calibri" panose="020F0502020204030204" pitchFamily="34" charset="0"/>
              </a:rPr>
              <a:t>”Hur vill vi förändra platsen för att den ska uppmuntra till mer hållbara </a:t>
            </a:r>
            <a:r>
              <a:rPr lang="sv-SE" sz="1400" b="1" dirty="0" err="1">
                <a:latin typeface="Calibri" panose="020F0502020204030204" pitchFamily="34" charset="0"/>
                <a:cs typeface="Calibri" panose="020F0502020204030204" pitchFamily="34" charset="0"/>
              </a:rPr>
              <a:t>vardagsval</a:t>
            </a:r>
            <a:r>
              <a:rPr lang="sv-SE" sz="1400" b="1" dirty="0">
                <a:latin typeface="Calibri" panose="020F0502020204030204" pitchFamily="34" charset="0"/>
                <a:cs typeface="Calibri" panose="020F0502020204030204" pitchFamily="34" charset="0"/>
              </a:rPr>
              <a:t>?”</a:t>
            </a:r>
          </a:p>
          <a:p>
            <a:pPr marL="342900" indent="-342900" algn="l">
              <a:buFont typeface="+mj-lt"/>
              <a:buAutoNum type="arabicPeriod"/>
            </a:pPr>
            <a:endParaRPr lang="sv-SE" sz="1400" b="1" dirty="0">
              <a:latin typeface="Calibri" panose="020F0502020204030204" pitchFamily="34" charset="0"/>
              <a:cs typeface="Calibri" panose="020F0502020204030204" pitchFamily="34" charset="0"/>
            </a:endParaRPr>
          </a:p>
          <a:p>
            <a:pPr algn="l"/>
            <a:r>
              <a:rPr lang="sv-SE" sz="1400" b="1" dirty="0">
                <a:solidFill>
                  <a:srgbClr val="FF0000"/>
                </a:solidFill>
                <a:latin typeface="Calibri" panose="020F0502020204030204" pitchFamily="34" charset="0"/>
                <a:cs typeface="Calibri" panose="020F0502020204030204" pitchFamily="34" charset="0"/>
              </a:rPr>
              <a:t>14:10</a:t>
            </a:r>
            <a:r>
              <a:rPr lang="sv-SE" sz="1400" b="1" dirty="0">
                <a:latin typeface="Calibri" panose="020F0502020204030204" pitchFamily="34" charset="0"/>
                <a:cs typeface="Calibri" panose="020F0502020204030204" pitchFamily="34" charset="0"/>
              </a:rPr>
              <a:t> Återsamling för reflektioner</a:t>
            </a:r>
          </a:p>
          <a:p>
            <a:pPr algn="l"/>
            <a:endParaRPr lang="sv-SE" sz="1400" b="1" dirty="0">
              <a:latin typeface="Calibri" panose="020F0502020204030204" pitchFamily="34" charset="0"/>
              <a:cs typeface="Calibri" panose="020F0502020204030204" pitchFamily="34" charset="0"/>
            </a:endParaRPr>
          </a:p>
          <a:p>
            <a:pPr algn="l"/>
            <a:r>
              <a:rPr lang="sv-SE" sz="1400" b="1" dirty="0">
                <a:solidFill>
                  <a:srgbClr val="FF0000"/>
                </a:solidFill>
                <a:latin typeface="Calibri" panose="020F0502020204030204" pitchFamily="34" charset="0"/>
                <a:cs typeface="Calibri" panose="020F0502020204030204" pitchFamily="34" charset="0"/>
              </a:rPr>
              <a:t>14:30</a:t>
            </a:r>
            <a:r>
              <a:rPr lang="sv-SE" sz="1400" b="1" dirty="0">
                <a:latin typeface="Calibri" panose="020F0502020204030204" pitchFamily="34" charset="0"/>
                <a:cs typeface="Calibri" panose="020F0502020204030204" pitchFamily="34" charset="0"/>
              </a:rPr>
              <a:t> Slut</a:t>
            </a:r>
          </a:p>
        </p:txBody>
      </p:sp>
      <p:pic>
        <p:nvPicPr>
          <p:cNvPr id="8" name="Bildobjekt 7" descr="En bild som visar utomhus, himmel, gräs, person&#10;&#10;Automatiskt genererad beskrivning">
            <a:extLst>
              <a:ext uri="{FF2B5EF4-FFF2-40B4-BE49-F238E27FC236}">
                <a16:creationId xmlns:a16="http://schemas.microsoft.com/office/drawing/2014/main" id="{A43FEFED-C893-9D83-FE1B-FE5F980A20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2324" y="0"/>
            <a:ext cx="4511676" cy="6858000"/>
          </a:xfrm>
          <a:prstGeom prst="rect">
            <a:avLst/>
          </a:prstGeom>
        </p:spPr>
      </p:pic>
    </p:spTree>
    <p:extLst>
      <p:ext uri="{BB962C8B-B14F-4D97-AF65-F5344CB8AC3E}">
        <p14:creationId xmlns:p14="http://schemas.microsoft.com/office/powerpoint/2010/main" val="365469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ak koppling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Rubrik 1">
            <a:extLst>
              <a:ext uri="{FF2B5EF4-FFF2-40B4-BE49-F238E27FC236}">
                <a16:creationId xmlns:a16="http://schemas.microsoft.com/office/drawing/2014/main" id="{F548B8B2-CC80-423F-8F84-DCA24FF4AEC4}"/>
              </a:ext>
            </a:extLst>
          </p:cNvPr>
          <p:cNvSpPr txBox="1">
            <a:spLocks/>
          </p:cNvSpPr>
          <p:nvPr/>
        </p:nvSpPr>
        <p:spPr>
          <a:xfrm>
            <a:off x="971650" y="3072917"/>
            <a:ext cx="7200800" cy="712165"/>
          </a:xfrm>
          <a:prstGeom prst="rect">
            <a:avLst/>
          </a:prstGeom>
        </p:spPr>
        <p:txBody>
          <a:bodyPr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ctr"/>
            <a:r>
              <a:rPr lang="sv-SE" sz="4000" b="1" dirty="0">
                <a:solidFill>
                  <a:schemeClr val="accent1"/>
                </a:solidFill>
                <a:latin typeface="Calibri" panose="020F0502020204030204" pitchFamily="34" charset="0"/>
                <a:cs typeface="Calibri" panose="020F0502020204030204" pitchFamily="34" charset="0"/>
              </a:rPr>
              <a:t>Vilka är ni?</a:t>
            </a:r>
          </a:p>
        </p:txBody>
      </p:sp>
    </p:spTree>
    <p:extLst>
      <p:ext uri="{BB962C8B-B14F-4D97-AF65-F5344CB8AC3E}">
        <p14:creationId xmlns:p14="http://schemas.microsoft.com/office/powerpoint/2010/main" val="294915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2380475"/>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Att skapa hållbara livsstilar genom nudging och medborgardeltagande</a:t>
            </a:r>
          </a:p>
        </p:txBody>
      </p:sp>
      <p:sp>
        <p:nvSpPr>
          <p:cNvPr id="4" name="Platshållare för innehåll 4">
            <a:extLst>
              <a:ext uri="{FF2B5EF4-FFF2-40B4-BE49-F238E27FC236}">
                <a16:creationId xmlns:a16="http://schemas.microsoft.com/office/drawing/2014/main" id="{63BA2EF4-0F3D-9316-848E-B9DABF4FC573}"/>
              </a:ext>
            </a:extLst>
          </p:cNvPr>
          <p:cNvSpPr txBox="1">
            <a:spLocks/>
          </p:cNvSpPr>
          <p:nvPr/>
        </p:nvSpPr>
        <p:spPr>
          <a:xfrm>
            <a:off x="994058" y="5229200"/>
            <a:ext cx="7200800" cy="1307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Calibri" panose="020F0502020204030204" pitchFamily="34" charset="0"/>
              </a:rPr>
              <a:t>NAP-projektet är finansierat av </a:t>
            </a:r>
            <a:r>
              <a:rPr lang="sv-SE" sz="1400" dirty="0" err="1">
                <a:latin typeface="Calibri" panose="020F0502020204030204" pitchFamily="34" charset="0"/>
              </a:rPr>
              <a:t>Viable</a:t>
            </a:r>
            <a:r>
              <a:rPr lang="sv-SE" sz="1400" dirty="0">
                <a:latin typeface="Calibri" panose="020F0502020204030204" pitchFamily="34" charset="0"/>
              </a:rPr>
              <a:t> </a:t>
            </a:r>
            <a:r>
              <a:rPr lang="sv-SE" sz="1400" dirty="0" err="1">
                <a:latin typeface="Calibri" panose="020F0502020204030204" pitchFamily="34" charset="0"/>
              </a:rPr>
              <a:t>Cities</a:t>
            </a:r>
            <a:r>
              <a:rPr lang="sv-SE" sz="1400" dirty="0">
                <a:latin typeface="Calibri" panose="020F0502020204030204" pitchFamily="34" charset="0"/>
              </a:rPr>
              <a:t> och SLU. Partners i projektet är SLU, Uppsala Kommun, Malmö Stad, Fastighetsägare BID Sofielund, Rosendal Fastigheter, LINK Arkitektur AB, Lindroos Arkitektur, Urban Minds, Tengbom Arkitekter, and WSP Sverige.</a:t>
            </a:r>
          </a:p>
        </p:txBody>
      </p:sp>
      <p:pic>
        <p:nvPicPr>
          <p:cNvPr id="5" name="Picture 4" descr="logotyper">
            <a:extLst>
              <a:ext uri="{FF2B5EF4-FFF2-40B4-BE49-F238E27FC236}">
                <a16:creationId xmlns:a16="http://schemas.microsoft.com/office/drawing/2014/main" id="{D9F05CB6-02E9-BEB2-CD72-A52A1CEA39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8124" y="4244310"/>
            <a:ext cx="4412582" cy="656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iable cities logotyp">
            <a:extLst>
              <a:ext uri="{FF2B5EF4-FFF2-40B4-BE49-F238E27FC236}">
                <a16:creationId xmlns:a16="http://schemas.microsoft.com/office/drawing/2014/main" id="{948FF7AC-D1C6-EA01-B7FA-72E0AC0066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124" y="3585498"/>
            <a:ext cx="2322095" cy="658813"/>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1">
            <a:extLst>
              <a:ext uri="{FF2B5EF4-FFF2-40B4-BE49-F238E27FC236}">
                <a16:creationId xmlns:a16="http://schemas.microsoft.com/office/drawing/2014/main" id="{5B691CD5-1137-5269-65E2-41FA8660B295}"/>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Bakgrund till metoden</a:t>
            </a:r>
          </a:p>
        </p:txBody>
      </p:sp>
    </p:spTree>
    <p:extLst>
      <p:ext uri="{BB962C8B-B14F-4D97-AF65-F5344CB8AC3E}">
        <p14:creationId xmlns:p14="http://schemas.microsoft.com/office/powerpoint/2010/main" val="2706738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Två kompletterande/konkurrerande styrstrategier</a:t>
            </a:r>
          </a:p>
        </p:txBody>
      </p:sp>
      <p:sp>
        <p:nvSpPr>
          <p:cNvPr id="9" name="Platshållare för innehåll 2">
            <a:extLst>
              <a:ext uri="{FF2B5EF4-FFF2-40B4-BE49-F238E27FC236}">
                <a16:creationId xmlns:a16="http://schemas.microsoft.com/office/drawing/2014/main" id="{F4AFA306-045E-A446-2D7A-33D4722A669F}"/>
              </a:ext>
            </a:extLst>
          </p:cNvPr>
          <p:cNvSpPr txBox="1">
            <a:spLocks/>
          </p:cNvSpPr>
          <p:nvPr/>
        </p:nvSpPr>
        <p:spPr>
          <a:xfrm>
            <a:off x="1228585" y="2602041"/>
            <a:ext cx="3899189" cy="3185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	</a:t>
            </a:r>
          </a:p>
        </p:txBody>
      </p:sp>
      <p:sp>
        <p:nvSpPr>
          <p:cNvPr id="10" name="Platshållare för innehåll 3">
            <a:extLst>
              <a:ext uri="{FF2B5EF4-FFF2-40B4-BE49-F238E27FC236}">
                <a16:creationId xmlns:a16="http://schemas.microsoft.com/office/drawing/2014/main" id="{F5615890-D159-0F9A-BAB6-523CC85979A7}"/>
              </a:ext>
            </a:extLst>
          </p:cNvPr>
          <p:cNvSpPr txBox="1">
            <a:spLocks/>
          </p:cNvSpPr>
          <p:nvPr/>
        </p:nvSpPr>
        <p:spPr>
          <a:xfrm>
            <a:off x="5342293" y="2735391"/>
            <a:ext cx="3899189" cy="3052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p:txBody>
      </p:sp>
      <p:sp>
        <p:nvSpPr>
          <p:cNvPr id="11" name="Rektangel 10">
            <a:extLst>
              <a:ext uri="{FF2B5EF4-FFF2-40B4-BE49-F238E27FC236}">
                <a16:creationId xmlns:a16="http://schemas.microsoft.com/office/drawing/2014/main" id="{7D8A437D-4668-1A5A-56D2-70109E53A4FE}"/>
              </a:ext>
            </a:extLst>
          </p:cNvPr>
          <p:cNvSpPr/>
          <p:nvPr/>
        </p:nvSpPr>
        <p:spPr>
          <a:xfrm>
            <a:off x="971550" y="2951946"/>
            <a:ext cx="3200400" cy="954107"/>
          </a:xfrm>
          <a:prstGeom prst="rect">
            <a:avLst/>
          </a:prstGeom>
        </p:spPr>
        <p:txBody>
          <a:bodyPr wrap="square">
            <a:spAutoFit/>
          </a:bodyPr>
          <a:lstStyle/>
          <a:p>
            <a:r>
              <a:rPr lang="sv-SE" sz="1400" b="1" dirty="0">
                <a:latin typeface="Calibri" panose="020F0502020204030204" pitchFamily="34" charset="0"/>
              </a:rPr>
              <a:t>Nudging</a:t>
            </a:r>
          </a:p>
          <a:p>
            <a:r>
              <a:rPr lang="sv-SE" sz="1400" dirty="0">
                <a:solidFill>
                  <a:srgbClr val="212529"/>
                </a:solidFill>
                <a:latin typeface="Calibri" panose="020F0502020204030204" pitchFamily="34" charset="0"/>
              </a:rPr>
              <a:t>Ändra människors sociala och fysiska miljö så att dom, ofta omedvetet, börjar göra hållbara val.</a:t>
            </a:r>
            <a:endParaRPr lang="sv-SE" sz="1400" dirty="0">
              <a:latin typeface="Calibri" panose="020F0502020204030204" pitchFamily="34" charset="0"/>
            </a:endParaRPr>
          </a:p>
        </p:txBody>
      </p:sp>
      <p:sp>
        <p:nvSpPr>
          <p:cNvPr id="12" name="Rektangel 11">
            <a:extLst>
              <a:ext uri="{FF2B5EF4-FFF2-40B4-BE49-F238E27FC236}">
                <a16:creationId xmlns:a16="http://schemas.microsoft.com/office/drawing/2014/main" id="{14CE250B-EB2B-E9C5-7D2C-7886CEF95751}"/>
              </a:ext>
            </a:extLst>
          </p:cNvPr>
          <p:cNvSpPr/>
          <p:nvPr/>
        </p:nvSpPr>
        <p:spPr>
          <a:xfrm>
            <a:off x="4624526" y="2930040"/>
            <a:ext cx="3200400" cy="954107"/>
          </a:xfrm>
          <a:prstGeom prst="rect">
            <a:avLst/>
          </a:prstGeom>
        </p:spPr>
        <p:txBody>
          <a:bodyPr wrap="square">
            <a:spAutoFit/>
          </a:bodyPr>
          <a:lstStyle/>
          <a:p>
            <a:r>
              <a:rPr lang="sv-SE" sz="1400" b="1" dirty="0">
                <a:latin typeface="Calibri" panose="020F0502020204030204" pitchFamily="34" charset="0"/>
              </a:rPr>
              <a:t>Deltagande</a:t>
            </a:r>
          </a:p>
          <a:p>
            <a:r>
              <a:rPr lang="sv-SE" sz="1400" dirty="0">
                <a:latin typeface="Calibri" panose="020F0502020204030204" pitchFamily="34" charset="0"/>
              </a:rPr>
              <a:t>Organisera lokala utvecklingsprocesser som möjliggör för människor att delta i omställning. </a:t>
            </a:r>
          </a:p>
        </p:txBody>
      </p:sp>
      <p:sp>
        <p:nvSpPr>
          <p:cNvPr id="13" name="textruta 12">
            <a:extLst>
              <a:ext uri="{FF2B5EF4-FFF2-40B4-BE49-F238E27FC236}">
                <a16:creationId xmlns:a16="http://schemas.microsoft.com/office/drawing/2014/main" id="{1558AEFC-B275-40FC-E1B8-F6247F7CD7A8}"/>
              </a:ext>
            </a:extLst>
          </p:cNvPr>
          <p:cNvSpPr txBox="1"/>
          <p:nvPr/>
        </p:nvSpPr>
        <p:spPr>
          <a:xfrm>
            <a:off x="5335592" y="5778631"/>
            <a:ext cx="2917372" cy="264319"/>
          </a:xfrm>
          <a:prstGeom prst="rect">
            <a:avLst/>
          </a:prstGeom>
          <a:noFill/>
        </p:spPr>
        <p:txBody>
          <a:bodyPr wrap="square" lIns="0" tIns="0" rIns="0" bIns="0" rtlCol="0">
            <a:noAutofit/>
          </a:bodyPr>
          <a:lstStyle/>
          <a:p>
            <a:pPr>
              <a:lnSpc>
                <a:spcPts val="2250"/>
              </a:lnSpc>
            </a:pPr>
            <a:endParaRPr lang="sv-SE" sz="1050" dirty="0"/>
          </a:p>
        </p:txBody>
      </p:sp>
      <p:pic>
        <p:nvPicPr>
          <p:cNvPr id="15" name="Picture 6" descr="https://miro.medium.com/max/1170/1*_fAZ0Ky9EJxX0lxcw3E2lw.jpeg">
            <a:extLst>
              <a:ext uri="{FF2B5EF4-FFF2-40B4-BE49-F238E27FC236}">
                <a16:creationId xmlns:a16="http://schemas.microsoft.com/office/drawing/2014/main" id="{912C2E4B-F087-2162-4C62-7BA0000DE4B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90" r="3623"/>
          <a:stretch/>
        </p:blipFill>
        <p:spPr bwMode="auto">
          <a:xfrm flipH="1">
            <a:off x="971600" y="4249281"/>
            <a:ext cx="3543282" cy="2060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Urban Agriculture | The Chang School of Continuing Education - Ryerson  University">
            <a:extLst>
              <a:ext uri="{FF2B5EF4-FFF2-40B4-BE49-F238E27FC236}">
                <a16:creationId xmlns:a16="http://schemas.microsoft.com/office/drawing/2014/main" id="{F5996F3E-DDCB-AC15-48B3-D3974FDCC97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374" t="16298"/>
          <a:stretch/>
        </p:blipFill>
        <p:spPr bwMode="auto">
          <a:xfrm>
            <a:off x="4624526" y="4249281"/>
            <a:ext cx="3565912" cy="2060737"/>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1">
            <a:extLst>
              <a:ext uri="{FF2B5EF4-FFF2-40B4-BE49-F238E27FC236}">
                <a16:creationId xmlns:a16="http://schemas.microsoft.com/office/drawing/2014/main" id="{5365AC32-1ED3-9307-E780-8240C1C05348}"/>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Bakgrund till metoden</a:t>
            </a:r>
          </a:p>
        </p:txBody>
      </p:sp>
    </p:spTree>
    <p:extLst>
      <p:ext uri="{BB962C8B-B14F-4D97-AF65-F5344CB8AC3E}">
        <p14:creationId xmlns:p14="http://schemas.microsoft.com/office/powerpoint/2010/main" val="394420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Att styra mot hållbarhet</a:t>
            </a:r>
          </a:p>
        </p:txBody>
      </p:sp>
      <p:pic>
        <p:nvPicPr>
          <p:cNvPr id="3" name="Picture 2" descr="Expert – HayInvicta">
            <a:extLst>
              <a:ext uri="{FF2B5EF4-FFF2-40B4-BE49-F238E27FC236}">
                <a16:creationId xmlns:a16="http://schemas.microsoft.com/office/drawing/2014/main" id="{3F2A804A-73D1-A302-D4EA-2F1EF578D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980481" y="4138051"/>
            <a:ext cx="3564581" cy="2170671"/>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2AC928CC-1E44-3C3F-E1B1-4118DD1B1E29}"/>
              </a:ext>
            </a:extLst>
          </p:cNvPr>
          <p:cNvPicPr>
            <a:picLocks noChangeAspect="1"/>
          </p:cNvPicPr>
          <p:nvPr/>
        </p:nvPicPr>
        <p:blipFill rotWithShape="1">
          <a:blip r:embed="rId4"/>
          <a:srcRect l="5565" r="5565"/>
          <a:stretch/>
        </p:blipFill>
        <p:spPr>
          <a:xfrm>
            <a:off x="4624526" y="4138051"/>
            <a:ext cx="3565912" cy="2170671"/>
          </a:xfrm>
          <a:prstGeom prst="rect">
            <a:avLst/>
          </a:prstGeom>
        </p:spPr>
      </p:pic>
      <p:sp>
        <p:nvSpPr>
          <p:cNvPr id="8" name="Platshållare för innehåll 2">
            <a:extLst>
              <a:ext uri="{FF2B5EF4-FFF2-40B4-BE49-F238E27FC236}">
                <a16:creationId xmlns:a16="http://schemas.microsoft.com/office/drawing/2014/main" id="{E0E82AB7-1BB8-32BE-2B1D-BF7CAF314EE9}"/>
              </a:ext>
            </a:extLst>
          </p:cNvPr>
          <p:cNvSpPr txBox="1">
            <a:spLocks/>
          </p:cNvSpPr>
          <p:nvPr/>
        </p:nvSpPr>
        <p:spPr>
          <a:xfrm>
            <a:off x="971549" y="2998305"/>
            <a:ext cx="4392539" cy="86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400" dirty="0">
                <a:latin typeface="Calibri" panose="020F0502020204030204" pitchFamily="34" charset="0"/>
              </a:rPr>
              <a:t>Nudging och deltagande till synes opolitiska…</a:t>
            </a:r>
          </a:p>
          <a:p>
            <a:pPr marL="0" indent="0">
              <a:buFont typeface="Arial" panose="020B0604020202020204" pitchFamily="34" charset="0"/>
              <a:buNone/>
            </a:pPr>
            <a:r>
              <a:rPr lang="sv-SE" sz="1400" dirty="0">
                <a:latin typeface="Calibri" panose="020F0502020204030204" pitchFamily="34" charset="0"/>
              </a:rPr>
              <a:t>… men vems kunskap ska räknas?</a:t>
            </a:r>
          </a:p>
        </p:txBody>
      </p:sp>
      <p:sp>
        <p:nvSpPr>
          <p:cNvPr id="4" name="Rubrik 1">
            <a:extLst>
              <a:ext uri="{FF2B5EF4-FFF2-40B4-BE49-F238E27FC236}">
                <a16:creationId xmlns:a16="http://schemas.microsoft.com/office/drawing/2014/main" id="{76A1A0EC-F792-AE1D-F6C6-A05FEBC2028A}"/>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Bakgrund till metoden</a:t>
            </a:r>
          </a:p>
        </p:txBody>
      </p:sp>
    </p:spTree>
    <p:extLst>
      <p:ext uri="{BB962C8B-B14F-4D97-AF65-F5344CB8AC3E}">
        <p14:creationId xmlns:p14="http://schemas.microsoft.com/office/powerpoint/2010/main" val="281196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diagram&#10;&#10;Automatiskt genererad beskrivning">
            <a:extLst>
              <a:ext uri="{FF2B5EF4-FFF2-40B4-BE49-F238E27FC236}">
                <a16:creationId xmlns:a16="http://schemas.microsoft.com/office/drawing/2014/main" id="{901C6C36-D3A8-D2D4-96EB-5FD65B398861}"/>
              </a:ext>
            </a:extLst>
          </p:cNvPr>
          <p:cNvPicPr>
            <a:picLocks noChangeAspect="1"/>
          </p:cNvPicPr>
          <p:nvPr/>
        </p:nvPicPr>
        <p:blipFill>
          <a:blip r:embed="rId3"/>
          <a:stretch>
            <a:fillRect/>
          </a:stretch>
        </p:blipFill>
        <p:spPr>
          <a:xfrm>
            <a:off x="3017743" y="2204864"/>
            <a:ext cx="5154607" cy="4293096"/>
          </a:xfrm>
          <a:prstGeom prst="rect">
            <a:avLst/>
          </a:prstGeom>
        </p:spPr>
      </p:pic>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2400" b="1" dirty="0">
                <a:latin typeface="Calibri" panose="020F0502020204030204" pitchFamily="34" charset="0"/>
                <a:cs typeface="Calibri" panose="020F0502020204030204" pitchFamily="34" charset="0"/>
              </a:rPr>
              <a:t>Kombinera nudging och medborgardeltagande!</a:t>
            </a:r>
          </a:p>
        </p:txBody>
      </p:sp>
      <p:sp>
        <p:nvSpPr>
          <p:cNvPr id="7" name="Rubrik 1">
            <a:extLst>
              <a:ext uri="{FF2B5EF4-FFF2-40B4-BE49-F238E27FC236}">
                <a16:creationId xmlns:a16="http://schemas.microsoft.com/office/drawing/2014/main" id="{3C53CDE8-94F9-4601-4814-6A8434418C20}"/>
              </a:ext>
            </a:extLst>
          </p:cNvPr>
          <p:cNvSpPr txBox="1">
            <a:spLocks/>
          </p:cNvSpPr>
          <p:nvPr/>
        </p:nvSpPr>
        <p:spPr>
          <a:xfrm>
            <a:off x="971650" y="3140968"/>
            <a:ext cx="2376214" cy="316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b="1" dirty="0">
                <a:latin typeface="Calibri" panose="020F0502020204030204" pitchFamily="34" charset="0"/>
                <a:cs typeface="Calibri" panose="020F0502020204030204" pitchFamily="34" charset="0"/>
              </a:rPr>
              <a:t>Nudging</a:t>
            </a:r>
          </a:p>
          <a:p>
            <a:pPr algn="l"/>
            <a:r>
              <a:rPr lang="sv-SE" sz="1400" dirty="0">
                <a:latin typeface="Calibri" panose="020F0502020204030204" pitchFamily="34" charset="0"/>
                <a:cs typeface="Calibri" panose="020F0502020204030204" pitchFamily="34" charset="0"/>
              </a:rPr>
              <a:t>Hjälper oss att se att vi påverkas av vår fysiska och virtuella miljö</a:t>
            </a:r>
          </a:p>
          <a:p>
            <a:pPr algn="l"/>
            <a:endParaRPr lang="sv-SE" sz="1400" b="1" dirty="0">
              <a:latin typeface="Calibri" panose="020F0502020204030204" pitchFamily="34" charset="0"/>
              <a:cs typeface="Calibri" panose="020F0502020204030204" pitchFamily="34" charset="0"/>
            </a:endParaRPr>
          </a:p>
          <a:p>
            <a:pPr algn="l"/>
            <a:endParaRPr lang="sv-SE" sz="1400" b="1" dirty="0">
              <a:latin typeface="Calibri" panose="020F0502020204030204" pitchFamily="34" charset="0"/>
              <a:cs typeface="Calibri" panose="020F0502020204030204" pitchFamily="34" charset="0"/>
            </a:endParaRPr>
          </a:p>
          <a:p>
            <a:pPr algn="l"/>
            <a:endParaRPr lang="sv-SE" sz="1400" b="1" dirty="0">
              <a:latin typeface="Calibri" panose="020F0502020204030204" pitchFamily="34" charset="0"/>
              <a:cs typeface="Calibri" panose="020F0502020204030204" pitchFamily="34" charset="0"/>
            </a:endParaRPr>
          </a:p>
          <a:p>
            <a:pPr algn="l"/>
            <a:r>
              <a:rPr lang="sv-SE" sz="1400" b="1" dirty="0">
                <a:latin typeface="Calibri" panose="020F0502020204030204" pitchFamily="34" charset="0"/>
                <a:cs typeface="Calibri" panose="020F0502020204030204" pitchFamily="34" charset="0"/>
              </a:rPr>
              <a:t>Deltagande</a:t>
            </a:r>
          </a:p>
          <a:p>
            <a:pPr algn="l"/>
            <a:r>
              <a:rPr lang="sv-SE" sz="1400" dirty="0">
                <a:latin typeface="Calibri" panose="020F0502020204030204" pitchFamily="34" charset="0"/>
                <a:cs typeface="Calibri" panose="020F0502020204030204" pitchFamily="34" charset="0"/>
              </a:rPr>
              <a:t>Hjälper oss att se att vi behöver engagera oss och agera tillsammans i omställningen</a:t>
            </a:r>
          </a:p>
        </p:txBody>
      </p:sp>
      <p:sp>
        <p:nvSpPr>
          <p:cNvPr id="4" name="Rubrik 1">
            <a:extLst>
              <a:ext uri="{FF2B5EF4-FFF2-40B4-BE49-F238E27FC236}">
                <a16:creationId xmlns:a16="http://schemas.microsoft.com/office/drawing/2014/main" id="{9289017E-1D01-A102-3BB3-FD2323FEE0DB}"/>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Bakgrund till metoden</a:t>
            </a:r>
          </a:p>
        </p:txBody>
      </p:sp>
    </p:spTree>
    <p:extLst>
      <p:ext uri="{BB962C8B-B14F-4D97-AF65-F5344CB8AC3E}">
        <p14:creationId xmlns:p14="http://schemas.microsoft.com/office/powerpoint/2010/main" val="1354765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ABF1C50E-0F6F-7E91-9228-44B6BF98304D}"/>
              </a:ext>
            </a:extLst>
          </p:cNvPr>
          <p:cNvPicPr>
            <a:picLocks noChangeAspect="1"/>
          </p:cNvPicPr>
          <p:nvPr/>
        </p:nvPicPr>
        <p:blipFill>
          <a:blip r:embed="rId3"/>
          <a:stretch>
            <a:fillRect/>
          </a:stretch>
        </p:blipFill>
        <p:spPr>
          <a:xfrm>
            <a:off x="3303758" y="2204864"/>
            <a:ext cx="5156674" cy="4293096"/>
          </a:xfrm>
          <a:prstGeom prst="rect">
            <a:avLst/>
          </a:prstGeom>
        </p:spPr>
      </p:pic>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endParaRPr lang="sv-SE" sz="2400" b="1" dirty="0">
              <a:latin typeface="Calibri" panose="020F0502020204030204" pitchFamily="34" charset="0"/>
              <a:cs typeface="Calibri" panose="020F0502020204030204" pitchFamily="34" charset="0"/>
            </a:endParaRPr>
          </a:p>
        </p:txBody>
      </p:sp>
      <p:sp>
        <p:nvSpPr>
          <p:cNvPr id="7" name="Rubrik 1">
            <a:extLst>
              <a:ext uri="{FF2B5EF4-FFF2-40B4-BE49-F238E27FC236}">
                <a16:creationId xmlns:a16="http://schemas.microsoft.com/office/drawing/2014/main" id="{3C53CDE8-94F9-4601-4814-6A8434418C20}"/>
              </a:ext>
            </a:extLst>
          </p:cNvPr>
          <p:cNvSpPr txBox="1">
            <a:spLocks/>
          </p:cNvSpPr>
          <p:nvPr/>
        </p:nvSpPr>
        <p:spPr>
          <a:xfrm>
            <a:off x="971650" y="3140968"/>
            <a:ext cx="2376214" cy="316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dirty="0">
                <a:latin typeface="Calibri" panose="020F0502020204030204" pitchFamily="34" charset="0"/>
                <a:cs typeface="Calibri" panose="020F0502020204030204" pitchFamily="34" charset="0"/>
              </a:rPr>
              <a:t>Lokal kunskap möter expertis kring beteenden </a:t>
            </a:r>
          </a:p>
          <a:p>
            <a:pPr algn="l"/>
            <a:endParaRPr lang="sv-SE" sz="1400" dirty="0">
              <a:latin typeface="Calibri" panose="020F0502020204030204" pitchFamily="34" charset="0"/>
              <a:cs typeface="Calibri" panose="020F0502020204030204" pitchFamily="34" charset="0"/>
            </a:endParaRPr>
          </a:p>
          <a:p>
            <a:pPr algn="l"/>
            <a:r>
              <a:rPr lang="sv-SE" sz="1400" dirty="0">
                <a:latin typeface="Calibri" panose="020F0502020204030204" pitchFamily="34" charset="0"/>
                <a:cs typeface="Calibri" panose="020F0502020204030204" pitchFamily="34" charset="0"/>
              </a:rPr>
              <a:t>Tillsammans utforska hur en plats får oss att agera</a:t>
            </a:r>
          </a:p>
        </p:txBody>
      </p:sp>
      <p:sp>
        <p:nvSpPr>
          <p:cNvPr id="3" name="Rubrik 1">
            <a:extLst>
              <a:ext uri="{FF2B5EF4-FFF2-40B4-BE49-F238E27FC236}">
                <a16:creationId xmlns:a16="http://schemas.microsoft.com/office/drawing/2014/main" id="{B253FBF7-0C8E-067A-E2F3-1D02AE63C5A5}"/>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Hållbarhetsvandring</a:t>
            </a:r>
          </a:p>
        </p:txBody>
      </p:sp>
    </p:spTree>
    <p:extLst>
      <p:ext uri="{BB962C8B-B14F-4D97-AF65-F5344CB8AC3E}">
        <p14:creationId xmlns:p14="http://schemas.microsoft.com/office/powerpoint/2010/main" val="3329162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8B7278-0B60-4A92-AB5C-704D15C3FE89}"/>
              </a:ext>
            </a:extLst>
          </p:cNvPr>
          <p:cNvSpPr txBox="1">
            <a:spLocks/>
          </p:cNvSpPr>
          <p:nvPr/>
        </p:nvSpPr>
        <p:spPr>
          <a:xfrm>
            <a:off x="971550" y="1989138"/>
            <a:ext cx="7200800" cy="712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endParaRPr lang="sv-SE" sz="2400" b="1" dirty="0">
              <a:latin typeface="Calibri" panose="020F0502020204030204" pitchFamily="34" charset="0"/>
              <a:cs typeface="Calibri" panose="020F0502020204030204" pitchFamily="34" charset="0"/>
            </a:endParaRPr>
          </a:p>
        </p:txBody>
      </p:sp>
      <p:sp>
        <p:nvSpPr>
          <p:cNvPr id="7" name="Rubrik 1">
            <a:extLst>
              <a:ext uri="{FF2B5EF4-FFF2-40B4-BE49-F238E27FC236}">
                <a16:creationId xmlns:a16="http://schemas.microsoft.com/office/drawing/2014/main" id="{3C53CDE8-94F9-4601-4814-6A8434418C20}"/>
              </a:ext>
            </a:extLst>
          </p:cNvPr>
          <p:cNvSpPr txBox="1">
            <a:spLocks/>
          </p:cNvSpPr>
          <p:nvPr/>
        </p:nvSpPr>
        <p:spPr>
          <a:xfrm>
            <a:off x="971650" y="3140968"/>
            <a:ext cx="2376214" cy="316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pPr algn="l"/>
            <a:r>
              <a:rPr lang="sv-SE" sz="1400" dirty="0">
                <a:latin typeface="Calibri" panose="020F0502020204030204" pitchFamily="34" charset="0"/>
                <a:cs typeface="Calibri" panose="020F0502020204030204" pitchFamily="34" charset="0"/>
              </a:rPr>
              <a:t>Vad uppmuntrar platsen oss till att göra?</a:t>
            </a:r>
          </a:p>
          <a:p>
            <a:pPr algn="l"/>
            <a:endParaRPr lang="sv-SE" sz="1400" dirty="0">
              <a:latin typeface="Calibri" panose="020F0502020204030204" pitchFamily="34" charset="0"/>
              <a:cs typeface="Calibri" panose="020F0502020204030204" pitchFamily="34" charset="0"/>
            </a:endParaRPr>
          </a:p>
          <a:p>
            <a:pPr algn="l"/>
            <a:r>
              <a:rPr lang="sv-SE" sz="1400" dirty="0">
                <a:latin typeface="Calibri" panose="020F0502020204030204" pitchFamily="34" charset="0"/>
                <a:cs typeface="Calibri" panose="020F0502020204030204" pitchFamily="34" charset="0"/>
              </a:rPr>
              <a:t>Hur skulle vi vilja att platsen förändras för att uppmuntra oss att agera hållbart?</a:t>
            </a:r>
          </a:p>
          <a:p>
            <a:pPr algn="l"/>
            <a:endParaRPr lang="sv-SE" sz="1400" dirty="0">
              <a:latin typeface="Calibri" panose="020F0502020204030204" pitchFamily="34" charset="0"/>
              <a:cs typeface="Calibri" panose="020F0502020204030204" pitchFamily="34" charset="0"/>
            </a:endParaRPr>
          </a:p>
          <a:p>
            <a:pPr algn="l"/>
            <a:endParaRPr lang="sv-SE" sz="1400" dirty="0">
              <a:latin typeface="Calibri" panose="020F0502020204030204" pitchFamily="34" charset="0"/>
              <a:cs typeface="Calibri" panose="020F0502020204030204" pitchFamily="34" charset="0"/>
            </a:endParaRPr>
          </a:p>
        </p:txBody>
      </p:sp>
      <p:pic>
        <p:nvPicPr>
          <p:cNvPr id="11" name="Bildobjekt 10">
            <a:extLst>
              <a:ext uri="{FF2B5EF4-FFF2-40B4-BE49-F238E27FC236}">
                <a16:creationId xmlns:a16="http://schemas.microsoft.com/office/drawing/2014/main" id="{F9A78422-CEA8-1CF4-578B-2FB347F103A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5400000">
            <a:off x="4573570" y="2640490"/>
            <a:ext cx="3575678" cy="3691890"/>
          </a:xfrm>
          <a:prstGeom prst="rect">
            <a:avLst/>
          </a:prstGeom>
        </p:spPr>
      </p:pic>
      <p:sp>
        <p:nvSpPr>
          <p:cNvPr id="3" name="Rubrik 1">
            <a:extLst>
              <a:ext uri="{FF2B5EF4-FFF2-40B4-BE49-F238E27FC236}">
                <a16:creationId xmlns:a16="http://schemas.microsoft.com/office/drawing/2014/main" id="{13838EDC-8092-CCF8-6E3A-4545AB8EDC37}"/>
              </a:ext>
            </a:extLst>
          </p:cNvPr>
          <p:cNvSpPr txBox="1">
            <a:spLocks/>
          </p:cNvSpPr>
          <p:nvPr/>
        </p:nvSpPr>
        <p:spPr>
          <a:xfrm>
            <a:off x="971650" y="1348265"/>
            <a:ext cx="7200800" cy="657975"/>
          </a:xfrm>
          <a:prstGeom prst="rect">
            <a:avLst/>
          </a:prstGeom>
        </p:spPr>
        <p:txBody>
          <a:bodyPr>
            <a:noAutofit/>
          </a:bodyPr>
          <a:lstStyle>
            <a:lvl1pPr algn="l" defTabSz="914400" rtl="0" eaLnBrk="1" latinLnBrk="0" hangingPunct="1">
              <a:lnSpc>
                <a:spcPct val="90000"/>
              </a:lnSpc>
              <a:spcBef>
                <a:spcPct val="0"/>
              </a:spcBef>
              <a:buNone/>
              <a:defRPr sz="3600" b="0" kern="1200">
                <a:solidFill>
                  <a:schemeClr val="tx1"/>
                </a:solidFill>
                <a:latin typeface="Aktiv Grotesk" panose="020B0804020202020204" pitchFamily="34" charset="0"/>
                <a:ea typeface="Aktiv Grotesk" panose="020B0804020202020204" pitchFamily="34" charset="0"/>
                <a:cs typeface="Aktiv Grotesk" panose="020B0804020202020204" pitchFamily="34" charset="0"/>
              </a:defRPr>
            </a:lvl1pPr>
          </a:lstStyle>
          <a:p>
            <a:r>
              <a:rPr lang="sv-SE" sz="4000" b="1" dirty="0">
                <a:solidFill>
                  <a:schemeClr val="accent1"/>
                </a:solidFill>
                <a:latin typeface="+mn-lt"/>
                <a:cs typeface="Calibri" panose="020F0502020204030204" pitchFamily="34" charset="0"/>
              </a:rPr>
              <a:t>Att vandra tillsammans</a:t>
            </a:r>
          </a:p>
          <a:p>
            <a:endParaRPr lang="sv-SE" sz="4000" b="1" dirty="0">
              <a:solidFill>
                <a:schemeClr val="accent1"/>
              </a:solidFill>
              <a:latin typeface="+mn-lt"/>
              <a:cs typeface="Calibri" panose="020F0502020204030204" pitchFamily="34" charset="0"/>
            </a:endParaRPr>
          </a:p>
        </p:txBody>
      </p:sp>
    </p:spTree>
    <p:extLst>
      <p:ext uri="{BB962C8B-B14F-4D97-AF65-F5344CB8AC3E}">
        <p14:creationId xmlns:p14="http://schemas.microsoft.com/office/powerpoint/2010/main" val="1843217402"/>
      </p:ext>
    </p:extLst>
  </p:cSld>
  <p:clrMapOvr>
    <a:masterClrMapping/>
  </p:clrMapOvr>
</p:sld>
</file>

<file path=ppt/theme/theme1.xml><?xml version="1.0" encoding="utf-8"?>
<a:theme xmlns:a="http://schemas.openxmlformats.org/drawingml/2006/main" name="Office-tema">
  <a:themeElements>
    <a:clrScheme name="Anpassat 1">
      <a:dk1>
        <a:srgbClr val="050019"/>
      </a:dk1>
      <a:lt1>
        <a:srgbClr val="FFFFFF"/>
      </a:lt1>
      <a:dk2>
        <a:srgbClr val="EDEDED"/>
      </a:dk2>
      <a:lt2>
        <a:srgbClr val="F5DDC6"/>
      </a:lt2>
      <a:accent1>
        <a:srgbClr val="0000FF"/>
      </a:accent1>
      <a:accent2>
        <a:srgbClr val="E73337"/>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1"/>
          </a:solidFill>
          <a:tailEnd type="triangle" w="med" len="lg"/>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715755F-C622-4721-8A0B-B1A41A8BD75F}" vid="{3F125DA6-F5CB-47AA-B5CE-B4602E8F589B}"/>
    </a:ext>
  </a:extLst>
</a:theme>
</file>

<file path=ppt/theme/theme2.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Presentation3" id="{8DAE8200-1FF3-401E-BBB3-4D3B3C8163D1}" vid="{202F687E-A72F-48B0-BAF4-66D10977C02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Presentation_Projektnamn</Template>
  <TotalTime>270</TotalTime>
  <Words>1288</Words>
  <Application>Microsoft Office PowerPoint</Application>
  <PresentationFormat>On-screen Show (4:3)</PresentationFormat>
  <Paragraphs>182</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Aktiv Grotesk</vt:lpstr>
      <vt:lpstr>Arial</vt:lpstr>
      <vt:lpstr>Calibri</vt:lpstr>
      <vt:lpstr>Calibri Light</vt:lpstr>
      <vt:lpstr>Times New Roman</vt:lpstr>
      <vt:lpstr>Office-tema</vt:lpstr>
      <vt:lpstr>SLU mallsidor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Joakim Lindmarker</dc:creator>
  <cp:lastModifiedBy>Robert Österbergh</cp:lastModifiedBy>
  <cp:revision>15</cp:revision>
  <dcterms:created xsi:type="dcterms:W3CDTF">2023-03-01T16:33:49Z</dcterms:created>
  <dcterms:modified xsi:type="dcterms:W3CDTF">2024-03-26T12:50:27Z</dcterms:modified>
</cp:coreProperties>
</file>